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269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70" r:id="rId14"/>
    <p:sldId id="266" r:id="rId15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ナルク めざめ" initials="ナめ" lastIdx="1" clrIdx="0">
    <p:extLst>
      <p:ext uri="{19B8F6BF-5375-455C-9EA6-DF929625EA0E}">
        <p15:presenceInfo xmlns:p15="http://schemas.microsoft.com/office/powerpoint/2012/main" userId="ff7b18cec23dd9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0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92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3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18" name="CLICK.WAV"/>
          </p:stSnd>
        </p:sndAc>
      </p:transition>
    </mc:Choice>
    <mc:Fallback xmlns="">
      <p:transition spd="slow">
        <p:fade/>
        <p:sndAc>
          <p:stSnd>
            <p:snd r:embed="rId19" name="CLICK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760A23-B79C-4579-A24B-6B9631E2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65" y="1979130"/>
            <a:ext cx="8747322" cy="1628775"/>
          </a:xfr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kumimoji="1" lang="ja-JP" altLang="en-US" sz="6000" b="1" dirty="0">
                <a:solidFill>
                  <a:srgbClr val="CC33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めざめ会報が</a:t>
            </a:r>
            <a:br>
              <a:rPr kumimoji="1" lang="en-US" altLang="ja-JP" sz="6000" b="1" dirty="0">
                <a:solidFill>
                  <a:srgbClr val="CC33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</a:br>
            <a:r>
              <a:rPr kumimoji="1" lang="ja-JP" altLang="en-US" sz="6000" b="1" dirty="0">
                <a:solidFill>
                  <a:srgbClr val="CC330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お手元</a:t>
            </a:r>
            <a:r>
              <a:rPr kumimoji="1" lang="ja-JP" altLang="en-US" sz="6000" b="1" dirty="0">
                <a:solidFill>
                  <a:schemeClr val="accent5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に届くまで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82A893-D7F3-418C-8ECF-9E8BE791B262}"/>
              </a:ext>
            </a:extLst>
          </p:cNvPr>
          <p:cNvSpPr txBox="1"/>
          <p:nvPr/>
        </p:nvSpPr>
        <p:spPr>
          <a:xfrm>
            <a:off x="6234718" y="5467128"/>
            <a:ext cx="326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CC3300"/>
                </a:solidFill>
              </a:rPr>
              <a:t>NALC</a:t>
            </a:r>
            <a:r>
              <a:rPr kumimoji="1" lang="ja-JP" altLang="en-US" sz="2400" dirty="0">
                <a:solidFill>
                  <a:srgbClr val="CC3300"/>
                </a:solidFill>
              </a:rPr>
              <a:t>・めざめ広報部</a:t>
            </a:r>
            <a:endParaRPr kumimoji="1" lang="en-US" altLang="ja-JP" sz="24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  <p:sndAc>
          <p:stSnd>
            <p:snd r:embed="rId2" name="CLICK.WAV"/>
          </p:stSnd>
        </p:sndAc>
      </p:transition>
    </mc:Choice>
    <mc:Fallback xmlns="">
      <p:transition spd="slow" advClick="0" advTm="5000">
        <p:fade/>
        <p:sndAc>
          <p:stSnd>
            <p:snd r:embed="rId3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D8D853-E17B-4376-AA65-678BC3F1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009" y="529692"/>
            <a:ext cx="6866643" cy="592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rgbClr val="C00000"/>
                </a:solidFill>
              </a:rPr>
              <a:t>各地区ごとに整理する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9D3125-43F0-48D9-8AC8-F41A6635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5" y="1761728"/>
            <a:ext cx="4256616" cy="31924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58D3CE-D702-4CF8-97F5-50DA0789D1D7}"/>
              </a:ext>
            </a:extLst>
          </p:cNvPr>
          <p:cNvSpPr txBox="1"/>
          <p:nvPr/>
        </p:nvSpPr>
        <p:spPr>
          <a:xfrm>
            <a:off x="938917" y="5266521"/>
            <a:ext cx="8596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CC3300"/>
                </a:solidFill>
              </a:rPr>
              <a:t>NALC</a:t>
            </a:r>
            <a:r>
              <a:rPr kumimoji="1" lang="ja-JP" altLang="en-US" sz="2800" dirty="0">
                <a:solidFill>
                  <a:srgbClr val="CC3300"/>
                </a:solidFill>
              </a:rPr>
              <a:t>新聞・めざめ会報その他会員ごとの連絡資料等を整理する。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9A2165D-4939-431A-9F3D-E61CB5096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1761728"/>
            <a:ext cx="4182535" cy="31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257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405500-D1F8-434B-8D8D-9F097800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94" y="626235"/>
            <a:ext cx="8596668" cy="6405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solidFill>
                  <a:srgbClr val="C000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「やまなみ」「ゆめ」「きらり」各地区別に分ける</a:t>
            </a:r>
            <a:endParaRPr kumimoji="1" lang="ja-JP" altLang="en-US" sz="3200" dirty="0">
              <a:solidFill>
                <a:srgbClr val="CC3300"/>
              </a:solidFill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D6D6E62-74DC-489C-A769-032B68AC0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4303" y="1941513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742096304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A93929-C6E8-4CB5-94BC-0AB2A652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161741" cy="6191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rgbClr val="CC3300"/>
                </a:solidFill>
              </a:rPr>
              <a:t>ふれあい交流会で会員への手配り準備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1871B6-607A-4B1D-9525-9AA9DFE4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2043905"/>
            <a:ext cx="3313137" cy="36996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5E5DA06-89F9-4604-893A-44638EB6612C}"/>
              </a:ext>
            </a:extLst>
          </p:cNvPr>
          <p:cNvSpPr txBox="1"/>
          <p:nvPr/>
        </p:nvSpPr>
        <p:spPr>
          <a:xfrm>
            <a:off x="1104900" y="6010275"/>
            <a:ext cx="316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C3300"/>
                </a:solidFill>
              </a:rPr>
              <a:t>きらり地区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EB179D-E6D7-441B-A729-0934B29ECBA4}"/>
              </a:ext>
            </a:extLst>
          </p:cNvPr>
          <p:cNvSpPr txBox="1"/>
          <p:nvPr/>
        </p:nvSpPr>
        <p:spPr>
          <a:xfrm>
            <a:off x="5200650" y="5976640"/>
            <a:ext cx="234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C3300"/>
                </a:solidFill>
              </a:rPr>
              <a:t>やまなみ地区</a:t>
            </a:r>
          </a:p>
        </p:txBody>
      </p:sp>
      <p:pic>
        <p:nvPicPr>
          <p:cNvPr id="4" name="図 3" descr="屋内, 人, テーブル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4A525E78-2446-4ABF-A04F-54FE45B33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936" y="2043904"/>
            <a:ext cx="4781187" cy="36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LICK.WAV"/>
          </p:stSnd>
        </p:sndAc>
      </p:transition>
    </mc:Choice>
    <mc:Fallback xmlns="">
      <p:transition>
        <p:cut/>
        <p:sndAc>
          <p:stSnd>
            <p:snd r:embed="rId5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3FF2ED-903C-451F-A458-0FEB1685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0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rgbClr val="C00000"/>
                </a:solidFill>
              </a:rPr>
              <a:t>会員様のお手元にお届け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B8814A3-3CA1-4ADF-BA9D-96B00053B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3756" y="1817688"/>
            <a:ext cx="6902626" cy="3881437"/>
          </a:xfrm>
        </p:spPr>
      </p:pic>
    </p:spTree>
    <p:extLst>
      <p:ext uri="{BB962C8B-B14F-4D97-AF65-F5344CB8AC3E}">
        <p14:creationId xmlns:p14="http://schemas.microsoft.com/office/powerpoint/2010/main" val="22074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C2C1A4-759B-48F1-A896-3EF580E41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4" y="3174933"/>
            <a:ext cx="8131004" cy="189947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kumimoji="1" lang="ja-JP" altLang="en-US" sz="2800" dirty="0">
                <a:solidFill>
                  <a:schemeClr val="tx1"/>
                </a:solidFill>
              </a:rPr>
              <a:t>広報部では会員様からの寄稿を募集しております。日頃疑問に思うこと、</a:t>
            </a:r>
            <a:r>
              <a:rPr kumimoji="1" lang="en-US" altLang="ja-JP" sz="2800" dirty="0">
                <a:solidFill>
                  <a:schemeClr val="tx1"/>
                </a:solidFill>
              </a:rPr>
              <a:t>NALC</a:t>
            </a:r>
            <a:r>
              <a:rPr kumimoji="1" lang="ja-JP" altLang="en-US" sz="2800" dirty="0">
                <a:solidFill>
                  <a:schemeClr val="tx1"/>
                </a:solidFill>
              </a:rPr>
              <a:t>・めざめの活動についての提案等なんでも結構です。是非お聞かせください。お待ちしております。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975F267-17D0-4C3F-B334-B9F78C62D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851" y="5250983"/>
            <a:ext cx="4206702" cy="146414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400" b="1" dirty="0">
                <a:solidFill>
                  <a:srgbClr val="C000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NALC</a:t>
            </a:r>
            <a:r>
              <a:rPr kumimoji="1" lang="ja-JP" altLang="en-US" sz="2400" b="1" dirty="0">
                <a:solidFill>
                  <a:srgbClr val="C000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・めざめ　広報部</a:t>
            </a:r>
            <a:endParaRPr kumimoji="1" lang="en-US" altLang="ja-JP" sz="2400" b="1" dirty="0">
              <a:solidFill>
                <a:srgbClr val="C00000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rgbClr val="C000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発表担当　藤本　明子</a:t>
            </a:r>
            <a:endParaRPr kumimoji="1" lang="en-US" altLang="ja-JP" sz="2000" b="1" dirty="0">
              <a:solidFill>
                <a:srgbClr val="C00000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ctr"/>
            <a:r>
              <a:rPr lang="ja-JP" altLang="en-US" sz="2000" b="1" dirty="0">
                <a:solidFill>
                  <a:srgbClr val="C000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編集責任　佐名木　伸</a:t>
            </a:r>
            <a:endParaRPr lang="en-US" altLang="ja-JP" sz="2000" b="1" dirty="0">
              <a:solidFill>
                <a:srgbClr val="C00000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5C6F72-BDBF-4DFD-9B7B-98C819780BB8}"/>
              </a:ext>
            </a:extLst>
          </p:cNvPr>
          <p:cNvSpPr txBox="1"/>
          <p:nvPr/>
        </p:nvSpPr>
        <p:spPr>
          <a:xfrm>
            <a:off x="1285874" y="1470819"/>
            <a:ext cx="7915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C00000"/>
                </a:solidFill>
              </a:rPr>
              <a:t>以上、広報部の月次作業のひとつ、めざめ会報がお手元に届くまでをご紹介しました。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8017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0FACD34-4CC5-4BF2-8333-95BC0558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68" y="480392"/>
            <a:ext cx="8238066" cy="10001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3600" dirty="0">
                <a:solidFill>
                  <a:srgbClr val="CC3300"/>
                </a:solidFill>
              </a:rPr>
              <a:t>毎月会員様にお届けしている会報ですが</a:t>
            </a:r>
            <a:br>
              <a:rPr lang="en-US" altLang="ja-JP" sz="3600" dirty="0">
                <a:solidFill>
                  <a:srgbClr val="CC3300"/>
                </a:solidFill>
              </a:rPr>
            </a:br>
            <a:r>
              <a:rPr lang="ja-JP" altLang="en-US" sz="3600" dirty="0">
                <a:solidFill>
                  <a:srgbClr val="CC3300"/>
                </a:solidFill>
              </a:rPr>
              <a:t>下記のような手続きで作成されております</a:t>
            </a:r>
            <a:br>
              <a:rPr lang="ja-JP" altLang="en-US" sz="3600" dirty="0">
                <a:solidFill>
                  <a:srgbClr val="CC3300"/>
                </a:solidFill>
              </a:rPr>
            </a:br>
            <a:endParaRPr lang="ja-JP" altLang="en-US" dirty="0"/>
          </a:p>
        </p:txBody>
      </p:sp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4C2D5389-E2E2-429C-8C3F-FC0033EF2B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524371"/>
              </p:ext>
            </p:extLst>
          </p:nvPr>
        </p:nvGraphicFramePr>
        <p:xfrm>
          <a:off x="2148831" y="1708205"/>
          <a:ext cx="541434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4341">
                  <a:extLst>
                    <a:ext uri="{9D8B030D-6E8A-4147-A177-3AD203B41FA5}">
                      <a16:colId xmlns:a16="http://schemas.microsoft.com/office/drawing/2014/main" val="2921336232"/>
                    </a:ext>
                  </a:extLst>
                </a:gridCol>
              </a:tblGrid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</a:rPr>
                        <a:t>①広報部企画会議（めざめ編集会議）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29164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②掲載記事収集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417258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③紙面割付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78767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④仮紙面作成し校正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58320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⑤原稿確定し、版下作成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113733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⑥印刷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19407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⑦各ページ丁合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07343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⑧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地区別に仕分けし、手配り準備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10443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⑨ふれあい交流会で帯封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36498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⑩会員様のお手元にお届け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265319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247CCF-C77D-4201-A60C-B1E6DA13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7990"/>
            <a:ext cx="8409516" cy="7016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kumimoji="1" lang="ja-JP" altLang="en-US" sz="4000" dirty="0">
                <a:solidFill>
                  <a:schemeClr val="accent5"/>
                </a:solidFill>
              </a:rPr>
              <a:t>広報部企画会議（めざめ編集会議）</a:t>
            </a:r>
            <a:br>
              <a:rPr kumimoji="1" lang="en-US" altLang="ja-JP" sz="4000" dirty="0"/>
            </a:br>
            <a:br>
              <a:rPr kumimoji="1" lang="ja-JP" altLang="en-US" sz="4000" dirty="0"/>
            </a:br>
            <a:endParaRPr kumimoji="1" lang="ja-JP" altLang="en-US" sz="4000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3EFD77A-706A-4585-872B-F0ACDD033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4623" y="1264672"/>
            <a:ext cx="4523317" cy="339248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85C260-C6A2-48FE-B939-37216D1B8D07}"/>
              </a:ext>
            </a:extLst>
          </p:cNvPr>
          <p:cNvSpPr txBox="1"/>
          <p:nvPr/>
        </p:nvSpPr>
        <p:spPr>
          <a:xfrm>
            <a:off x="1314053" y="5494347"/>
            <a:ext cx="675931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毎月第二水曜日に掲載案を持ち寄り、掲載すべき記事を検討。取材が必要であれば対象者へ連絡してスケジュール化する。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6E415C-2EC1-4180-B9B2-260E68155195}"/>
              </a:ext>
            </a:extLst>
          </p:cNvPr>
          <p:cNvSpPr txBox="1"/>
          <p:nvPr/>
        </p:nvSpPr>
        <p:spPr>
          <a:xfrm>
            <a:off x="1314053" y="4872167"/>
            <a:ext cx="7031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C3300"/>
                </a:solidFill>
              </a:rPr>
              <a:t>次月の会報に掲載する内容を検討します。</a:t>
            </a:r>
          </a:p>
        </p:txBody>
      </p:sp>
    </p:spTree>
    <p:extLst>
      <p:ext uri="{BB962C8B-B14F-4D97-AF65-F5344CB8AC3E}">
        <p14:creationId xmlns:p14="http://schemas.microsoft.com/office/powerpoint/2010/main" val="35630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C9819C-1E8D-4912-A83B-F8AFA43F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387" y="609600"/>
            <a:ext cx="8108857" cy="73104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ja-JP" altLang="en-US" dirty="0">
                <a:solidFill>
                  <a:srgbClr val="CC3300"/>
                </a:solidFill>
              </a:rPr>
              <a:t>各々の記事をまとめ 紙面の割付をする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DD265D-350B-4E89-9D86-D9D4A671112D}"/>
              </a:ext>
            </a:extLst>
          </p:cNvPr>
          <p:cNvSpPr txBox="1"/>
          <p:nvPr/>
        </p:nvSpPr>
        <p:spPr>
          <a:xfrm>
            <a:off x="2223407" y="5517357"/>
            <a:ext cx="558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C33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後日、記事を回収。字数やグラフィックスの大きさ等を基に紙面の割付をする。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9BEF9A9-8BFD-43CA-BEFC-5B6A963B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2205" y="1340643"/>
            <a:ext cx="3591222" cy="4021932"/>
          </a:xfrm>
        </p:spPr>
      </p:pic>
    </p:spTree>
    <p:extLst>
      <p:ext uri="{BB962C8B-B14F-4D97-AF65-F5344CB8AC3E}">
        <p14:creationId xmlns:p14="http://schemas.microsoft.com/office/powerpoint/2010/main" val="1479855466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D580AD-8893-4D8D-B5FE-3C30D736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34" y="609600"/>
            <a:ext cx="7524751" cy="647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CC3300"/>
                </a:solidFill>
              </a:rPr>
              <a:t>仮紙面を作成し、記事を校正する。</a:t>
            </a:r>
          </a:p>
        </p:txBody>
      </p:sp>
      <p:pic>
        <p:nvPicPr>
          <p:cNvPr id="5" name="コンテンツ プレースホルダー 4" descr="テーブル, 屋内, 机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D9D3DF0-C419-4E47-9302-441C34946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267"/>
          <a:stretch/>
        </p:blipFill>
        <p:spPr>
          <a:xfrm>
            <a:off x="1845469" y="1971676"/>
            <a:ext cx="6036733" cy="3609974"/>
          </a:xfrm>
        </p:spPr>
      </p:pic>
    </p:spTree>
    <p:extLst>
      <p:ext uri="{BB962C8B-B14F-4D97-AF65-F5344CB8AC3E}">
        <p14:creationId xmlns:p14="http://schemas.microsoft.com/office/powerpoint/2010/main" val="3814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5ECA4E-8E7D-4D3F-8602-22FFADC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05" y="866775"/>
            <a:ext cx="5686426" cy="6286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rgbClr val="CC3300"/>
                </a:solidFill>
              </a:rPr>
              <a:t>原稿確定し、版下を作成する。</a:t>
            </a:r>
          </a:p>
        </p:txBody>
      </p:sp>
      <p:pic>
        <p:nvPicPr>
          <p:cNvPr id="5" name="コンテンツ プレースホルダー 4" descr="屋内, 猫, 座る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849A6398-AD29-45DA-8736-40706F272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052"/>
          <a:stretch/>
        </p:blipFill>
        <p:spPr>
          <a:xfrm rot="5400000">
            <a:off x="2892097" y="2059385"/>
            <a:ext cx="3982243" cy="3881437"/>
          </a:xfrm>
        </p:spPr>
      </p:pic>
    </p:spTree>
    <p:extLst>
      <p:ext uri="{BB962C8B-B14F-4D97-AF65-F5344CB8AC3E}">
        <p14:creationId xmlns:p14="http://schemas.microsoft.com/office/powerpoint/2010/main" val="10542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LICK.WAV"/>
          </p:stSnd>
        </p:sndAc>
      </p:transition>
    </mc:Choice>
    <mc:Fallback xmlns="">
      <p:transition>
        <p:cut/>
        <p:sndAc>
          <p:stSnd>
            <p:snd r:embed="rId4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EA8027-BD0C-4E87-8DAA-53C59F0A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313" y="386556"/>
            <a:ext cx="2430710" cy="73183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CC3300"/>
                </a:solidFill>
              </a:rPr>
              <a:t>印　刷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A630336-B72C-49F0-910B-740798C0D87B}"/>
              </a:ext>
            </a:extLst>
          </p:cNvPr>
          <p:cNvSpPr txBox="1"/>
          <p:nvPr/>
        </p:nvSpPr>
        <p:spPr>
          <a:xfrm>
            <a:off x="3056379" y="6108788"/>
            <a:ext cx="402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C330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高速印刷機リソグラフで印刷</a:t>
            </a:r>
            <a:endParaRPr kumimoji="1" lang="en-US" altLang="ja-JP" sz="2400" dirty="0">
              <a:solidFill>
                <a:srgbClr val="CC3300"/>
              </a:solidFill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2AFED979-24FB-4B72-B259-B9D3F3D8F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815036" y="2286714"/>
            <a:ext cx="4321264" cy="2430710"/>
          </a:xfrm>
        </p:spPr>
      </p:pic>
    </p:spTree>
    <p:extLst>
      <p:ext uri="{BB962C8B-B14F-4D97-AF65-F5344CB8AC3E}">
        <p14:creationId xmlns:p14="http://schemas.microsoft.com/office/powerpoint/2010/main" val="1619488551"/>
      </p:ext>
    </p:extLst>
  </p:cSld>
  <p:clrMapOvr>
    <a:masterClrMapping/>
  </p:clrMapOvr>
  <p:transition spd="slow" advClick="0" advTm="3000">
    <p:randomBar dir="vert"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361957-57AC-4677-997E-ED6903C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472" y="531107"/>
            <a:ext cx="4790191" cy="6604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rgbClr val="CC3300"/>
                </a:solidFill>
              </a:rPr>
              <a:t>ページを</a:t>
            </a:r>
            <a:r>
              <a:rPr lang="ja-JP" altLang="en-US" dirty="0">
                <a:solidFill>
                  <a:srgbClr val="CC3300"/>
                </a:solidFill>
              </a:rPr>
              <a:t>丁合</a:t>
            </a:r>
            <a:r>
              <a:rPr kumimoji="1" lang="ja-JP" altLang="en-US" dirty="0">
                <a:solidFill>
                  <a:srgbClr val="CC3300"/>
                </a:solidFill>
              </a:rPr>
              <a:t>して整える</a:t>
            </a:r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76BC6549-E2B1-41E0-BB96-C792795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799662" y="1781728"/>
            <a:ext cx="4093815" cy="3070361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8FEC7F-E53C-4C31-85A0-7B13AEFDF666}"/>
              </a:ext>
            </a:extLst>
          </p:cNvPr>
          <p:cNvSpPr txBox="1"/>
          <p:nvPr/>
        </p:nvSpPr>
        <p:spPr>
          <a:xfrm>
            <a:off x="1846815" y="5442309"/>
            <a:ext cx="599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</a:rPr>
              <a:t>印刷されためざめ会報はページを通して完成ですが、お手元にお届けするにはまだまだやることがあります。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8508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LICK.WAV"/>
          </p:stSnd>
        </p:sndAc>
      </p:transition>
    </mc:Choice>
    <mc:Fallback xmlns="">
      <p:transition spd="slow">
        <p:circle/>
        <p:sndAc>
          <p:stSnd>
            <p:snd r:embed="rId4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22E1F-D8D4-45BF-B505-0F849A41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3111"/>
            <a:ext cx="8238066" cy="12294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solidFill>
                  <a:srgbClr val="C00000"/>
                </a:solidFill>
              </a:rPr>
              <a:t>手配り</a:t>
            </a:r>
            <a:r>
              <a:rPr kumimoji="1" lang="ja-JP" altLang="en-US" dirty="0">
                <a:solidFill>
                  <a:srgbClr val="C00000"/>
                </a:solidFill>
              </a:rPr>
              <a:t>準備</a:t>
            </a:r>
            <a:br>
              <a:rPr lang="en-US" altLang="ja-JP" dirty="0">
                <a:solidFill>
                  <a:srgbClr val="C00000"/>
                </a:solidFill>
              </a:rPr>
            </a:br>
            <a:r>
              <a:rPr kumimoji="1" lang="ja-JP" altLang="en-US" dirty="0">
                <a:solidFill>
                  <a:srgbClr val="C00000"/>
                </a:solidFill>
              </a:rPr>
              <a:t>帯封・</a:t>
            </a:r>
            <a:r>
              <a:rPr kumimoji="1" lang="en-US" altLang="ja-JP" dirty="0">
                <a:solidFill>
                  <a:srgbClr val="C00000"/>
                </a:solidFill>
              </a:rPr>
              <a:t>NALC</a:t>
            </a:r>
            <a:r>
              <a:rPr kumimoji="1" lang="ja-JP" altLang="en-US" dirty="0">
                <a:solidFill>
                  <a:srgbClr val="C00000"/>
                </a:solidFill>
              </a:rPr>
              <a:t>の新聞・その他を用意する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FCF876-493C-44E6-98E4-1D16A99C2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560890"/>
            <a:ext cx="8596668" cy="2039936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</a:rPr>
              <a:t>１．帯封を準備する・・・会員の住所の確認</a:t>
            </a:r>
            <a:endParaRPr kumimoji="1" lang="en-US" altLang="ja-JP" sz="2400" dirty="0">
              <a:solidFill>
                <a:srgbClr val="C00000"/>
              </a:solidFill>
            </a:endParaRPr>
          </a:p>
          <a:p>
            <a:r>
              <a:rPr kumimoji="1" lang="ja-JP" altLang="en-US" sz="2400" dirty="0">
                <a:solidFill>
                  <a:srgbClr val="C00000"/>
                </a:solidFill>
              </a:rPr>
              <a:t>２．</a:t>
            </a:r>
            <a:r>
              <a:rPr kumimoji="1" lang="en-US" altLang="ja-JP" sz="2400" dirty="0">
                <a:solidFill>
                  <a:srgbClr val="C00000"/>
                </a:solidFill>
              </a:rPr>
              <a:t>NALC</a:t>
            </a:r>
            <a:r>
              <a:rPr kumimoji="1" lang="ja-JP" altLang="en-US" sz="2400" dirty="0">
                <a:solidFill>
                  <a:srgbClr val="C00000"/>
                </a:solidFill>
              </a:rPr>
              <a:t>新聞を準備・・・帯封で巻けるように折る</a:t>
            </a:r>
            <a:endParaRPr kumimoji="1" lang="en-US" altLang="ja-JP" sz="2400" dirty="0">
              <a:solidFill>
                <a:srgbClr val="C00000"/>
              </a:solidFill>
            </a:endParaRPr>
          </a:p>
          <a:p>
            <a:r>
              <a:rPr kumimoji="1" lang="ja-JP" altLang="en-US" sz="2400" dirty="0">
                <a:solidFill>
                  <a:srgbClr val="C00000"/>
                </a:solidFill>
              </a:rPr>
              <a:t>３．めざめ会報を準備・・・帯封で巻けるように折る</a:t>
            </a:r>
            <a:endParaRPr kumimoji="1" lang="en-US" altLang="ja-JP" sz="2400" dirty="0">
              <a:solidFill>
                <a:srgbClr val="C00000"/>
              </a:solidFill>
            </a:endParaRPr>
          </a:p>
          <a:p>
            <a:r>
              <a:rPr kumimoji="1" lang="ja-JP" altLang="en-US" sz="2400" dirty="0">
                <a:solidFill>
                  <a:srgbClr val="C00000"/>
                </a:solidFill>
              </a:rPr>
              <a:t>４．その他会員ごとのお知らせ等を準備する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07D14A-23D2-4A62-B7FB-8998E642B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58" y="1809749"/>
            <a:ext cx="2913591" cy="21851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62A3625-8870-4CEE-83BB-64EC43C7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304" y="1809749"/>
            <a:ext cx="2820986" cy="21157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F318E0-E79B-45E0-B9DD-6A5235833B0C}"/>
              </a:ext>
            </a:extLst>
          </p:cNvPr>
          <p:cNvSpPr txBox="1"/>
          <p:nvPr/>
        </p:nvSpPr>
        <p:spPr>
          <a:xfrm>
            <a:off x="1986490" y="3994942"/>
            <a:ext cx="85196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</a:rPr>
              <a:t>帯封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98492B-7A09-4A15-8666-63512B74881C}"/>
              </a:ext>
            </a:extLst>
          </p:cNvPr>
          <p:cNvSpPr txBox="1"/>
          <p:nvPr/>
        </p:nvSpPr>
        <p:spPr>
          <a:xfrm>
            <a:off x="5532172" y="3994942"/>
            <a:ext cx="2601118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帯封に合わせて半折</a:t>
            </a:r>
          </a:p>
        </p:txBody>
      </p:sp>
    </p:spTree>
    <p:extLst>
      <p:ext uri="{BB962C8B-B14F-4D97-AF65-F5344CB8AC3E}">
        <p14:creationId xmlns:p14="http://schemas.microsoft.com/office/powerpoint/2010/main" val="13983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5" name="CLICK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852</TotalTime>
  <Words>424</Words>
  <Application>Microsoft Office PowerPoint</Application>
  <PresentationFormat>ワイド画面</PresentationFormat>
  <Paragraphs>43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AR P丸ゴシック体M</vt:lpstr>
      <vt:lpstr>HG丸ｺﾞｼｯｸM-PRO</vt:lpstr>
      <vt:lpstr>Arial</vt:lpstr>
      <vt:lpstr>Trebuchet MS</vt:lpstr>
      <vt:lpstr>Wingdings 3</vt:lpstr>
      <vt:lpstr>ファセット</vt:lpstr>
      <vt:lpstr>めざめ会報が お手元に届くまで</vt:lpstr>
      <vt:lpstr>毎月会員様にお届けしている会報ですが 下記のような手続きで作成されております </vt:lpstr>
      <vt:lpstr>広報部企画会議（めざめ編集会議）  </vt:lpstr>
      <vt:lpstr>各々の記事をまとめ 紙面の割付をする</vt:lpstr>
      <vt:lpstr>仮紙面を作成し、記事を校正する。</vt:lpstr>
      <vt:lpstr>原稿確定し、版下を作成する。</vt:lpstr>
      <vt:lpstr>印　刷</vt:lpstr>
      <vt:lpstr>ページを丁合して整える</vt:lpstr>
      <vt:lpstr>手配り準備 帯封・NALCの新聞・その他を用意する</vt:lpstr>
      <vt:lpstr>各地区ごとに整理する</vt:lpstr>
      <vt:lpstr>「やまなみ」「ゆめ」「きらり」各地区別に分ける</vt:lpstr>
      <vt:lpstr>ふれあい交流会で会員への手配り準備</vt:lpstr>
      <vt:lpstr>会員様のお手元にお届け</vt:lpstr>
      <vt:lpstr>広報部では会員様からの寄稿を募集しております。日頃疑問に思うこと、NALC・めざめの活動についての提案等なんでも結構です。是非お聞かせください。お待ちしております。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会報がお手元に届くまで</dc:title>
  <dc:creator>Sanaki Shin</dc:creator>
  <cp:lastModifiedBy>ナルク めざめ</cp:lastModifiedBy>
  <cp:revision>79</cp:revision>
  <cp:lastPrinted>2021-06-08T21:45:43Z</cp:lastPrinted>
  <dcterms:created xsi:type="dcterms:W3CDTF">2021-03-10T09:39:10Z</dcterms:created>
  <dcterms:modified xsi:type="dcterms:W3CDTF">2021-06-09T03:44:02Z</dcterms:modified>
</cp:coreProperties>
</file>