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6" r:id="rId2"/>
    <p:sldId id="340" r:id="rId3"/>
    <p:sldId id="341" r:id="rId4"/>
    <p:sldId id="283" r:id="rId5"/>
    <p:sldId id="284" r:id="rId6"/>
    <p:sldId id="333" r:id="rId7"/>
    <p:sldId id="299" r:id="rId8"/>
    <p:sldId id="300" r:id="rId9"/>
    <p:sldId id="343" r:id="rId10"/>
    <p:sldId id="285" r:id="rId11"/>
    <p:sldId id="303" r:id="rId12"/>
    <p:sldId id="314" r:id="rId13"/>
    <p:sldId id="315" r:id="rId14"/>
    <p:sldId id="258" r:id="rId15"/>
    <p:sldId id="259" r:id="rId16"/>
    <p:sldId id="311" r:id="rId17"/>
    <p:sldId id="261" r:id="rId18"/>
    <p:sldId id="262" r:id="rId19"/>
    <p:sldId id="312" r:id="rId20"/>
    <p:sldId id="263" r:id="rId21"/>
    <p:sldId id="313" r:id="rId22"/>
    <p:sldId id="264" r:id="rId23"/>
    <p:sldId id="309" r:id="rId24"/>
    <p:sldId id="265" r:id="rId25"/>
    <p:sldId id="266" r:id="rId26"/>
    <p:sldId id="267" r:id="rId27"/>
    <p:sldId id="304" r:id="rId28"/>
    <p:sldId id="330" r:id="rId29"/>
    <p:sldId id="331" r:id="rId30"/>
    <p:sldId id="332" r:id="rId31"/>
    <p:sldId id="334" r:id="rId32"/>
    <p:sldId id="335" r:id="rId33"/>
    <p:sldId id="336" r:id="rId34"/>
    <p:sldId id="337" r:id="rId35"/>
    <p:sldId id="338" r:id="rId36"/>
    <p:sldId id="339" r:id="rId37"/>
    <p:sldId id="286" r:id="rId38"/>
    <p:sldId id="287" r:id="rId39"/>
    <p:sldId id="288" r:id="rId40"/>
    <p:sldId id="289" r:id="rId41"/>
    <p:sldId id="290" r:id="rId42"/>
    <p:sldId id="291" r:id="rId43"/>
    <p:sldId id="308" r:id="rId44"/>
    <p:sldId id="293" r:id="rId45"/>
    <p:sldId id="306" r:id="rId46"/>
    <p:sldId id="307" r:id="rId47"/>
    <p:sldId id="294" r:id="rId48"/>
    <p:sldId id="319" r:id="rId49"/>
    <p:sldId id="320" r:id="rId50"/>
    <p:sldId id="321" r:id="rId51"/>
    <p:sldId id="322" r:id="rId52"/>
    <p:sldId id="323" r:id="rId53"/>
    <p:sldId id="324" r:id="rId54"/>
    <p:sldId id="325" r:id="rId55"/>
    <p:sldId id="326" r:id="rId56"/>
    <p:sldId id="328" r:id="rId57"/>
    <p:sldId id="342" r:id="rId58"/>
  </p:sldIdLst>
  <p:sldSz cx="9144000" cy="6858000" type="screen4x3"/>
  <p:notesSz cx="10018713" cy="68881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3AB0AF3B-F0EC-42D3-8138-172D33F9CC8D}">
          <p14:sldIdLst>
            <p14:sldId id="256"/>
            <p14:sldId id="340"/>
            <p14:sldId id="341"/>
            <p14:sldId id="283"/>
            <p14:sldId id="284"/>
            <p14:sldId id="333"/>
            <p14:sldId id="299"/>
            <p14:sldId id="300"/>
            <p14:sldId id="343"/>
            <p14:sldId id="285"/>
            <p14:sldId id="303"/>
            <p14:sldId id="314"/>
            <p14:sldId id="315"/>
            <p14:sldId id="258"/>
            <p14:sldId id="259"/>
            <p14:sldId id="311"/>
            <p14:sldId id="261"/>
            <p14:sldId id="262"/>
            <p14:sldId id="312"/>
            <p14:sldId id="263"/>
            <p14:sldId id="313"/>
            <p14:sldId id="264"/>
            <p14:sldId id="309"/>
            <p14:sldId id="265"/>
            <p14:sldId id="266"/>
            <p14:sldId id="267"/>
            <p14:sldId id="304"/>
            <p14:sldId id="330"/>
            <p14:sldId id="331"/>
            <p14:sldId id="332"/>
            <p14:sldId id="334"/>
            <p14:sldId id="335"/>
            <p14:sldId id="336"/>
            <p14:sldId id="337"/>
            <p14:sldId id="338"/>
            <p14:sldId id="339"/>
            <p14:sldId id="286"/>
            <p14:sldId id="287"/>
            <p14:sldId id="288"/>
            <p14:sldId id="289"/>
            <p14:sldId id="290"/>
            <p14:sldId id="291"/>
            <p14:sldId id="308"/>
            <p14:sldId id="293"/>
            <p14:sldId id="306"/>
            <p14:sldId id="307"/>
            <p14:sldId id="294"/>
            <p14:sldId id="319"/>
            <p14:sldId id="320"/>
            <p14:sldId id="321"/>
            <p14:sldId id="322"/>
            <p14:sldId id="323"/>
            <p14:sldId id="324"/>
            <p14:sldId id="325"/>
            <p14:sldId id="326"/>
          </p14:sldIdLst>
        </p14:section>
        <p14:section name="タイトルなしのセクション" id="{5A8D39C0-5131-4740-B839-35729245B0AF}">
          <p14:sldIdLst>
            <p14:sldId id="328"/>
            <p14:sldId id="34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北村憲正" initials="北村憲正" lastIdx="1" clrIdx="0">
    <p:extLst>
      <p:ext uri="{19B8F6BF-5375-455C-9EA6-DF929625EA0E}">
        <p15:presenceInfo xmlns:p15="http://schemas.microsoft.com/office/powerpoint/2012/main" userId="ffbb54837716af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E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85" d="100"/>
          <a:sy n="85" d="100"/>
        </p:scale>
        <p:origin x="966"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5" d="100"/>
          <a:sy n="85" d="100"/>
        </p:scale>
        <p:origin x="138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付プレースホルダー 2"/>
          <p:cNvSpPr>
            <a:spLocks noGrp="1"/>
          </p:cNvSpPr>
          <p:nvPr>
            <p:ph type="dt" sz="quarter" idx="1"/>
          </p:nvPr>
        </p:nvSpPr>
        <p:spPr>
          <a:xfrm>
            <a:off x="5674952" y="0"/>
            <a:ext cx="4341442" cy="344408"/>
          </a:xfrm>
          <a:prstGeom prst="rect">
            <a:avLst/>
          </a:prstGeom>
        </p:spPr>
        <p:txBody>
          <a:bodyPr vert="horz" lIns="96636" tIns="48318" rIns="96636" bIns="48318" rtlCol="0"/>
          <a:lstStyle>
            <a:lvl1pPr algn="r">
              <a:defRPr sz="1300"/>
            </a:lvl1pPr>
          </a:lstStyle>
          <a:p>
            <a:fld id="{91997A7B-FC99-40CA-8F62-E189E977401D}" type="datetimeFigureOut">
              <a:rPr kumimoji="1" lang="ja-JP" altLang="en-US" smtClean="0"/>
              <a:t>2018/6/2</a:t>
            </a:fld>
            <a:endParaRPr kumimoji="1" lang="ja-JP" altLang="en-US"/>
          </a:p>
        </p:txBody>
      </p:sp>
      <p:sp>
        <p:nvSpPr>
          <p:cNvPr id="5" name="スライド番号プレースホルダー 4"/>
          <p:cNvSpPr>
            <a:spLocks noGrp="1"/>
          </p:cNvSpPr>
          <p:nvPr>
            <p:ph type="sldNum" sz="quarter" idx="3"/>
          </p:nvPr>
        </p:nvSpPr>
        <p:spPr>
          <a:xfrm>
            <a:off x="5674952" y="6542560"/>
            <a:ext cx="4341442" cy="344408"/>
          </a:xfrm>
          <a:prstGeom prst="rect">
            <a:avLst/>
          </a:prstGeom>
        </p:spPr>
        <p:txBody>
          <a:bodyPr vert="horz" lIns="96636" tIns="48318" rIns="96636" bIns="48318" rtlCol="0" anchor="b"/>
          <a:lstStyle>
            <a:lvl1pPr algn="r">
              <a:defRPr sz="1300"/>
            </a:lvl1pPr>
          </a:lstStyle>
          <a:p>
            <a:fld id="{72FD5DDD-7E40-4F81-86BC-6AC4E05A9CD7}" type="slidenum">
              <a:rPr kumimoji="1" lang="ja-JP" altLang="en-US" smtClean="0"/>
              <a:t>‹#›</a:t>
            </a:fld>
            <a:endParaRPr kumimoji="1" lang="ja-JP" altLang="en-US"/>
          </a:p>
        </p:txBody>
      </p:sp>
    </p:spTree>
    <p:extLst>
      <p:ext uri="{BB962C8B-B14F-4D97-AF65-F5344CB8AC3E}">
        <p14:creationId xmlns:p14="http://schemas.microsoft.com/office/powerpoint/2010/main" val="2450659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41442" cy="344408"/>
          </a:xfrm>
          <a:prstGeom prst="rect">
            <a:avLst/>
          </a:prstGeom>
        </p:spPr>
        <p:txBody>
          <a:bodyPr vert="horz" lIns="96636" tIns="48318" rIns="96636" bIns="48318" rtlCol="0"/>
          <a:lstStyle>
            <a:lvl1pPr algn="l">
              <a:defRPr sz="1300"/>
            </a:lvl1pPr>
          </a:lstStyle>
          <a:p>
            <a:endParaRPr kumimoji="1" lang="ja-JP" altLang="en-US"/>
          </a:p>
        </p:txBody>
      </p:sp>
      <p:sp>
        <p:nvSpPr>
          <p:cNvPr id="3" name="日付プレースホルダー 2"/>
          <p:cNvSpPr>
            <a:spLocks noGrp="1"/>
          </p:cNvSpPr>
          <p:nvPr>
            <p:ph type="dt" idx="1"/>
          </p:nvPr>
        </p:nvSpPr>
        <p:spPr>
          <a:xfrm>
            <a:off x="5674952" y="0"/>
            <a:ext cx="4341442" cy="344408"/>
          </a:xfrm>
          <a:prstGeom prst="rect">
            <a:avLst/>
          </a:prstGeom>
        </p:spPr>
        <p:txBody>
          <a:bodyPr vert="horz" lIns="96636" tIns="48318" rIns="96636" bIns="48318" rtlCol="0"/>
          <a:lstStyle>
            <a:lvl1pPr algn="r">
              <a:defRPr sz="1300"/>
            </a:lvl1pPr>
          </a:lstStyle>
          <a:p>
            <a:fld id="{F34353A7-1DE5-4B85-8DE1-60CAD2FF78F9}" type="datetimeFigureOut">
              <a:rPr kumimoji="1" lang="ja-JP" altLang="en-US" smtClean="0"/>
              <a:t>2018/6/2</a:t>
            </a:fld>
            <a:endParaRPr kumimoji="1" lang="ja-JP" altLang="en-US"/>
          </a:p>
        </p:txBody>
      </p:sp>
      <p:sp>
        <p:nvSpPr>
          <p:cNvPr id="4" name="スライド イメージ プレースホルダー 3"/>
          <p:cNvSpPr>
            <a:spLocks noGrp="1" noRot="1" noChangeAspect="1"/>
          </p:cNvSpPr>
          <p:nvPr>
            <p:ph type="sldImg" idx="2"/>
          </p:nvPr>
        </p:nvSpPr>
        <p:spPr>
          <a:xfrm>
            <a:off x="3287713" y="515938"/>
            <a:ext cx="3444875" cy="2582862"/>
          </a:xfrm>
          <a:prstGeom prst="rect">
            <a:avLst/>
          </a:prstGeom>
          <a:noFill/>
          <a:ln w="12700">
            <a:solidFill>
              <a:prstClr val="black"/>
            </a:solidFill>
          </a:ln>
        </p:spPr>
        <p:txBody>
          <a:bodyPr vert="horz" lIns="96636" tIns="48318" rIns="96636" bIns="48318" rtlCol="0" anchor="ctr"/>
          <a:lstStyle/>
          <a:p>
            <a:endParaRPr lang="ja-JP" altLang="en-US"/>
          </a:p>
        </p:txBody>
      </p:sp>
      <p:sp>
        <p:nvSpPr>
          <p:cNvPr id="5" name="ノート プレースホルダー 4"/>
          <p:cNvSpPr>
            <a:spLocks noGrp="1"/>
          </p:cNvSpPr>
          <p:nvPr>
            <p:ph type="body" sz="quarter" idx="3"/>
          </p:nvPr>
        </p:nvSpPr>
        <p:spPr>
          <a:xfrm>
            <a:off x="1001872" y="3271878"/>
            <a:ext cx="8014970" cy="3099673"/>
          </a:xfrm>
          <a:prstGeom prst="rect">
            <a:avLst/>
          </a:prstGeom>
        </p:spPr>
        <p:txBody>
          <a:bodyPr vert="horz" lIns="96636" tIns="48318" rIns="96636" bIns="483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2560"/>
            <a:ext cx="4341442" cy="344408"/>
          </a:xfrm>
          <a:prstGeom prst="rect">
            <a:avLst/>
          </a:prstGeom>
        </p:spPr>
        <p:txBody>
          <a:bodyPr vert="horz" lIns="96636" tIns="48318" rIns="96636" bIns="4831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674952" y="6542560"/>
            <a:ext cx="4341442" cy="344408"/>
          </a:xfrm>
          <a:prstGeom prst="rect">
            <a:avLst/>
          </a:prstGeom>
        </p:spPr>
        <p:txBody>
          <a:bodyPr vert="horz" lIns="96636" tIns="48318" rIns="96636" bIns="48318" rtlCol="0" anchor="b"/>
          <a:lstStyle>
            <a:lvl1pPr algn="r">
              <a:defRPr sz="1300"/>
            </a:lvl1pPr>
          </a:lstStyle>
          <a:p>
            <a:fld id="{60281CD6-7A1B-48F7-B9E2-9A257644C258}" type="slidenum">
              <a:rPr kumimoji="1" lang="ja-JP" altLang="en-US" smtClean="0"/>
              <a:t>‹#›</a:t>
            </a:fld>
            <a:endParaRPr kumimoji="1" lang="ja-JP" altLang="en-US"/>
          </a:p>
        </p:txBody>
      </p:sp>
    </p:spTree>
    <p:extLst>
      <p:ext uri="{BB962C8B-B14F-4D97-AF65-F5344CB8AC3E}">
        <p14:creationId xmlns:p14="http://schemas.microsoft.com/office/powerpoint/2010/main" val="39243657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0281CD6-7A1B-48F7-B9E2-9A257644C258}" type="slidenum">
              <a:rPr kumimoji="1" lang="ja-JP" altLang="en-US" smtClean="0"/>
              <a:t>1</a:t>
            </a:fld>
            <a:endParaRPr kumimoji="1" lang="ja-JP" altLang="en-US"/>
          </a:p>
        </p:txBody>
      </p:sp>
    </p:spTree>
    <p:extLst>
      <p:ext uri="{BB962C8B-B14F-4D97-AF65-F5344CB8AC3E}">
        <p14:creationId xmlns:p14="http://schemas.microsoft.com/office/powerpoint/2010/main" val="2406330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F6877BB-813E-4B40-B9A6-4C036C9BFDE0}" type="datetimeFigureOut">
              <a:rPr kumimoji="1" lang="ja-JP" altLang="en-US" smtClean="0"/>
              <a:t>2018/6/2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E0E8A76-1F8A-4C3F-B082-212D772409AE}" type="slidenum">
              <a:rPr kumimoji="1" lang="ja-JP" altLang="en-US" smtClean="0"/>
              <a:t>‹#›</a:t>
            </a:fld>
            <a:endParaRPr kumimoji="1" lang="ja-JP" altLang="en-US"/>
          </a:p>
        </p:txBody>
      </p:sp>
    </p:spTree>
    <p:extLst>
      <p:ext uri="{BB962C8B-B14F-4D97-AF65-F5344CB8AC3E}">
        <p14:creationId xmlns:p14="http://schemas.microsoft.com/office/powerpoint/2010/main" val="7154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F6877BB-813E-4B40-B9A6-4C036C9BFDE0}" type="datetimeFigureOut">
              <a:rPr kumimoji="1" lang="ja-JP" altLang="en-US" smtClean="0"/>
              <a:t>2018/6/2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E0E8A76-1F8A-4C3F-B082-212D772409AE}" type="slidenum">
              <a:rPr kumimoji="1" lang="ja-JP" altLang="en-US" smtClean="0"/>
              <a:t>‹#›</a:t>
            </a:fld>
            <a:endParaRPr kumimoji="1" lang="ja-JP" altLang="en-US"/>
          </a:p>
        </p:txBody>
      </p:sp>
    </p:spTree>
    <p:extLst>
      <p:ext uri="{BB962C8B-B14F-4D97-AF65-F5344CB8AC3E}">
        <p14:creationId xmlns:p14="http://schemas.microsoft.com/office/powerpoint/2010/main" val="1917516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F6877BB-813E-4B40-B9A6-4C036C9BFDE0}" type="datetimeFigureOut">
              <a:rPr kumimoji="1" lang="ja-JP" altLang="en-US" smtClean="0"/>
              <a:t>2018/6/2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E0E8A76-1F8A-4C3F-B082-212D772409AE}" type="slidenum">
              <a:rPr kumimoji="1" lang="ja-JP" altLang="en-US" smtClean="0"/>
              <a:t>‹#›</a:t>
            </a:fld>
            <a:endParaRPr kumimoji="1" lang="ja-JP" altLang="en-US"/>
          </a:p>
        </p:txBody>
      </p:sp>
    </p:spTree>
    <p:extLst>
      <p:ext uri="{BB962C8B-B14F-4D97-AF65-F5344CB8AC3E}">
        <p14:creationId xmlns:p14="http://schemas.microsoft.com/office/powerpoint/2010/main" val="3557745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F6877BB-813E-4B40-B9A6-4C036C9BFDE0}" type="datetimeFigureOut">
              <a:rPr kumimoji="1" lang="ja-JP" altLang="en-US" smtClean="0"/>
              <a:t>2018/6/2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E0E8A76-1F8A-4C3F-B082-212D772409AE}" type="slidenum">
              <a:rPr kumimoji="1" lang="ja-JP" altLang="en-US" smtClean="0"/>
              <a:t>‹#›</a:t>
            </a:fld>
            <a:endParaRPr kumimoji="1" lang="ja-JP" altLang="en-US"/>
          </a:p>
        </p:txBody>
      </p:sp>
    </p:spTree>
    <p:extLst>
      <p:ext uri="{BB962C8B-B14F-4D97-AF65-F5344CB8AC3E}">
        <p14:creationId xmlns:p14="http://schemas.microsoft.com/office/powerpoint/2010/main" val="274336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F6877BB-813E-4B40-B9A6-4C036C9BFDE0}" type="datetimeFigureOut">
              <a:rPr kumimoji="1" lang="ja-JP" altLang="en-US" smtClean="0"/>
              <a:t>2018/6/2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E0E8A76-1F8A-4C3F-B082-212D772409AE}" type="slidenum">
              <a:rPr kumimoji="1" lang="ja-JP" altLang="en-US" smtClean="0"/>
              <a:t>‹#›</a:t>
            </a:fld>
            <a:endParaRPr kumimoji="1" lang="ja-JP" altLang="en-US"/>
          </a:p>
        </p:txBody>
      </p:sp>
    </p:spTree>
    <p:extLst>
      <p:ext uri="{BB962C8B-B14F-4D97-AF65-F5344CB8AC3E}">
        <p14:creationId xmlns:p14="http://schemas.microsoft.com/office/powerpoint/2010/main" val="337669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F6877BB-813E-4B40-B9A6-4C036C9BFDE0}" type="datetimeFigureOut">
              <a:rPr kumimoji="1" lang="ja-JP" altLang="en-US" smtClean="0"/>
              <a:t>2018/6/2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E0E8A76-1F8A-4C3F-B082-212D772409AE}" type="slidenum">
              <a:rPr kumimoji="1" lang="ja-JP" altLang="en-US" smtClean="0"/>
              <a:t>‹#›</a:t>
            </a:fld>
            <a:endParaRPr kumimoji="1" lang="ja-JP" altLang="en-US"/>
          </a:p>
        </p:txBody>
      </p:sp>
    </p:spTree>
    <p:extLst>
      <p:ext uri="{BB962C8B-B14F-4D97-AF65-F5344CB8AC3E}">
        <p14:creationId xmlns:p14="http://schemas.microsoft.com/office/powerpoint/2010/main" val="485443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F6877BB-813E-4B40-B9A6-4C036C9BFDE0}" type="datetimeFigureOut">
              <a:rPr kumimoji="1" lang="ja-JP" altLang="en-US" smtClean="0"/>
              <a:t>2018/6/2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E0E8A76-1F8A-4C3F-B082-212D772409AE}" type="slidenum">
              <a:rPr kumimoji="1" lang="ja-JP" altLang="en-US" smtClean="0"/>
              <a:t>‹#›</a:t>
            </a:fld>
            <a:endParaRPr kumimoji="1" lang="ja-JP" altLang="en-US"/>
          </a:p>
        </p:txBody>
      </p:sp>
    </p:spTree>
    <p:extLst>
      <p:ext uri="{BB962C8B-B14F-4D97-AF65-F5344CB8AC3E}">
        <p14:creationId xmlns:p14="http://schemas.microsoft.com/office/powerpoint/2010/main" val="2312268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F6877BB-813E-4B40-B9A6-4C036C9BFDE0}" type="datetimeFigureOut">
              <a:rPr kumimoji="1" lang="ja-JP" altLang="en-US" smtClean="0"/>
              <a:t>2018/6/2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E0E8A76-1F8A-4C3F-B082-212D772409AE}" type="slidenum">
              <a:rPr kumimoji="1" lang="ja-JP" altLang="en-US" smtClean="0"/>
              <a:t>‹#›</a:t>
            </a:fld>
            <a:endParaRPr kumimoji="1" lang="ja-JP" altLang="en-US"/>
          </a:p>
        </p:txBody>
      </p:sp>
    </p:spTree>
    <p:extLst>
      <p:ext uri="{BB962C8B-B14F-4D97-AF65-F5344CB8AC3E}">
        <p14:creationId xmlns:p14="http://schemas.microsoft.com/office/powerpoint/2010/main" val="621485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F6877BB-813E-4B40-B9A6-4C036C9BFDE0}" type="datetimeFigureOut">
              <a:rPr kumimoji="1" lang="ja-JP" altLang="en-US" smtClean="0"/>
              <a:t>2018/6/2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E0E8A76-1F8A-4C3F-B082-212D772409AE}" type="slidenum">
              <a:rPr kumimoji="1" lang="ja-JP" altLang="en-US" smtClean="0"/>
              <a:t>‹#›</a:t>
            </a:fld>
            <a:endParaRPr kumimoji="1" lang="ja-JP" altLang="en-US"/>
          </a:p>
        </p:txBody>
      </p:sp>
    </p:spTree>
    <p:extLst>
      <p:ext uri="{BB962C8B-B14F-4D97-AF65-F5344CB8AC3E}">
        <p14:creationId xmlns:p14="http://schemas.microsoft.com/office/powerpoint/2010/main" val="877752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F6877BB-813E-4B40-B9A6-4C036C9BFDE0}" type="datetimeFigureOut">
              <a:rPr kumimoji="1" lang="ja-JP" altLang="en-US" smtClean="0"/>
              <a:t>2018/6/2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E0E8A76-1F8A-4C3F-B082-212D772409AE}" type="slidenum">
              <a:rPr kumimoji="1" lang="ja-JP" altLang="en-US" smtClean="0"/>
              <a:t>‹#›</a:t>
            </a:fld>
            <a:endParaRPr kumimoji="1" lang="ja-JP" altLang="en-US"/>
          </a:p>
        </p:txBody>
      </p:sp>
    </p:spTree>
    <p:extLst>
      <p:ext uri="{BB962C8B-B14F-4D97-AF65-F5344CB8AC3E}">
        <p14:creationId xmlns:p14="http://schemas.microsoft.com/office/powerpoint/2010/main" val="2215879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F6877BB-813E-4B40-B9A6-4C036C9BFDE0}" type="datetimeFigureOut">
              <a:rPr kumimoji="1" lang="ja-JP" altLang="en-US" smtClean="0"/>
              <a:t>2018/6/2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E0E8A76-1F8A-4C3F-B082-212D772409AE}" type="slidenum">
              <a:rPr kumimoji="1" lang="ja-JP" altLang="en-US" smtClean="0"/>
              <a:t>‹#›</a:t>
            </a:fld>
            <a:endParaRPr kumimoji="1" lang="ja-JP" altLang="en-US"/>
          </a:p>
        </p:txBody>
      </p:sp>
    </p:spTree>
    <p:extLst>
      <p:ext uri="{BB962C8B-B14F-4D97-AF65-F5344CB8AC3E}">
        <p14:creationId xmlns:p14="http://schemas.microsoft.com/office/powerpoint/2010/main" val="3682281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6877BB-813E-4B40-B9A6-4C036C9BFDE0}" type="datetimeFigureOut">
              <a:rPr kumimoji="1" lang="ja-JP" altLang="en-US" smtClean="0"/>
              <a:t>2018/6/2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E8A76-1F8A-4C3F-B082-212D772409AE}" type="slidenum">
              <a:rPr kumimoji="1" lang="ja-JP" altLang="en-US" smtClean="0"/>
              <a:t>‹#›</a:t>
            </a:fld>
            <a:endParaRPr kumimoji="1" lang="ja-JP" altLang="en-US"/>
          </a:p>
        </p:txBody>
      </p:sp>
    </p:spTree>
    <p:extLst>
      <p:ext uri="{BB962C8B-B14F-4D97-AF65-F5344CB8AC3E}">
        <p14:creationId xmlns:p14="http://schemas.microsoft.com/office/powerpoint/2010/main" val="2150487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9.wmf"/><Relationship Id="rId4" Type="http://schemas.openxmlformats.org/officeDocument/2006/relationships/image" Target="../media/image18.png"/><Relationship Id="rId9" Type="http://schemas.openxmlformats.org/officeDocument/2006/relationships/image" Target="../media/image21.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wmf"/><Relationship Id="rId4" Type="http://schemas.openxmlformats.org/officeDocument/2006/relationships/image" Target="../media/image24.wmf"/></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wmf"/><Relationship Id="rId1" Type="http://schemas.openxmlformats.org/officeDocument/2006/relationships/slideLayout" Target="../slideLayouts/slideLayout1.xml"/><Relationship Id="rId5" Type="http://schemas.openxmlformats.org/officeDocument/2006/relationships/image" Target="../media/image31.wmf"/><Relationship Id="rId4" Type="http://schemas.openxmlformats.org/officeDocument/2006/relationships/image" Target="../media/image30.gi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33.wmf"/><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7.wmf"/><Relationship Id="rId5" Type="http://schemas.openxmlformats.org/officeDocument/2006/relationships/image" Target="../media/image35.png"/><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wmf"/><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wmf"/><Relationship Id="rId4" Type="http://schemas.openxmlformats.org/officeDocument/2006/relationships/image" Target="../media/image61.wmf"/></Relationships>
</file>

<file path=ppt/slides/_rels/slide34.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slideLayout" Target="../slideLayouts/slideLayout7.xml"/><Relationship Id="rId5" Type="http://schemas.openxmlformats.org/officeDocument/2006/relationships/image" Target="../media/image62.wmf"/><Relationship Id="rId4" Type="http://schemas.openxmlformats.org/officeDocument/2006/relationships/image" Target="../media/image61.wmf"/></Relationships>
</file>

<file path=ppt/slides/_rels/slide35.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slideLayout" Target="../slideLayouts/slideLayout7.xml"/><Relationship Id="rId5" Type="http://schemas.openxmlformats.org/officeDocument/2006/relationships/image" Target="../media/image62.wmf"/><Relationship Id="rId4" Type="http://schemas.openxmlformats.org/officeDocument/2006/relationships/image" Target="../media/image61.wmf"/></Relationships>
</file>

<file path=ppt/slides/_rels/slide36.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5.wmf"/><Relationship Id="rId1" Type="http://schemas.openxmlformats.org/officeDocument/2006/relationships/slideLayout" Target="../slideLayouts/slideLayout7.xml"/><Relationship Id="rId4" Type="http://schemas.openxmlformats.org/officeDocument/2006/relationships/image" Target="../media/image68.wmf"/></Relationships>
</file>

<file path=ppt/slides/_rels/slide39.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slideLayout" Target="../slideLayouts/slideLayout7.xml"/><Relationship Id="rId4" Type="http://schemas.openxmlformats.org/officeDocument/2006/relationships/image" Target="../media/image71.gi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wmf"/><Relationship Id="rId7" Type="http://schemas.openxmlformats.org/officeDocument/2006/relationships/image" Target="../media/image79.wmf"/><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8.wmf"/><Relationship Id="rId5" Type="http://schemas.openxmlformats.org/officeDocument/2006/relationships/image" Target="../media/image77.wmf"/><Relationship Id="rId4" Type="http://schemas.openxmlformats.org/officeDocument/2006/relationships/image" Target="../media/image76.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w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slideLayout" Target="../slideLayouts/slideLayout7.xml"/><Relationship Id="rId4" Type="http://schemas.openxmlformats.org/officeDocument/2006/relationships/image" Target="../media/image101.wmf"/></Relationships>
</file>

<file path=ppt/slides/_rels/slide5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331640" y="1078699"/>
            <a:ext cx="6552728" cy="830997"/>
          </a:xfrm>
          <a:prstGeom prst="rect">
            <a:avLst/>
          </a:prstGeom>
          <a:noFill/>
        </p:spPr>
        <p:txBody>
          <a:bodyPr wrap="square" rtlCol="0">
            <a:spAutoFit/>
          </a:bodyPr>
          <a:lstStyle/>
          <a:p>
            <a:r>
              <a:rPr kumimoji="1" lang="en-US" altLang="ja-JP" sz="4800" dirty="0">
                <a:solidFill>
                  <a:schemeClr val="bg1"/>
                </a:solidFill>
              </a:rPr>
              <a:t>2016</a:t>
            </a:r>
            <a:r>
              <a:rPr lang="ja-JP" altLang="en-US" sz="4800" dirty="0">
                <a:solidFill>
                  <a:schemeClr val="bg1"/>
                </a:solidFill>
              </a:rPr>
              <a:t>年　リーダー研修会</a:t>
            </a:r>
            <a:endParaRPr kumimoji="1" lang="ja-JP" altLang="en-US" sz="4800" dirty="0">
              <a:solidFill>
                <a:schemeClr val="bg1"/>
              </a:solidFill>
            </a:endParaRPr>
          </a:p>
        </p:txBody>
      </p:sp>
      <p:sp>
        <p:nvSpPr>
          <p:cNvPr id="2" name="テキスト ボックス 1"/>
          <p:cNvSpPr txBox="1"/>
          <p:nvPr/>
        </p:nvSpPr>
        <p:spPr>
          <a:xfrm>
            <a:off x="1475656" y="3140968"/>
            <a:ext cx="6552728" cy="584775"/>
          </a:xfrm>
          <a:prstGeom prst="rect">
            <a:avLst/>
          </a:prstGeom>
          <a:noFill/>
        </p:spPr>
        <p:txBody>
          <a:bodyPr wrap="square" rtlCol="0">
            <a:spAutoFit/>
          </a:bodyPr>
          <a:lstStyle/>
          <a:p>
            <a:r>
              <a:rPr kumimoji="1" lang="ja-JP" altLang="en-US" sz="3200" dirty="0">
                <a:solidFill>
                  <a:schemeClr val="bg1"/>
                </a:solidFill>
              </a:rPr>
              <a:t>時間預託システムと</a:t>
            </a:r>
            <a:r>
              <a:rPr lang="ja-JP" altLang="en-US" sz="3200" dirty="0">
                <a:solidFill>
                  <a:schemeClr val="bg1"/>
                </a:solidFill>
              </a:rPr>
              <a:t>コーディネート</a:t>
            </a:r>
            <a:endParaRPr kumimoji="1" lang="ja-JP" altLang="en-US" sz="3200" dirty="0">
              <a:solidFill>
                <a:schemeClr val="bg1"/>
              </a:solidFill>
            </a:endParaRPr>
          </a:p>
        </p:txBody>
      </p:sp>
      <p:pic>
        <p:nvPicPr>
          <p:cNvPr id="5" name="図 4">
            <a:extLst>
              <a:ext uri="{FF2B5EF4-FFF2-40B4-BE49-F238E27FC236}">
                <a16:creationId xmlns:a16="http://schemas.microsoft.com/office/drawing/2014/main" id="{EDC87F4D-96C6-468B-A8D9-50CE1330D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テキスト ボックス 5">
            <a:extLst>
              <a:ext uri="{FF2B5EF4-FFF2-40B4-BE49-F238E27FC236}">
                <a16:creationId xmlns:a16="http://schemas.microsoft.com/office/drawing/2014/main" id="{5394E178-5140-44DF-B841-48AA54F05273}"/>
              </a:ext>
            </a:extLst>
          </p:cNvPr>
          <p:cNvSpPr txBox="1"/>
          <p:nvPr/>
        </p:nvSpPr>
        <p:spPr>
          <a:xfrm>
            <a:off x="0" y="1196752"/>
            <a:ext cx="9144000" cy="1323439"/>
          </a:xfrm>
          <a:prstGeom prst="rect">
            <a:avLst/>
          </a:prstGeom>
          <a:noFill/>
        </p:spPr>
        <p:txBody>
          <a:bodyPr wrap="square" rtlCol="0">
            <a:spAutoFit/>
          </a:bodyPr>
          <a:lstStyle/>
          <a:p>
            <a:r>
              <a:rPr lang="ja-JP" altLang="en-US" sz="8000" dirty="0">
                <a:solidFill>
                  <a:srgbClr val="FFC000"/>
                </a:solidFill>
                <a:latin typeface="ＤＦＧ勘亭流W11" panose="03000B00000000000000" pitchFamily="66" charset="-128"/>
                <a:ea typeface="ＤＦＧ勘亭流W11" panose="03000B00000000000000" pitchFamily="66" charset="-128"/>
              </a:rPr>
              <a:t>めざめ新入会員研修</a:t>
            </a:r>
            <a:endParaRPr kumimoji="1" lang="ja-JP" altLang="en-US" sz="8000" dirty="0">
              <a:solidFill>
                <a:srgbClr val="FFC000"/>
              </a:solidFill>
              <a:latin typeface="ＤＦＧ勘亭流W11" panose="03000B00000000000000" pitchFamily="66" charset="-128"/>
              <a:ea typeface="ＤＦＧ勘亭流W11" panose="03000B00000000000000" pitchFamily="66" charset="-128"/>
            </a:endParaRPr>
          </a:p>
        </p:txBody>
      </p:sp>
      <p:sp>
        <p:nvSpPr>
          <p:cNvPr id="8" name="テキスト ボックス 7">
            <a:extLst>
              <a:ext uri="{FF2B5EF4-FFF2-40B4-BE49-F238E27FC236}">
                <a16:creationId xmlns:a16="http://schemas.microsoft.com/office/drawing/2014/main" id="{DBD81C21-259A-41AA-9EA5-48A20DB4D114}"/>
              </a:ext>
            </a:extLst>
          </p:cNvPr>
          <p:cNvSpPr txBox="1"/>
          <p:nvPr/>
        </p:nvSpPr>
        <p:spPr>
          <a:xfrm flipH="1">
            <a:off x="1332003" y="4964479"/>
            <a:ext cx="7704855" cy="830997"/>
          </a:xfrm>
          <a:prstGeom prst="rect">
            <a:avLst/>
          </a:prstGeom>
          <a:noFill/>
        </p:spPr>
        <p:txBody>
          <a:bodyPr wrap="square" rtlCol="0">
            <a:spAutoFit/>
          </a:bodyPr>
          <a:lstStyle/>
          <a:p>
            <a:r>
              <a:rPr kumimoji="1" lang="ja-JP" altLang="en-US" sz="4800" dirty="0">
                <a:ln>
                  <a:solidFill>
                    <a:srgbClr val="FFC000"/>
                  </a:solidFill>
                </a:ln>
                <a:solidFill>
                  <a:schemeClr val="bg1"/>
                </a:solidFill>
                <a:latin typeface="ＤＦＧ勘亭流W11" panose="03000B00000000000000" pitchFamily="66" charset="-128"/>
                <a:ea typeface="ＤＦＧ勘亭流W11" panose="03000B00000000000000" pitchFamily="66" charset="-128"/>
              </a:rPr>
              <a:t>平成</a:t>
            </a:r>
            <a:r>
              <a:rPr kumimoji="1" lang="en-US" altLang="ja-JP" sz="4800" dirty="0">
                <a:ln>
                  <a:solidFill>
                    <a:srgbClr val="FFC000"/>
                  </a:solidFill>
                </a:ln>
                <a:solidFill>
                  <a:schemeClr val="bg1"/>
                </a:solidFill>
                <a:latin typeface="ＤＦＧ勘亭流W11" panose="03000B00000000000000" pitchFamily="66" charset="-128"/>
                <a:ea typeface="ＤＦＧ勘亭流W11" panose="03000B00000000000000" pitchFamily="66" charset="-128"/>
              </a:rPr>
              <a:t>30</a:t>
            </a:r>
            <a:r>
              <a:rPr kumimoji="1" lang="ja-JP" altLang="en-US" sz="4800" dirty="0">
                <a:ln>
                  <a:solidFill>
                    <a:srgbClr val="FFC000"/>
                  </a:solidFill>
                </a:ln>
                <a:solidFill>
                  <a:schemeClr val="bg1"/>
                </a:solidFill>
                <a:latin typeface="ＤＦＧ勘亭流W11" panose="03000B00000000000000" pitchFamily="66" charset="-128"/>
                <a:ea typeface="ＤＦＧ勘亭流W11" panose="03000B00000000000000" pitchFamily="66" charset="-128"/>
              </a:rPr>
              <a:t>年</a:t>
            </a:r>
            <a:r>
              <a:rPr kumimoji="1" lang="en-US" altLang="ja-JP" sz="4800" dirty="0">
                <a:ln>
                  <a:solidFill>
                    <a:srgbClr val="FFC000"/>
                  </a:solidFill>
                </a:ln>
                <a:solidFill>
                  <a:schemeClr val="bg1"/>
                </a:solidFill>
                <a:latin typeface="ＤＦＧ勘亭流W11" panose="03000B00000000000000" pitchFamily="66" charset="-128"/>
                <a:ea typeface="ＤＦＧ勘亭流W11" panose="03000B00000000000000" pitchFamily="66" charset="-128"/>
              </a:rPr>
              <a:t>7</a:t>
            </a:r>
            <a:r>
              <a:rPr kumimoji="1" lang="ja-JP" altLang="en-US" sz="4800" dirty="0">
                <a:ln>
                  <a:solidFill>
                    <a:srgbClr val="FFC000"/>
                  </a:solidFill>
                </a:ln>
                <a:solidFill>
                  <a:schemeClr val="bg1"/>
                </a:solidFill>
                <a:latin typeface="ＤＦＧ勘亭流W11" panose="03000B00000000000000" pitchFamily="66" charset="-128"/>
                <a:ea typeface="ＤＦＧ勘亭流W11" panose="03000B00000000000000" pitchFamily="66" charset="-128"/>
              </a:rPr>
              <a:t>月</a:t>
            </a:r>
            <a:r>
              <a:rPr kumimoji="1" lang="en-US" altLang="ja-JP" sz="4800" dirty="0">
                <a:ln>
                  <a:solidFill>
                    <a:srgbClr val="FFC000"/>
                  </a:solidFill>
                </a:ln>
                <a:solidFill>
                  <a:schemeClr val="bg1"/>
                </a:solidFill>
                <a:latin typeface="ＤＦＧ勘亭流W11" panose="03000B00000000000000" pitchFamily="66" charset="-128"/>
                <a:ea typeface="ＤＦＧ勘亭流W11" panose="03000B00000000000000" pitchFamily="66" charset="-128"/>
              </a:rPr>
              <a:t>28</a:t>
            </a:r>
            <a:r>
              <a:rPr kumimoji="1" lang="ja-JP" altLang="en-US" sz="4800" dirty="0">
                <a:ln>
                  <a:solidFill>
                    <a:srgbClr val="FFC000"/>
                  </a:solidFill>
                </a:ln>
                <a:solidFill>
                  <a:schemeClr val="bg1"/>
                </a:solidFill>
                <a:latin typeface="ＤＦＧ勘亭流W11" panose="03000B00000000000000" pitchFamily="66" charset="-128"/>
                <a:ea typeface="ＤＦＧ勘亭流W11" panose="03000B00000000000000" pitchFamily="66" charset="-128"/>
              </a:rPr>
              <a:t>日（土）</a:t>
            </a:r>
          </a:p>
        </p:txBody>
      </p:sp>
      <p:sp>
        <p:nvSpPr>
          <p:cNvPr id="9" name="テキスト ボックス 8">
            <a:extLst>
              <a:ext uri="{FF2B5EF4-FFF2-40B4-BE49-F238E27FC236}">
                <a16:creationId xmlns:a16="http://schemas.microsoft.com/office/drawing/2014/main" id="{66ECD7A8-C549-4BC5-B761-EF07A43CDDF7}"/>
              </a:ext>
            </a:extLst>
          </p:cNvPr>
          <p:cNvSpPr txBox="1"/>
          <p:nvPr/>
        </p:nvSpPr>
        <p:spPr>
          <a:xfrm>
            <a:off x="6623539" y="6090018"/>
            <a:ext cx="2448272" cy="646331"/>
          </a:xfrm>
          <a:prstGeom prst="rect">
            <a:avLst/>
          </a:prstGeom>
          <a:noFill/>
        </p:spPr>
        <p:txBody>
          <a:bodyPr wrap="square" rtlCol="0">
            <a:spAutoFit/>
          </a:bodyPr>
          <a:lstStyle/>
          <a:p>
            <a:r>
              <a:rPr kumimoji="1" lang="ja-JP" altLang="en-US" sz="3600" dirty="0">
                <a:solidFill>
                  <a:srgbClr val="FFFF00"/>
                </a:solidFill>
              </a:rPr>
              <a:t>北村　憲正</a:t>
            </a:r>
          </a:p>
        </p:txBody>
      </p:sp>
      <p:sp>
        <p:nvSpPr>
          <p:cNvPr id="10" name="テキスト ボックス 9">
            <a:extLst>
              <a:ext uri="{FF2B5EF4-FFF2-40B4-BE49-F238E27FC236}">
                <a16:creationId xmlns:a16="http://schemas.microsoft.com/office/drawing/2014/main" id="{CED3EC4B-CD45-4DB5-9326-07E6CF584DC2}"/>
              </a:ext>
            </a:extLst>
          </p:cNvPr>
          <p:cNvSpPr txBox="1"/>
          <p:nvPr/>
        </p:nvSpPr>
        <p:spPr>
          <a:xfrm>
            <a:off x="683568" y="6237312"/>
            <a:ext cx="5157181" cy="523220"/>
          </a:xfrm>
          <a:prstGeom prst="rect">
            <a:avLst/>
          </a:prstGeom>
          <a:solidFill>
            <a:schemeClr val="bg1"/>
          </a:solidFill>
        </p:spPr>
        <p:txBody>
          <a:bodyPr wrap="none" rtlCol="0">
            <a:spAutoFit/>
          </a:bodyPr>
          <a:lstStyle/>
          <a:p>
            <a:r>
              <a:rPr kumimoji="1" lang="ja-JP" altLang="en-US" sz="2800" dirty="0"/>
              <a:t>「めざめ」会員が奉仕活動の様子</a:t>
            </a:r>
          </a:p>
        </p:txBody>
      </p:sp>
    </p:spTree>
    <p:extLst>
      <p:ext uri="{BB962C8B-B14F-4D97-AF65-F5344CB8AC3E}">
        <p14:creationId xmlns:p14="http://schemas.microsoft.com/office/powerpoint/2010/main" val="3747382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AutoShape 2"/>
          <p:cNvSpPr>
            <a:spLocks noChangeArrowheads="1"/>
          </p:cNvSpPr>
          <p:nvPr/>
        </p:nvSpPr>
        <p:spPr bwMode="auto">
          <a:xfrm>
            <a:off x="179388" y="1916113"/>
            <a:ext cx="3492500" cy="1296987"/>
          </a:xfrm>
          <a:prstGeom prst="leftRightArrow">
            <a:avLst>
              <a:gd name="adj1" fmla="val 50000"/>
              <a:gd name="adj2" fmla="val 53856"/>
            </a:avLst>
          </a:prstGeom>
          <a:gradFill rotWithShape="0">
            <a:gsLst>
              <a:gs pos="0">
                <a:schemeClr val="accent1"/>
              </a:gs>
              <a:gs pos="50000">
                <a:schemeClr val="accent1">
                  <a:gamma/>
                  <a:shade val="46275"/>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272387" name="AutoShape 3"/>
          <p:cNvSpPr>
            <a:spLocks noChangeArrowheads="1"/>
          </p:cNvSpPr>
          <p:nvPr/>
        </p:nvSpPr>
        <p:spPr bwMode="auto">
          <a:xfrm rot="10800000">
            <a:off x="5830888" y="1989138"/>
            <a:ext cx="3313112" cy="1152525"/>
          </a:xfrm>
          <a:prstGeom prst="leftArrow">
            <a:avLst>
              <a:gd name="adj1" fmla="val 50000"/>
              <a:gd name="adj2" fmla="val 71866"/>
            </a:avLst>
          </a:prstGeom>
          <a:gradFill rotWithShape="0">
            <a:gsLst>
              <a:gs pos="0">
                <a:schemeClr val="accent1"/>
              </a:gs>
              <a:gs pos="50000">
                <a:schemeClr val="accent1">
                  <a:gamma/>
                  <a:shade val="46275"/>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272388" name="Text Box 4"/>
          <p:cNvSpPr txBox="1">
            <a:spLocks noChangeArrowheads="1"/>
          </p:cNvSpPr>
          <p:nvPr/>
        </p:nvSpPr>
        <p:spPr bwMode="auto">
          <a:xfrm>
            <a:off x="611188" y="2276475"/>
            <a:ext cx="2881312" cy="579438"/>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ja-JP" altLang="en-US" sz="3200" b="1">
                <a:solidFill>
                  <a:schemeClr val="bg1"/>
                </a:solidFill>
                <a:latin typeface="Times New Roman" pitchFamily="18" charset="0"/>
              </a:rPr>
              <a:t>時間預託活動</a:t>
            </a:r>
          </a:p>
        </p:txBody>
      </p:sp>
      <p:sp>
        <p:nvSpPr>
          <p:cNvPr id="272389" name="Text Box 5"/>
          <p:cNvSpPr txBox="1">
            <a:spLocks noChangeArrowheads="1"/>
          </p:cNvSpPr>
          <p:nvPr/>
        </p:nvSpPr>
        <p:spPr bwMode="auto">
          <a:xfrm>
            <a:off x="6227763" y="2205038"/>
            <a:ext cx="1871662" cy="579437"/>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ja-JP" altLang="en-US" sz="3200" b="1">
                <a:solidFill>
                  <a:schemeClr val="bg1"/>
                </a:solidFill>
                <a:latin typeface="Times New Roman" pitchFamily="18" charset="0"/>
              </a:rPr>
              <a:t>奉仕活動</a:t>
            </a:r>
          </a:p>
        </p:txBody>
      </p:sp>
      <p:sp>
        <p:nvSpPr>
          <p:cNvPr id="272390" name="Oval 6"/>
          <p:cNvSpPr>
            <a:spLocks noChangeArrowheads="1"/>
          </p:cNvSpPr>
          <p:nvPr/>
        </p:nvSpPr>
        <p:spPr bwMode="auto">
          <a:xfrm>
            <a:off x="3708400" y="620713"/>
            <a:ext cx="1943100" cy="3240087"/>
          </a:xfrm>
          <a:prstGeom prst="ellipse">
            <a:avLst/>
          </a:prstGeom>
          <a:solidFill>
            <a:srgbClr val="CC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272391" name="Text Box 7"/>
          <p:cNvSpPr txBox="1">
            <a:spLocks noChangeArrowheads="1"/>
          </p:cNvSpPr>
          <p:nvPr/>
        </p:nvSpPr>
        <p:spPr bwMode="auto">
          <a:xfrm>
            <a:off x="4067175" y="908050"/>
            <a:ext cx="1279525" cy="2808288"/>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90000" tIns="46800" rIns="90000" bIns="46800">
            <a:spAutoFit/>
          </a:bodyPr>
          <a:lstStyle/>
          <a:p>
            <a:pPr>
              <a:spcBef>
                <a:spcPct val="50000"/>
              </a:spcBef>
            </a:pPr>
            <a:r>
              <a:rPr lang="ja-JP" altLang="en-US" sz="3600">
                <a:solidFill>
                  <a:schemeClr val="bg1"/>
                </a:solidFill>
                <a:latin typeface="Times New Roman" pitchFamily="18" charset="0"/>
              </a:rPr>
              <a:t>ナルクの　　　ボランティア</a:t>
            </a:r>
          </a:p>
        </p:txBody>
      </p:sp>
      <p:sp>
        <p:nvSpPr>
          <p:cNvPr id="272393" name="Text Box 9"/>
          <p:cNvSpPr txBox="1">
            <a:spLocks noChangeArrowheads="1"/>
          </p:cNvSpPr>
          <p:nvPr/>
        </p:nvSpPr>
        <p:spPr bwMode="auto">
          <a:xfrm>
            <a:off x="1538288" y="476250"/>
            <a:ext cx="730250" cy="1584325"/>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90000" tIns="46800" rIns="90000" bIns="46800">
            <a:spAutoFit/>
          </a:bodyPr>
          <a:lstStyle/>
          <a:p>
            <a:pPr algn="ctr">
              <a:spcBef>
                <a:spcPct val="50000"/>
              </a:spcBef>
            </a:pPr>
            <a:r>
              <a:rPr lang="ja-JP" altLang="en-US" sz="3600">
                <a:latin typeface="Times New Roman" pitchFamily="18" charset="0"/>
              </a:rPr>
              <a:t>双方向</a:t>
            </a:r>
          </a:p>
        </p:txBody>
      </p:sp>
      <p:sp>
        <p:nvSpPr>
          <p:cNvPr id="272394" name="Text Box 10"/>
          <p:cNvSpPr txBox="1">
            <a:spLocks noChangeArrowheads="1"/>
          </p:cNvSpPr>
          <p:nvPr/>
        </p:nvSpPr>
        <p:spPr bwMode="auto">
          <a:xfrm>
            <a:off x="6804025" y="549275"/>
            <a:ext cx="730250" cy="1584325"/>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90000" tIns="46800" rIns="90000" bIns="46800">
            <a:spAutoFit/>
          </a:bodyPr>
          <a:lstStyle/>
          <a:p>
            <a:pPr algn="ctr">
              <a:spcBef>
                <a:spcPct val="50000"/>
              </a:spcBef>
            </a:pPr>
            <a:r>
              <a:rPr lang="ja-JP" altLang="en-US" sz="3600">
                <a:latin typeface="Times New Roman" pitchFamily="18" charset="0"/>
              </a:rPr>
              <a:t>片方向</a:t>
            </a:r>
          </a:p>
        </p:txBody>
      </p:sp>
      <p:sp>
        <p:nvSpPr>
          <p:cNvPr id="272395" name="Text Box 11"/>
          <p:cNvSpPr txBox="1">
            <a:spLocks noChangeArrowheads="1"/>
          </p:cNvSpPr>
          <p:nvPr/>
        </p:nvSpPr>
        <p:spPr bwMode="auto">
          <a:xfrm>
            <a:off x="468313" y="3789363"/>
            <a:ext cx="2663825" cy="1190625"/>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a:spcBef>
                <a:spcPct val="50000"/>
              </a:spcBef>
            </a:pPr>
            <a:r>
              <a:rPr lang="ja-JP" altLang="en-US" sz="3600">
                <a:latin typeface="Times New Roman" pitchFamily="18" charset="0"/>
              </a:rPr>
              <a:t>会員同士の</a:t>
            </a:r>
            <a:r>
              <a:rPr lang="ja-JP" altLang="en-US" sz="3600" u="sng">
                <a:solidFill>
                  <a:srgbClr val="FF0066"/>
                </a:solidFill>
                <a:latin typeface="Times New Roman" pitchFamily="18" charset="0"/>
              </a:rPr>
              <a:t>助け合い</a:t>
            </a:r>
          </a:p>
        </p:txBody>
      </p:sp>
      <p:sp>
        <p:nvSpPr>
          <p:cNvPr id="272396" name="Text Box 12"/>
          <p:cNvSpPr txBox="1">
            <a:spLocks noChangeArrowheads="1"/>
          </p:cNvSpPr>
          <p:nvPr/>
        </p:nvSpPr>
        <p:spPr bwMode="auto">
          <a:xfrm>
            <a:off x="6011863" y="3573463"/>
            <a:ext cx="2376487" cy="2838450"/>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ja-JP" altLang="en-US" sz="3600">
                <a:latin typeface="Times New Roman" pitchFamily="18" charset="0"/>
              </a:rPr>
              <a:t>会員外</a:t>
            </a:r>
          </a:p>
          <a:p>
            <a:pPr>
              <a:spcBef>
                <a:spcPct val="50000"/>
              </a:spcBef>
            </a:pPr>
            <a:r>
              <a:rPr lang="ja-JP" altLang="en-US" sz="3600">
                <a:latin typeface="Times New Roman" pitchFamily="18" charset="0"/>
              </a:rPr>
              <a:t>預託点数にならない</a:t>
            </a:r>
          </a:p>
          <a:p>
            <a:pPr>
              <a:spcBef>
                <a:spcPct val="50000"/>
              </a:spcBef>
            </a:pPr>
            <a:r>
              <a:rPr lang="ja-JP" altLang="en-US" sz="3600">
                <a:latin typeface="Times New Roman" pitchFamily="18" charset="0"/>
              </a:rPr>
              <a:t>　　</a:t>
            </a:r>
            <a:r>
              <a:rPr lang="ja-JP" altLang="en-US" sz="3600" u="sng">
                <a:solidFill>
                  <a:srgbClr val="FF0066"/>
                </a:solidFill>
                <a:latin typeface="Times New Roman" pitchFamily="18" charset="0"/>
              </a:rPr>
              <a:t>奉仕</a:t>
            </a:r>
          </a:p>
        </p:txBody>
      </p:sp>
      <p:sp>
        <p:nvSpPr>
          <p:cNvPr id="272397" name="Text Box 13"/>
          <p:cNvSpPr txBox="1">
            <a:spLocks noChangeArrowheads="1"/>
          </p:cNvSpPr>
          <p:nvPr/>
        </p:nvSpPr>
        <p:spPr bwMode="auto">
          <a:xfrm rot="5400000">
            <a:off x="1563688" y="5133975"/>
            <a:ext cx="5349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a:t>＝</a:t>
            </a:r>
          </a:p>
        </p:txBody>
      </p:sp>
      <p:sp>
        <p:nvSpPr>
          <p:cNvPr id="272398" name="Text Box 14"/>
          <p:cNvSpPr txBox="1">
            <a:spLocks noChangeArrowheads="1"/>
          </p:cNvSpPr>
          <p:nvPr/>
        </p:nvSpPr>
        <p:spPr bwMode="auto">
          <a:xfrm>
            <a:off x="827088" y="5734050"/>
            <a:ext cx="22320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600"/>
              <a:t>預託点数</a:t>
            </a:r>
          </a:p>
        </p:txBody>
      </p:sp>
      <p:pic>
        <p:nvPicPr>
          <p:cNvPr id="6146" name="Picture 2" descr="クリックすると新しいウィンドウで開きま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9611" y="4221088"/>
            <a:ext cx="2581277" cy="247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736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72390"/>
                                        </p:tgtEl>
                                        <p:attrNameLst>
                                          <p:attrName>style.visibility</p:attrName>
                                        </p:attrNameLst>
                                      </p:cBhvr>
                                      <p:to>
                                        <p:strVal val="visible"/>
                                      </p:to>
                                    </p:set>
                                    <p:anim calcmode="lin" valueType="num">
                                      <p:cBhvr>
                                        <p:cTn id="7" dur="1000" fill="hold"/>
                                        <p:tgtEl>
                                          <p:spTgt spid="272390"/>
                                        </p:tgtEl>
                                        <p:attrNameLst>
                                          <p:attrName>ppt_w</p:attrName>
                                        </p:attrNameLst>
                                      </p:cBhvr>
                                      <p:tavLst>
                                        <p:tav tm="0">
                                          <p:val>
                                            <p:strVal val="#ppt_w*0.70"/>
                                          </p:val>
                                        </p:tav>
                                        <p:tav tm="100000">
                                          <p:val>
                                            <p:strVal val="#ppt_w"/>
                                          </p:val>
                                        </p:tav>
                                      </p:tavLst>
                                    </p:anim>
                                    <p:anim calcmode="lin" valueType="num">
                                      <p:cBhvr>
                                        <p:cTn id="8" dur="1000" fill="hold"/>
                                        <p:tgtEl>
                                          <p:spTgt spid="272390"/>
                                        </p:tgtEl>
                                        <p:attrNameLst>
                                          <p:attrName>ppt_h</p:attrName>
                                        </p:attrNameLst>
                                      </p:cBhvr>
                                      <p:tavLst>
                                        <p:tav tm="0">
                                          <p:val>
                                            <p:strVal val="#ppt_h"/>
                                          </p:val>
                                        </p:tav>
                                        <p:tav tm="100000">
                                          <p:val>
                                            <p:strVal val="#ppt_h"/>
                                          </p:val>
                                        </p:tav>
                                      </p:tavLst>
                                    </p:anim>
                                    <p:animEffect transition="in" filter="fade">
                                      <p:cBhvr>
                                        <p:cTn id="9" dur="1000"/>
                                        <p:tgtEl>
                                          <p:spTgt spid="27239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72391"/>
                                        </p:tgtEl>
                                        <p:attrNameLst>
                                          <p:attrName>style.visibility</p:attrName>
                                        </p:attrNameLst>
                                      </p:cBhvr>
                                      <p:to>
                                        <p:strVal val="visible"/>
                                      </p:to>
                                    </p:set>
                                    <p:anim calcmode="lin" valueType="num">
                                      <p:cBhvr>
                                        <p:cTn id="12" dur="1000" fill="hold"/>
                                        <p:tgtEl>
                                          <p:spTgt spid="272391"/>
                                        </p:tgtEl>
                                        <p:attrNameLst>
                                          <p:attrName>ppt_w</p:attrName>
                                        </p:attrNameLst>
                                      </p:cBhvr>
                                      <p:tavLst>
                                        <p:tav tm="0">
                                          <p:val>
                                            <p:strVal val="#ppt_w*0.70"/>
                                          </p:val>
                                        </p:tav>
                                        <p:tav tm="100000">
                                          <p:val>
                                            <p:strVal val="#ppt_w"/>
                                          </p:val>
                                        </p:tav>
                                      </p:tavLst>
                                    </p:anim>
                                    <p:anim calcmode="lin" valueType="num">
                                      <p:cBhvr>
                                        <p:cTn id="13" dur="1000" fill="hold"/>
                                        <p:tgtEl>
                                          <p:spTgt spid="272391"/>
                                        </p:tgtEl>
                                        <p:attrNameLst>
                                          <p:attrName>ppt_h</p:attrName>
                                        </p:attrNameLst>
                                      </p:cBhvr>
                                      <p:tavLst>
                                        <p:tav tm="0">
                                          <p:val>
                                            <p:strVal val="#ppt_h"/>
                                          </p:val>
                                        </p:tav>
                                        <p:tav tm="100000">
                                          <p:val>
                                            <p:strVal val="#ppt_h"/>
                                          </p:val>
                                        </p:tav>
                                      </p:tavLst>
                                    </p:anim>
                                    <p:animEffect transition="in" filter="fade">
                                      <p:cBhvr>
                                        <p:cTn id="14" dur="1000"/>
                                        <p:tgtEl>
                                          <p:spTgt spid="27239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72386"/>
                                        </p:tgtEl>
                                        <p:attrNameLst>
                                          <p:attrName>style.visibility</p:attrName>
                                        </p:attrNameLst>
                                      </p:cBhvr>
                                      <p:to>
                                        <p:strVal val="visible"/>
                                      </p:to>
                                    </p:set>
                                    <p:anim calcmode="lin" valueType="num">
                                      <p:cBhvr>
                                        <p:cTn id="19" dur="500" fill="hold"/>
                                        <p:tgtEl>
                                          <p:spTgt spid="272386"/>
                                        </p:tgtEl>
                                        <p:attrNameLst>
                                          <p:attrName>ppt_w</p:attrName>
                                        </p:attrNameLst>
                                      </p:cBhvr>
                                      <p:tavLst>
                                        <p:tav tm="0">
                                          <p:val>
                                            <p:fltVal val="0"/>
                                          </p:val>
                                        </p:tav>
                                        <p:tav tm="100000">
                                          <p:val>
                                            <p:strVal val="#ppt_w"/>
                                          </p:val>
                                        </p:tav>
                                      </p:tavLst>
                                    </p:anim>
                                    <p:anim calcmode="lin" valueType="num">
                                      <p:cBhvr>
                                        <p:cTn id="20" dur="500" fill="hold"/>
                                        <p:tgtEl>
                                          <p:spTgt spid="272386"/>
                                        </p:tgtEl>
                                        <p:attrNameLst>
                                          <p:attrName>ppt_h</p:attrName>
                                        </p:attrNameLst>
                                      </p:cBhvr>
                                      <p:tavLst>
                                        <p:tav tm="0">
                                          <p:val>
                                            <p:strVal val="#ppt_h"/>
                                          </p:val>
                                        </p:tav>
                                        <p:tav tm="100000">
                                          <p:val>
                                            <p:strVal val="#ppt_h"/>
                                          </p:val>
                                        </p:tav>
                                      </p:tavLst>
                                    </p:anim>
                                  </p:childTnLst>
                                </p:cTn>
                              </p:par>
                            </p:childTnLst>
                          </p:cTn>
                        </p:par>
                        <p:par>
                          <p:cTn id="21" fill="hold" nodeType="afterGroup">
                            <p:stCondLst>
                              <p:cond delay="500"/>
                            </p:stCondLst>
                            <p:childTnLst>
                              <p:par>
                                <p:cTn id="22" presetID="16" presetClass="entr" presetSubtype="26" fill="hold" grpId="0" nodeType="afterEffect">
                                  <p:stCondLst>
                                    <p:cond delay="0"/>
                                  </p:stCondLst>
                                  <p:childTnLst>
                                    <p:set>
                                      <p:cBhvr>
                                        <p:cTn id="23" dur="1" fill="hold">
                                          <p:stCondLst>
                                            <p:cond delay="0"/>
                                          </p:stCondLst>
                                        </p:cTn>
                                        <p:tgtEl>
                                          <p:spTgt spid="272388"/>
                                        </p:tgtEl>
                                        <p:attrNameLst>
                                          <p:attrName>style.visibility</p:attrName>
                                        </p:attrNameLst>
                                      </p:cBhvr>
                                      <p:to>
                                        <p:strVal val="visible"/>
                                      </p:to>
                                    </p:set>
                                    <p:animEffect transition="in" filter="barn(inHorizontal)">
                                      <p:cBhvr>
                                        <p:cTn id="24" dur="500"/>
                                        <p:tgtEl>
                                          <p:spTgt spid="272388"/>
                                        </p:tgtEl>
                                      </p:cBhvr>
                                    </p:animEffect>
                                  </p:childTnLst>
                                </p:cTn>
                              </p:par>
                            </p:childTnLst>
                          </p:cTn>
                        </p:par>
                        <p:par>
                          <p:cTn id="25" fill="hold" nodeType="afterGroup">
                            <p:stCondLst>
                              <p:cond delay="1000"/>
                            </p:stCondLst>
                            <p:childTnLst>
                              <p:par>
                                <p:cTn id="26" presetID="18" presetClass="entr" presetSubtype="6" fill="hold" grpId="0" nodeType="afterEffect">
                                  <p:stCondLst>
                                    <p:cond delay="0"/>
                                  </p:stCondLst>
                                  <p:childTnLst>
                                    <p:set>
                                      <p:cBhvr>
                                        <p:cTn id="27" dur="1" fill="hold">
                                          <p:stCondLst>
                                            <p:cond delay="0"/>
                                          </p:stCondLst>
                                        </p:cTn>
                                        <p:tgtEl>
                                          <p:spTgt spid="272393"/>
                                        </p:tgtEl>
                                        <p:attrNameLst>
                                          <p:attrName>style.visibility</p:attrName>
                                        </p:attrNameLst>
                                      </p:cBhvr>
                                      <p:to>
                                        <p:strVal val="visible"/>
                                      </p:to>
                                    </p:set>
                                    <p:animEffect transition="in" filter="strips(downRight)">
                                      <p:cBhvr>
                                        <p:cTn id="28" dur="500"/>
                                        <p:tgtEl>
                                          <p:spTgt spid="272393"/>
                                        </p:tgtEl>
                                      </p:cBhvr>
                                    </p:animEffect>
                                  </p:childTnLst>
                                </p:cTn>
                              </p:par>
                            </p:childTnLst>
                          </p:cTn>
                        </p:par>
                        <p:par>
                          <p:cTn id="29" fill="hold" nodeType="afterGroup">
                            <p:stCondLst>
                              <p:cond delay="1500"/>
                            </p:stCondLst>
                            <p:childTnLst>
                              <p:par>
                                <p:cTn id="30" presetID="18" presetClass="entr" presetSubtype="6" fill="hold" grpId="0" nodeType="afterEffect">
                                  <p:stCondLst>
                                    <p:cond delay="0"/>
                                  </p:stCondLst>
                                  <p:childTnLst>
                                    <p:set>
                                      <p:cBhvr>
                                        <p:cTn id="31" dur="1" fill="hold">
                                          <p:stCondLst>
                                            <p:cond delay="0"/>
                                          </p:stCondLst>
                                        </p:cTn>
                                        <p:tgtEl>
                                          <p:spTgt spid="272395"/>
                                        </p:tgtEl>
                                        <p:attrNameLst>
                                          <p:attrName>style.visibility</p:attrName>
                                        </p:attrNameLst>
                                      </p:cBhvr>
                                      <p:to>
                                        <p:strVal val="visible"/>
                                      </p:to>
                                    </p:set>
                                    <p:animEffect transition="in" filter="strips(downRight)">
                                      <p:cBhvr>
                                        <p:cTn id="32" dur="500"/>
                                        <p:tgtEl>
                                          <p:spTgt spid="2723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239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72398"/>
                                        </p:tgtEl>
                                        <p:attrNameLst>
                                          <p:attrName>style.visibility</p:attrName>
                                        </p:attrNameLst>
                                      </p:cBhvr>
                                      <p:to>
                                        <p:strVal val="visible"/>
                                      </p:to>
                                    </p:set>
                                    <p:animEffect transition="in" filter="wipe(left)">
                                      <p:cBhvr>
                                        <p:cTn id="41" dur="500"/>
                                        <p:tgtEl>
                                          <p:spTgt spid="27239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7" presetClass="entr" presetSubtype="8" fill="hold" grpId="0" nodeType="clickEffect">
                                  <p:stCondLst>
                                    <p:cond delay="0"/>
                                  </p:stCondLst>
                                  <p:childTnLst>
                                    <p:set>
                                      <p:cBhvr>
                                        <p:cTn id="45" dur="1" fill="hold">
                                          <p:stCondLst>
                                            <p:cond delay="0"/>
                                          </p:stCondLst>
                                        </p:cTn>
                                        <p:tgtEl>
                                          <p:spTgt spid="272387"/>
                                        </p:tgtEl>
                                        <p:attrNameLst>
                                          <p:attrName>style.visibility</p:attrName>
                                        </p:attrNameLst>
                                      </p:cBhvr>
                                      <p:to>
                                        <p:strVal val="visible"/>
                                      </p:to>
                                    </p:set>
                                    <p:anim calcmode="lin" valueType="num">
                                      <p:cBhvr>
                                        <p:cTn id="46" dur="500" fill="hold"/>
                                        <p:tgtEl>
                                          <p:spTgt spid="272387"/>
                                        </p:tgtEl>
                                        <p:attrNameLst>
                                          <p:attrName>ppt_x</p:attrName>
                                        </p:attrNameLst>
                                      </p:cBhvr>
                                      <p:tavLst>
                                        <p:tav tm="0">
                                          <p:val>
                                            <p:strVal val="#ppt_x-#ppt_w/2"/>
                                          </p:val>
                                        </p:tav>
                                        <p:tav tm="100000">
                                          <p:val>
                                            <p:strVal val="#ppt_x"/>
                                          </p:val>
                                        </p:tav>
                                      </p:tavLst>
                                    </p:anim>
                                    <p:anim calcmode="lin" valueType="num">
                                      <p:cBhvr>
                                        <p:cTn id="47" dur="500" fill="hold"/>
                                        <p:tgtEl>
                                          <p:spTgt spid="272387"/>
                                        </p:tgtEl>
                                        <p:attrNameLst>
                                          <p:attrName>ppt_y</p:attrName>
                                        </p:attrNameLst>
                                      </p:cBhvr>
                                      <p:tavLst>
                                        <p:tav tm="0">
                                          <p:val>
                                            <p:strVal val="#ppt_y"/>
                                          </p:val>
                                        </p:tav>
                                        <p:tav tm="100000">
                                          <p:val>
                                            <p:strVal val="#ppt_y"/>
                                          </p:val>
                                        </p:tav>
                                      </p:tavLst>
                                    </p:anim>
                                    <p:anim calcmode="lin" valueType="num">
                                      <p:cBhvr>
                                        <p:cTn id="48" dur="500" fill="hold"/>
                                        <p:tgtEl>
                                          <p:spTgt spid="272387"/>
                                        </p:tgtEl>
                                        <p:attrNameLst>
                                          <p:attrName>ppt_w</p:attrName>
                                        </p:attrNameLst>
                                      </p:cBhvr>
                                      <p:tavLst>
                                        <p:tav tm="0">
                                          <p:val>
                                            <p:fltVal val="0"/>
                                          </p:val>
                                        </p:tav>
                                        <p:tav tm="100000">
                                          <p:val>
                                            <p:strVal val="#ppt_w"/>
                                          </p:val>
                                        </p:tav>
                                      </p:tavLst>
                                    </p:anim>
                                    <p:anim calcmode="lin" valueType="num">
                                      <p:cBhvr>
                                        <p:cTn id="49" dur="500" fill="hold"/>
                                        <p:tgtEl>
                                          <p:spTgt spid="272387"/>
                                        </p:tgtEl>
                                        <p:attrNameLst>
                                          <p:attrName>ppt_h</p:attrName>
                                        </p:attrNameLst>
                                      </p:cBhvr>
                                      <p:tavLst>
                                        <p:tav tm="0">
                                          <p:val>
                                            <p:strVal val="#ppt_h"/>
                                          </p:val>
                                        </p:tav>
                                        <p:tav tm="100000">
                                          <p:val>
                                            <p:strVal val="#ppt_h"/>
                                          </p:val>
                                        </p:tav>
                                      </p:tavLst>
                                    </p:anim>
                                  </p:childTnLst>
                                </p:cTn>
                              </p:par>
                            </p:childTnLst>
                          </p:cTn>
                        </p:par>
                        <p:par>
                          <p:cTn id="50" fill="hold" nodeType="afterGroup">
                            <p:stCondLst>
                              <p:cond delay="500"/>
                            </p:stCondLst>
                            <p:childTnLst>
                              <p:par>
                                <p:cTn id="51" presetID="16" presetClass="entr" presetSubtype="26" fill="hold" grpId="0" nodeType="afterEffect">
                                  <p:stCondLst>
                                    <p:cond delay="0"/>
                                  </p:stCondLst>
                                  <p:childTnLst>
                                    <p:set>
                                      <p:cBhvr>
                                        <p:cTn id="52" dur="1" fill="hold">
                                          <p:stCondLst>
                                            <p:cond delay="0"/>
                                          </p:stCondLst>
                                        </p:cTn>
                                        <p:tgtEl>
                                          <p:spTgt spid="272389"/>
                                        </p:tgtEl>
                                        <p:attrNameLst>
                                          <p:attrName>style.visibility</p:attrName>
                                        </p:attrNameLst>
                                      </p:cBhvr>
                                      <p:to>
                                        <p:strVal val="visible"/>
                                      </p:to>
                                    </p:set>
                                    <p:animEffect transition="in" filter="barn(inHorizontal)">
                                      <p:cBhvr>
                                        <p:cTn id="53" dur="500"/>
                                        <p:tgtEl>
                                          <p:spTgt spid="272389"/>
                                        </p:tgtEl>
                                      </p:cBhvr>
                                    </p:animEffect>
                                  </p:childTnLst>
                                </p:cTn>
                              </p:par>
                            </p:childTnLst>
                          </p:cTn>
                        </p:par>
                        <p:par>
                          <p:cTn id="54" fill="hold" nodeType="afterGroup">
                            <p:stCondLst>
                              <p:cond delay="1000"/>
                            </p:stCondLst>
                            <p:childTnLst>
                              <p:par>
                                <p:cTn id="55" presetID="18" presetClass="entr" presetSubtype="6" fill="hold" grpId="0" nodeType="afterEffect">
                                  <p:stCondLst>
                                    <p:cond delay="0"/>
                                  </p:stCondLst>
                                  <p:childTnLst>
                                    <p:set>
                                      <p:cBhvr>
                                        <p:cTn id="56" dur="1" fill="hold">
                                          <p:stCondLst>
                                            <p:cond delay="0"/>
                                          </p:stCondLst>
                                        </p:cTn>
                                        <p:tgtEl>
                                          <p:spTgt spid="272394"/>
                                        </p:tgtEl>
                                        <p:attrNameLst>
                                          <p:attrName>style.visibility</p:attrName>
                                        </p:attrNameLst>
                                      </p:cBhvr>
                                      <p:to>
                                        <p:strVal val="visible"/>
                                      </p:to>
                                    </p:set>
                                    <p:animEffect transition="in" filter="strips(downRight)">
                                      <p:cBhvr>
                                        <p:cTn id="57" dur="500"/>
                                        <p:tgtEl>
                                          <p:spTgt spid="272394"/>
                                        </p:tgtEl>
                                      </p:cBhvr>
                                    </p:animEffect>
                                  </p:childTnLst>
                                </p:cTn>
                              </p:par>
                            </p:childTnLst>
                          </p:cTn>
                        </p:par>
                        <p:par>
                          <p:cTn id="58" fill="hold" nodeType="afterGroup">
                            <p:stCondLst>
                              <p:cond delay="1500"/>
                            </p:stCondLst>
                            <p:childTnLst>
                              <p:par>
                                <p:cTn id="59" presetID="18" presetClass="entr" presetSubtype="6" fill="hold" grpId="0" nodeType="afterEffect">
                                  <p:stCondLst>
                                    <p:cond delay="0"/>
                                  </p:stCondLst>
                                  <p:childTnLst>
                                    <p:set>
                                      <p:cBhvr>
                                        <p:cTn id="60" dur="1" fill="hold">
                                          <p:stCondLst>
                                            <p:cond delay="0"/>
                                          </p:stCondLst>
                                        </p:cTn>
                                        <p:tgtEl>
                                          <p:spTgt spid="272396"/>
                                        </p:tgtEl>
                                        <p:attrNameLst>
                                          <p:attrName>style.visibility</p:attrName>
                                        </p:attrNameLst>
                                      </p:cBhvr>
                                      <p:to>
                                        <p:strVal val="visible"/>
                                      </p:to>
                                    </p:set>
                                    <p:animEffect transition="in" filter="strips(downRight)">
                                      <p:cBhvr>
                                        <p:cTn id="61" dur="500"/>
                                        <p:tgtEl>
                                          <p:spTgt spid="272396"/>
                                        </p:tgtEl>
                                      </p:cBhvr>
                                    </p:animEffect>
                                  </p:childTnLst>
                                </p:cTn>
                              </p:par>
                            </p:childTnLst>
                          </p:cTn>
                        </p:par>
                        <p:par>
                          <p:cTn id="62" fill="hold">
                            <p:stCondLst>
                              <p:cond delay="2000"/>
                            </p:stCondLst>
                            <p:childTnLst>
                              <p:par>
                                <p:cTn id="63" presetID="22" presetClass="entr" presetSubtype="2" fill="hold" nodeType="afterEffect">
                                  <p:stCondLst>
                                    <p:cond delay="0"/>
                                  </p:stCondLst>
                                  <p:childTnLst>
                                    <p:set>
                                      <p:cBhvr>
                                        <p:cTn id="64" dur="1" fill="hold">
                                          <p:stCondLst>
                                            <p:cond delay="0"/>
                                          </p:stCondLst>
                                        </p:cTn>
                                        <p:tgtEl>
                                          <p:spTgt spid="6146"/>
                                        </p:tgtEl>
                                        <p:attrNameLst>
                                          <p:attrName>style.visibility</p:attrName>
                                        </p:attrNameLst>
                                      </p:cBhvr>
                                      <p:to>
                                        <p:strVal val="visible"/>
                                      </p:to>
                                    </p:set>
                                    <p:animEffect transition="in" filter="wipe(right)">
                                      <p:cBhvr>
                                        <p:cTn id="6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6" grpId="0" animBg="1"/>
      <p:bldP spid="272387" grpId="0" animBg="1"/>
      <p:bldP spid="272388" grpId="0"/>
      <p:bldP spid="272389" grpId="0"/>
      <p:bldP spid="272390" grpId="0" animBg="1"/>
      <p:bldP spid="272391" grpId="0"/>
      <p:bldP spid="272393" grpId="0"/>
      <p:bldP spid="272394" grpId="0"/>
      <p:bldP spid="272395" grpId="0"/>
      <p:bldP spid="272396" grpId="0"/>
      <p:bldP spid="272397" grpId="0"/>
      <p:bldP spid="27239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クリックすると新しいウィンドウで開きま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6176" y="2363474"/>
            <a:ext cx="3283026" cy="2505685"/>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Box 2"/>
          <p:cNvSpPr txBox="1">
            <a:spLocks noChangeArrowheads="1"/>
          </p:cNvSpPr>
          <p:nvPr/>
        </p:nvSpPr>
        <p:spPr bwMode="auto">
          <a:xfrm>
            <a:off x="179388" y="188913"/>
            <a:ext cx="2663825" cy="762000"/>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defRPr/>
            </a:pPr>
            <a:r>
              <a:rPr lang="ja-JP" altLang="en-US" sz="4400">
                <a:solidFill>
                  <a:srgbClr val="990099"/>
                </a:solidFill>
                <a:effectLst>
                  <a:outerShdw blurRad="38100" dist="38100" dir="2700000" algn="tl">
                    <a:srgbClr val="C0C0C0"/>
                  </a:outerShdw>
                </a:effectLst>
                <a:latin typeface="Times New Roman" pitchFamily="18" charset="0"/>
                <a:ea typeface="ＭＳ Ｐゴシック" charset="-128"/>
              </a:rPr>
              <a:t>奉仕活動</a:t>
            </a:r>
          </a:p>
        </p:txBody>
      </p:sp>
      <p:sp>
        <p:nvSpPr>
          <p:cNvPr id="7171" name="Text Box 3"/>
          <p:cNvSpPr txBox="1">
            <a:spLocks noChangeArrowheads="1"/>
          </p:cNvSpPr>
          <p:nvPr/>
        </p:nvSpPr>
        <p:spPr bwMode="auto">
          <a:xfrm>
            <a:off x="827088" y="908050"/>
            <a:ext cx="6697662" cy="519113"/>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5E002F"/>
                    </a:gs>
                    <a:gs pos="100000">
                      <a:srgbClr val="CC00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en-US" altLang="ja-JP" sz="2800">
                <a:latin typeface="Times New Roman" pitchFamily="18" charset="0"/>
              </a:rPr>
              <a:t>①</a:t>
            </a:r>
            <a:r>
              <a:rPr lang="ja-JP" altLang="en-US" sz="2800">
                <a:latin typeface="Times New Roman" pitchFamily="18" charset="0"/>
              </a:rPr>
              <a:t>福祉：特養・老健施設、市・社協への協力</a:t>
            </a:r>
          </a:p>
        </p:txBody>
      </p:sp>
      <p:sp>
        <p:nvSpPr>
          <p:cNvPr id="7172" name="Text Box 4"/>
          <p:cNvSpPr txBox="1">
            <a:spLocks noChangeArrowheads="1"/>
          </p:cNvSpPr>
          <p:nvPr/>
        </p:nvSpPr>
        <p:spPr bwMode="auto">
          <a:xfrm>
            <a:off x="827088" y="1700213"/>
            <a:ext cx="7129462" cy="946150"/>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5E002F"/>
                    </a:gs>
                    <a:gs pos="100000">
                      <a:srgbClr val="CC00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en-US" altLang="ja-JP" sz="2800">
                <a:latin typeface="Times New Roman" pitchFamily="18" charset="0"/>
              </a:rPr>
              <a:t>②</a:t>
            </a:r>
            <a:r>
              <a:rPr lang="ja-JP" altLang="en-US" sz="2800">
                <a:latin typeface="Times New Roman" pitchFamily="18" charset="0"/>
              </a:rPr>
              <a:t>子育て：乳児院、学童保育、通学路の見守り、　玩具病院</a:t>
            </a:r>
          </a:p>
        </p:txBody>
      </p:sp>
      <p:sp>
        <p:nvSpPr>
          <p:cNvPr id="7174" name="Text Box 6"/>
          <p:cNvSpPr txBox="1">
            <a:spLocks noChangeArrowheads="1"/>
          </p:cNvSpPr>
          <p:nvPr/>
        </p:nvSpPr>
        <p:spPr bwMode="auto">
          <a:xfrm>
            <a:off x="827088" y="2852738"/>
            <a:ext cx="5113337" cy="946150"/>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5E002F"/>
                    </a:gs>
                    <a:gs pos="100000">
                      <a:srgbClr val="CC00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en-US" altLang="ja-JP" sz="2800">
                <a:latin typeface="Times New Roman" pitchFamily="18" charset="0"/>
              </a:rPr>
              <a:t>③</a:t>
            </a:r>
            <a:r>
              <a:rPr lang="ja-JP" altLang="en-US" sz="2800">
                <a:latin typeface="Times New Roman" pitchFamily="18" charset="0"/>
              </a:rPr>
              <a:t>環境：河川・公園・道路の掃除、森林保護、植樹</a:t>
            </a:r>
          </a:p>
        </p:txBody>
      </p:sp>
      <p:sp>
        <p:nvSpPr>
          <p:cNvPr id="7175" name="Text Box 7"/>
          <p:cNvSpPr txBox="1">
            <a:spLocks noChangeArrowheads="1"/>
          </p:cNvSpPr>
          <p:nvPr/>
        </p:nvSpPr>
        <p:spPr bwMode="auto">
          <a:xfrm>
            <a:off x="827089" y="4221163"/>
            <a:ext cx="5401096" cy="956288"/>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5E002F"/>
                    </a:gs>
                    <a:gs pos="100000">
                      <a:srgbClr val="CC00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en-US" altLang="ja-JP" sz="2800" dirty="0">
                <a:latin typeface="Times New Roman" pitchFamily="18" charset="0"/>
              </a:rPr>
              <a:t>④</a:t>
            </a:r>
            <a:r>
              <a:rPr lang="ja-JP" altLang="en-US" sz="2800" dirty="0">
                <a:latin typeface="Times New Roman" pitchFamily="18" charset="0"/>
              </a:rPr>
              <a:t>その他：災害救助、街頭募金　　　　ガイド、通訳</a:t>
            </a:r>
          </a:p>
        </p:txBody>
      </p:sp>
      <p:sp>
        <p:nvSpPr>
          <p:cNvPr id="7176" name="Text Box 8"/>
          <p:cNvSpPr txBox="1">
            <a:spLocks noChangeArrowheads="1"/>
          </p:cNvSpPr>
          <p:nvPr/>
        </p:nvSpPr>
        <p:spPr bwMode="auto">
          <a:xfrm>
            <a:off x="827088" y="5516563"/>
            <a:ext cx="8066087" cy="519112"/>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5E002F"/>
                    </a:gs>
                    <a:gs pos="100000">
                      <a:srgbClr val="CC00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en-US" altLang="ja-JP" sz="2800">
                <a:latin typeface="Times New Roman" pitchFamily="18" charset="0"/>
              </a:rPr>
              <a:t>⑤</a:t>
            </a:r>
            <a:r>
              <a:rPr lang="ja-JP" altLang="en-US" sz="2800">
                <a:latin typeface="Times New Roman" pitchFamily="18" charset="0"/>
              </a:rPr>
              <a:t>拠点活動：会報配布、イベント、学習会など</a:t>
            </a:r>
          </a:p>
        </p:txBody>
      </p:sp>
    </p:spTree>
    <p:extLst>
      <p:ext uri="{BB962C8B-B14F-4D97-AF65-F5344CB8AC3E}">
        <p14:creationId xmlns:p14="http://schemas.microsoft.com/office/powerpoint/2010/main" val="1719762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ppt_x</p:attrName>
                                        </p:attrNameLst>
                                      </p:cBhvr>
                                      <p:tavLst>
                                        <p:tav tm="0">
                                          <p:val>
                                            <p:strVal val="#ppt_x-.2"/>
                                          </p:val>
                                        </p:tav>
                                        <p:tav tm="100000">
                                          <p:val>
                                            <p:strVal val="#ppt_x"/>
                                          </p:val>
                                        </p:tav>
                                      </p:tavLst>
                                    </p:anim>
                                    <p:anim calcmode="lin" valueType="num">
                                      <p:cBhvr>
                                        <p:cTn id="8" dur="1000" fill="hold"/>
                                        <p:tgtEl>
                                          <p:spTgt spid="7170"/>
                                        </p:tgtEl>
                                        <p:attrNameLst>
                                          <p:attrName>ppt_y</p:attrName>
                                        </p:attrNameLst>
                                      </p:cBhvr>
                                      <p:tavLst>
                                        <p:tav tm="0">
                                          <p:val>
                                            <p:strVal val="#ppt_y"/>
                                          </p:val>
                                        </p:tav>
                                        <p:tav tm="100000">
                                          <p:val>
                                            <p:strVal val="#ppt_y"/>
                                          </p:val>
                                        </p:tav>
                                      </p:tavLst>
                                    </p:anim>
                                    <p:animEffect transition="in" filter="wipe(right)" prLst="gradientSize: 0.1">
                                      <p:cBhvr>
                                        <p:cTn id="9" dur="1000"/>
                                        <p:tgtEl>
                                          <p:spTgt spid="717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171"/>
                                        </p:tgtEl>
                                        <p:attrNameLst>
                                          <p:attrName>style.visibility</p:attrName>
                                        </p:attrNameLst>
                                      </p:cBhvr>
                                      <p:to>
                                        <p:strVal val="visible"/>
                                      </p:to>
                                    </p:set>
                                    <p:anim calcmode="lin" valueType="num">
                                      <p:cBhvr>
                                        <p:cTn id="14" dur="1000" fill="hold"/>
                                        <p:tgtEl>
                                          <p:spTgt spid="7171"/>
                                        </p:tgtEl>
                                        <p:attrNameLst>
                                          <p:attrName>ppt_x</p:attrName>
                                        </p:attrNameLst>
                                      </p:cBhvr>
                                      <p:tavLst>
                                        <p:tav tm="0">
                                          <p:val>
                                            <p:strVal val="#ppt_x-.2"/>
                                          </p:val>
                                        </p:tav>
                                        <p:tav tm="100000">
                                          <p:val>
                                            <p:strVal val="#ppt_x"/>
                                          </p:val>
                                        </p:tav>
                                      </p:tavLst>
                                    </p:anim>
                                    <p:anim calcmode="lin" valueType="num">
                                      <p:cBhvr>
                                        <p:cTn id="15" dur="1000" fill="hold"/>
                                        <p:tgtEl>
                                          <p:spTgt spid="717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17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7172"/>
                                        </p:tgtEl>
                                        <p:attrNameLst>
                                          <p:attrName>style.visibility</p:attrName>
                                        </p:attrNameLst>
                                      </p:cBhvr>
                                      <p:to>
                                        <p:strVal val="visible"/>
                                      </p:to>
                                    </p:set>
                                    <p:anim calcmode="lin" valueType="num">
                                      <p:cBhvr>
                                        <p:cTn id="21" dur="1000" fill="hold"/>
                                        <p:tgtEl>
                                          <p:spTgt spid="7172"/>
                                        </p:tgtEl>
                                        <p:attrNameLst>
                                          <p:attrName>ppt_x</p:attrName>
                                        </p:attrNameLst>
                                      </p:cBhvr>
                                      <p:tavLst>
                                        <p:tav tm="0">
                                          <p:val>
                                            <p:strVal val="#ppt_x-.2"/>
                                          </p:val>
                                        </p:tav>
                                        <p:tav tm="100000">
                                          <p:val>
                                            <p:strVal val="#ppt_x"/>
                                          </p:val>
                                        </p:tav>
                                      </p:tavLst>
                                    </p:anim>
                                    <p:anim calcmode="lin" valueType="num">
                                      <p:cBhvr>
                                        <p:cTn id="22" dur="1000" fill="hold"/>
                                        <p:tgtEl>
                                          <p:spTgt spid="717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17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7174"/>
                                        </p:tgtEl>
                                        <p:attrNameLst>
                                          <p:attrName>style.visibility</p:attrName>
                                        </p:attrNameLst>
                                      </p:cBhvr>
                                      <p:to>
                                        <p:strVal val="visible"/>
                                      </p:to>
                                    </p:set>
                                    <p:anim calcmode="lin" valueType="num">
                                      <p:cBhvr>
                                        <p:cTn id="28" dur="1000" fill="hold"/>
                                        <p:tgtEl>
                                          <p:spTgt spid="7174"/>
                                        </p:tgtEl>
                                        <p:attrNameLst>
                                          <p:attrName>ppt_x</p:attrName>
                                        </p:attrNameLst>
                                      </p:cBhvr>
                                      <p:tavLst>
                                        <p:tav tm="0">
                                          <p:val>
                                            <p:strVal val="#ppt_x-.2"/>
                                          </p:val>
                                        </p:tav>
                                        <p:tav tm="100000">
                                          <p:val>
                                            <p:strVal val="#ppt_x"/>
                                          </p:val>
                                        </p:tav>
                                      </p:tavLst>
                                    </p:anim>
                                    <p:anim calcmode="lin" valueType="num">
                                      <p:cBhvr>
                                        <p:cTn id="29" dur="1000" fill="hold"/>
                                        <p:tgtEl>
                                          <p:spTgt spid="717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17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7175"/>
                                        </p:tgtEl>
                                        <p:attrNameLst>
                                          <p:attrName>style.visibility</p:attrName>
                                        </p:attrNameLst>
                                      </p:cBhvr>
                                      <p:to>
                                        <p:strVal val="visible"/>
                                      </p:to>
                                    </p:set>
                                    <p:anim calcmode="lin" valueType="num">
                                      <p:cBhvr>
                                        <p:cTn id="35" dur="1000" fill="hold"/>
                                        <p:tgtEl>
                                          <p:spTgt spid="7175"/>
                                        </p:tgtEl>
                                        <p:attrNameLst>
                                          <p:attrName>ppt_x</p:attrName>
                                        </p:attrNameLst>
                                      </p:cBhvr>
                                      <p:tavLst>
                                        <p:tav tm="0">
                                          <p:val>
                                            <p:strVal val="#ppt_x-.2"/>
                                          </p:val>
                                        </p:tav>
                                        <p:tav tm="100000">
                                          <p:val>
                                            <p:strVal val="#ppt_x"/>
                                          </p:val>
                                        </p:tav>
                                      </p:tavLst>
                                    </p:anim>
                                    <p:anim calcmode="lin" valueType="num">
                                      <p:cBhvr>
                                        <p:cTn id="36" dur="1000" fill="hold"/>
                                        <p:tgtEl>
                                          <p:spTgt spid="7175"/>
                                        </p:tgtEl>
                                        <p:attrNameLst>
                                          <p:attrName>ppt_y</p:attrName>
                                        </p:attrNameLst>
                                      </p:cBhvr>
                                      <p:tavLst>
                                        <p:tav tm="0">
                                          <p:val>
                                            <p:strVal val="#ppt_y"/>
                                          </p:val>
                                        </p:tav>
                                        <p:tav tm="100000">
                                          <p:val>
                                            <p:strVal val="#ppt_y"/>
                                          </p:val>
                                        </p:tav>
                                      </p:tavLst>
                                    </p:anim>
                                    <p:animEffect transition="in" filter="wipe(right)" prLst="gradientSize: 0.1">
                                      <p:cBhvr>
                                        <p:cTn id="37" dur="1000"/>
                                        <p:tgtEl>
                                          <p:spTgt spid="7175"/>
                                        </p:tgtEl>
                                      </p:cBhvr>
                                    </p:animEffect>
                                  </p:childTnLst>
                                </p:cTn>
                              </p:par>
                            </p:childTnLst>
                          </p:cTn>
                        </p:par>
                        <p:par>
                          <p:cTn id="38" fill="hold" nodeType="withGroup">
                            <p:stCondLst>
                              <p:cond delay="1000"/>
                            </p:stCondLst>
                            <p:childTnLst>
                              <p:par>
                                <p:cTn id="39" presetID="16" presetClass="entr" presetSubtype="21"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7176"/>
                                        </p:tgtEl>
                                        <p:attrNameLst>
                                          <p:attrName>style.visibility</p:attrName>
                                        </p:attrNameLst>
                                      </p:cBhvr>
                                      <p:to>
                                        <p:strVal val="visible"/>
                                      </p:to>
                                    </p:set>
                                    <p:anim calcmode="lin" valueType="num">
                                      <p:cBhvr>
                                        <p:cTn id="46" dur="1000" fill="hold"/>
                                        <p:tgtEl>
                                          <p:spTgt spid="7176"/>
                                        </p:tgtEl>
                                        <p:attrNameLst>
                                          <p:attrName>ppt_x</p:attrName>
                                        </p:attrNameLst>
                                      </p:cBhvr>
                                      <p:tavLst>
                                        <p:tav tm="0">
                                          <p:val>
                                            <p:strVal val="#ppt_x-.2"/>
                                          </p:val>
                                        </p:tav>
                                        <p:tav tm="100000">
                                          <p:val>
                                            <p:strVal val="#ppt_x"/>
                                          </p:val>
                                        </p:tav>
                                      </p:tavLst>
                                    </p:anim>
                                    <p:anim calcmode="lin" valueType="num">
                                      <p:cBhvr>
                                        <p:cTn id="47" dur="1000" fill="hold"/>
                                        <p:tgtEl>
                                          <p:spTgt spid="7176"/>
                                        </p:tgtEl>
                                        <p:attrNameLst>
                                          <p:attrName>ppt_y</p:attrName>
                                        </p:attrNameLst>
                                      </p:cBhvr>
                                      <p:tavLst>
                                        <p:tav tm="0">
                                          <p:val>
                                            <p:strVal val="#ppt_y"/>
                                          </p:val>
                                        </p:tav>
                                        <p:tav tm="100000">
                                          <p:val>
                                            <p:strVal val="#ppt_y"/>
                                          </p:val>
                                        </p:tav>
                                      </p:tavLst>
                                    </p:anim>
                                    <p:animEffect transition="in" filter="wipe(right)" prLst="gradientSize: 0.1">
                                      <p:cBhvr>
                                        <p:cTn id="48" dur="1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p:bldP spid="7172" grpId="0"/>
      <p:bldP spid="7174" grpId="0"/>
      <p:bldP spid="7175" grpId="0"/>
      <p:bldP spid="71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395288" y="333375"/>
            <a:ext cx="2663825" cy="762000"/>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l">
              <a:spcBef>
                <a:spcPct val="50000"/>
              </a:spcBef>
              <a:defRPr/>
            </a:pPr>
            <a:r>
              <a:rPr lang="ja-JP" altLang="en-US" sz="4400">
                <a:solidFill>
                  <a:srgbClr val="990099"/>
                </a:solidFill>
                <a:effectLst>
                  <a:outerShdw blurRad="38100" dist="38100" dir="2700000" algn="tl">
                    <a:srgbClr val="C0C0C0"/>
                  </a:outerShdw>
                </a:effectLst>
                <a:latin typeface="Times New Roman" pitchFamily="18" charset="0"/>
              </a:rPr>
              <a:t>奉仕点数</a:t>
            </a:r>
          </a:p>
        </p:txBody>
      </p:sp>
      <p:sp>
        <p:nvSpPr>
          <p:cNvPr id="333827" name="Text Box 3"/>
          <p:cNvSpPr txBox="1">
            <a:spLocks noChangeArrowheads="1"/>
          </p:cNvSpPr>
          <p:nvPr/>
        </p:nvSpPr>
        <p:spPr bwMode="auto">
          <a:xfrm>
            <a:off x="2339975" y="1628775"/>
            <a:ext cx="4105275" cy="519113"/>
          </a:xfrm>
          <a:prstGeom prst="rect">
            <a:avLst/>
          </a:prstGeom>
          <a:solidFill>
            <a:srgbClr val="FF6600">
              <a:alpha val="39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en-US" altLang="ja-JP" sz="2800"/>
              <a:t>1</a:t>
            </a:r>
            <a:r>
              <a:rPr lang="ja-JP" altLang="en-US" sz="2800"/>
              <a:t>時間＝</a:t>
            </a:r>
            <a:r>
              <a:rPr lang="en-US" altLang="ja-JP" sz="2800"/>
              <a:t>1</a:t>
            </a:r>
            <a:r>
              <a:rPr lang="ja-JP" altLang="en-US" sz="2800"/>
              <a:t>点としてカウント</a:t>
            </a:r>
          </a:p>
        </p:txBody>
      </p:sp>
      <p:sp>
        <p:nvSpPr>
          <p:cNvPr id="333828" name="Text Box 4"/>
          <p:cNvSpPr txBox="1">
            <a:spLocks noChangeArrowheads="1"/>
          </p:cNvSpPr>
          <p:nvPr/>
        </p:nvSpPr>
        <p:spPr bwMode="auto">
          <a:xfrm>
            <a:off x="2339975" y="3789363"/>
            <a:ext cx="4176713" cy="519112"/>
          </a:xfrm>
          <a:prstGeom prst="rect">
            <a:avLst/>
          </a:prstGeom>
          <a:solidFill>
            <a:srgbClr val="00FF00">
              <a:alpha val="349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t>個人や拠点の記録に重点</a:t>
            </a:r>
          </a:p>
        </p:txBody>
      </p:sp>
      <p:sp>
        <p:nvSpPr>
          <p:cNvPr id="333829" name="Text Box 5"/>
          <p:cNvSpPr txBox="1">
            <a:spLocks noChangeArrowheads="1"/>
          </p:cNvSpPr>
          <p:nvPr/>
        </p:nvSpPr>
        <p:spPr bwMode="auto">
          <a:xfrm>
            <a:off x="2339975" y="2781300"/>
            <a:ext cx="4321175" cy="519113"/>
          </a:xfrm>
          <a:prstGeom prst="rect">
            <a:avLst/>
          </a:prstGeom>
          <a:solidFill>
            <a:schemeClr val="tx2">
              <a:lumMod val="20000"/>
              <a:lumOff val="80000"/>
            </a:schemeClr>
          </a:solidFill>
          <a:ln>
            <a:noFill/>
          </a:ln>
          <a:effec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t>貯めた点数は利用できない</a:t>
            </a:r>
          </a:p>
        </p:txBody>
      </p:sp>
      <p:sp>
        <p:nvSpPr>
          <p:cNvPr id="333830" name="Oval 6"/>
          <p:cNvSpPr>
            <a:spLocks noChangeArrowheads="1"/>
          </p:cNvSpPr>
          <p:nvPr/>
        </p:nvSpPr>
        <p:spPr bwMode="auto">
          <a:xfrm>
            <a:off x="1258888" y="4868863"/>
            <a:ext cx="2520950" cy="1081087"/>
          </a:xfrm>
          <a:prstGeom prst="ellipse">
            <a:avLst/>
          </a:prstGeom>
          <a:solidFill>
            <a:srgbClr val="FFCC99">
              <a:alpha val="58823"/>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800"/>
              <a:t>励み</a:t>
            </a:r>
          </a:p>
        </p:txBody>
      </p:sp>
      <p:sp>
        <p:nvSpPr>
          <p:cNvPr id="333831" name="Oval 7"/>
          <p:cNvSpPr>
            <a:spLocks noChangeArrowheads="1"/>
          </p:cNvSpPr>
          <p:nvPr/>
        </p:nvSpPr>
        <p:spPr bwMode="auto">
          <a:xfrm>
            <a:off x="4500563" y="4797425"/>
            <a:ext cx="3167062" cy="1081088"/>
          </a:xfrm>
          <a:prstGeom prst="ellipse">
            <a:avLst/>
          </a:prstGeom>
          <a:solidFill>
            <a:srgbClr val="FFCC99">
              <a:alpha val="58823"/>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2800"/>
              <a:t>NPO</a:t>
            </a:r>
            <a:r>
              <a:rPr lang="ja-JP" altLang="en-US" sz="2800"/>
              <a:t>としての責任</a:t>
            </a:r>
          </a:p>
        </p:txBody>
      </p:sp>
    </p:spTree>
    <p:extLst>
      <p:ext uri="{BB962C8B-B14F-4D97-AF65-F5344CB8AC3E}">
        <p14:creationId xmlns:p14="http://schemas.microsoft.com/office/powerpoint/2010/main" val="1425970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33826"/>
                                        </p:tgtEl>
                                        <p:attrNameLst>
                                          <p:attrName>style.visibility</p:attrName>
                                        </p:attrNameLst>
                                      </p:cBhvr>
                                      <p:to>
                                        <p:strVal val="visible"/>
                                      </p:to>
                                    </p:set>
                                    <p:anim calcmode="lin" valueType="num">
                                      <p:cBhvr>
                                        <p:cTn id="7" dur="1000" fill="hold"/>
                                        <p:tgtEl>
                                          <p:spTgt spid="333826"/>
                                        </p:tgtEl>
                                        <p:attrNameLst>
                                          <p:attrName>ppt_x</p:attrName>
                                        </p:attrNameLst>
                                      </p:cBhvr>
                                      <p:tavLst>
                                        <p:tav tm="0">
                                          <p:val>
                                            <p:strVal val="#ppt_x-.2"/>
                                          </p:val>
                                        </p:tav>
                                        <p:tav tm="100000">
                                          <p:val>
                                            <p:strVal val="#ppt_x"/>
                                          </p:val>
                                        </p:tav>
                                      </p:tavLst>
                                    </p:anim>
                                    <p:anim calcmode="lin" valueType="num">
                                      <p:cBhvr>
                                        <p:cTn id="8" dur="1000" fill="hold"/>
                                        <p:tgtEl>
                                          <p:spTgt spid="3338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3338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3382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3382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3382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333830"/>
                                        </p:tgtEl>
                                        <p:attrNameLst>
                                          <p:attrName>style.visibility</p:attrName>
                                        </p:attrNameLst>
                                      </p:cBhvr>
                                      <p:to>
                                        <p:strVal val="visible"/>
                                      </p:to>
                                    </p:set>
                                    <p:animEffect transition="in" filter="circle(out)">
                                      <p:cBhvr>
                                        <p:cTn id="26" dur="1000"/>
                                        <p:tgtEl>
                                          <p:spTgt spid="33383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32" fill="hold" grpId="0" nodeType="clickEffect">
                                  <p:stCondLst>
                                    <p:cond delay="0"/>
                                  </p:stCondLst>
                                  <p:childTnLst>
                                    <p:set>
                                      <p:cBhvr>
                                        <p:cTn id="30" dur="1" fill="hold">
                                          <p:stCondLst>
                                            <p:cond delay="0"/>
                                          </p:stCondLst>
                                        </p:cTn>
                                        <p:tgtEl>
                                          <p:spTgt spid="333831"/>
                                        </p:tgtEl>
                                        <p:attrNameLst>
                                          <p:attrName>style.visibility</p:attrName>
                                        </p:attrNameLst>
                                      </p:cBhvr>
                                      <p:to>
                                        <p:strVal val="visible"/>
                                      </p:to>
                                    </p:set>
                                    <p:animEffect transition="in" filter="circle(out)">
                                      <p:cBhvr>
                                        <p:cTn id="31" dur="1000"/>
                                        <p:tgtEl>
                                          <p:spTgt spid="333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6" grpId="0"/>
      <p:bldP spid="333827" grpId="0" animBg="1"/>
      <p:bldP spid="333828" grpId="0" animBg="1"/>
      <p:bldP spid="333829" grpId="0" animBg="1"/>
      <p:bldP spid="333830" grpId="0" animBg="1"/>
      <p:bldP spid="3338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val 2"/>
          <p:cNvSpPr>
            <a:spLocks noChangeArrowheads="1"/>
          </p:cNvSpPr>
          <p:nvPr/>
        </p:nvSpPr>
        <p:spPr bwMode="auto">
          <a:xfrm>
            <a:off x="6573838" y="1154113"/>
            <a:ext cx="1298575" cy="720725"/>
          </a:xfrm>
          <a:prstGeom prst="ellipse">
            <a:avLst/>
          </a:prstGeom>
          <a:solidFill>
            <a:srgbClr val="FF99CC">
              <a:alpha val="43921"/>
            </a:srgbClr>
          </a:solidFill>
          <a:ln w="952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p>
        </p:txBody>
      </p:sp>
      <p:sp>
        <p:nvSpPr>
          <p:cNvPr id="8195" name="Oval 3"/>
          <p:cNvSpPr>
            <a:spLocks noChangeArrowheads="1"/>
          </p:cNvSpPr>
          <p:nvPr/>
        </p:nvSpPr>
        <p:spPr bwMode="auto">
          <a:xfrm>
            <a:off x="755049" y="3120510"/>
            <a:ext cx="1296988" cy="720725"/>
          </a:xfrm>
          <a:prstGeom prst="ellipse">
            <a:avLst/>
          </a:prstGeom>
          <a:solidFill>
            <a:srgbClr val="FF99CC">
              <a:alpha val="43921"/>
            </a:srgbClr>
          </a:solidFill>
          <a:ln w="952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p>
        </p:txBody>
      </p:sp>
      <p:pic>
        <p:nvPicPr>
          <p:cNvPr id="8196" name="Picture 4" descr="M_A2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1874838"/>
            <a:ext cx="11271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M_A2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049" y="1909888"/>
            <a:ext cx="115252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063" y="2997200"/>
            <a:ext cx="3348037" cy="2908300"/>
          </a:xfrm>
          <a:prstGeom prst="rect">
            <a:avLst/>
          </a:prstGeom>
          <a:noFill/>
          <a:ln>
            <a:noFill/>
          </a:ln>
          <a:effectLst/>
          <a:extLst>
            <a:ext uri="{909E8E84-426E-40DD-AFC4-6F175D3DCCD1}">
              <a14:hiddenFill xmlns:a14="http://schemas.microsoft.com/office/drawing/2010/main">
                <a:solidFill>
                  <a:srgbClr val="FF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9" name="Text Box 7"/>
          <p:cNvSpPr txBox="1">
            <a:spLocks noChangeArrowheads="1"/>
          </p:cNvSpPr>
          <p:nvPr/>
        </p:nvSpPr>
        <p:spPr bwMode="auto">
          <a:xfrm>
            <a:off x="6450013" y="511175"/>
            <a:ext cx="1727200" cy="641350"/>
          </a:xfrm>
          <a:prstGeom prst="rect">
            <a:avLst/>
          </a:prstGeom>
          <a:noFill/>
          <a:ln>
            <a:noFill/>
          </a:ln>
          <a:effectLst/>
          <a:extLst>
            <a:ext uri="{909E8E84-426E-40DD-AFC4-6F175D3DCCD1}">
              <a14:hiddenFill xmlns:a14="http://schemas.microsoft.com/office/drawing/2010/main">
                <a:solidFill>
                  <a:srgbClr val="FF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en-US" altLang="ja-JP" sz="3600" b="1">
                <a:solidFill>
                  <a:srgbClr val="006600"/>
                </a:solidFill>
                <a:latin typeface="Times New Roman" pitchFamily="18" charset="0"/>
              </a:rPr>
              <a:t>NALC</a:t>
            </a:r>
          </a:p>
        </p:txBody>
      </p:sp>
      <p:sp>
        <p:nvSpPr>
          <p:cNvPr id="8200" name="Text Box 8"/>
          <p:cNvSpPr txBox="1">
            <a:spLocks noChangeArrowheads="1"/>
          </p:cNvSpPr>
          <p:nvPr/>
        </p:nvSpPr>
        <p:spPr bwMode="auto">
          <a:xfrm>
            <a:off x="572831" y="1233488"/>
            <a:ext cx="1728788" cy="641350"/>
          </a:xfrm>
          <a:prstGeom prst="rect">
            <a:avLst/>
          </a:prstGeom>
          <a:noFill/>
          <a:ln>
            <a:noFill/>
          </a:ln>
          <a:effectLst/>
          <a:extLst>
            <a:ext uri="{909E8E84-426E-40DD-AFC4-6F175D3DCCD1}">
              <a14:hiddenFill xmlns:a14="http://schemas.microsoft.com/office/drawing/2010/main">
                <a:solidFill>
                  <a:srgbClr val="FF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en-US" altLang="ja-JP" sz="3600" b="1">
                <a:solidFill>
                  <a:srgbClr val="006600"/>
                </a:solidFill>
                <a:latin typeface="Times New Roman" pitchFamily="18" charset="0"/>
              </a:rPr>
              <a:t>NALC</a:t>
            </a:r>
          </a:p>
        </p:txBody>
      </p:sp>
      <p:sp>
        <p:nvSpPr>
          <p:cNvPr id="8201" name="Text Box 9"/>
          <p:cNvSpPr txBox="1">
            <a:spLocks noChangeArrowheads="1"/>
          </p:cNvSpPr>
          <p:nvPr/>
        </p:nvSpPr>
        <p:spPr bwMode="auto">
          <a:xfrm>
            <a:off x="2538413" y="3438525"/>
            <a:ext cx="3200400" cy="641350"/>
          </a:xfrm>
          <a:prstGeom prst="rect">
            <a:avLst/>
          </a:prstGeom>
          <a:noFill/>
          <a:ln>
            <a:noFill/>
          </a:ln>
          <a:effectLst/>
          <a:extLst>
            <a:ext uri="{909E8E84-426E-40DD-AFC4-6F175D3DCCD1}">
              <a14:hiddenFill xmlns:a14="http://schemas.microsoft.com/office/drawing/2010/main">
                <a:solidFill>
                  <a:srgbClr val="FF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3600">
                <a:solidFill>
                  <a:srgbClr val="006600"/>
                </a:solidFill>
                <a:latin typeface="Times New Roman" pitchFamily="18" charset="0"/>
                <a:ea typeface="HG創英角ﾎﾟｯﾌﾟ体" pitchFamily="49" charset="-128"/>
              </a:rPr>
              <a:t>１点／１時間</a:t>
            </a:r>
          </a:p>
        </p:txBody>
      </p:sp>
      <p:sp>
        <p:nvSpPr>
          <p:cNvPr id="8203" name="Text Box 11"/>
          <p:cNvSpPr txBox="1">
            <a:spLocks noChangeArrowheads="1"/>
          </p:cNvSpPr>
          <p:nvPr/>
        </p:nvSpPr>
        <p:spPr bwMode="auto">
          <a:xfrm>
            <a:off x="899512" y="3240088"/>
            <a:ext cx="1152525" cy="519112"/>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dirty="0">
                <a:ea typeface="HG明朝E" pitchFamily="17" charset="-128"/>
              </a:rPr>
              <a:t>時間</a:t>
            </a:r>
          </a:p>
        </p:txBody>
      </p:sp>
      <p:sp>
        <p:nvSpPr>
          <p:cNvPr id="8204" name="Text Box 12"/>
          <p:cNvSpPr txBox="1">
            <a:spLocks noChangeArrowheads="1"/>
          </p:cNvSpPr>
          <p:nvPr/>
        </p:nvSpPr>
        <p:spPr bwMode="auto">
          <a:xfrm>
            <a:off x="6804025" y="1222375"/>
            <a:ext cx="1152525" cy="519113"/>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ea typeface="HG明朝E" pitchFamily="17" charset="-128"/>
              </a:rPr>
              <a:t>時間</a:t>
            </a:r>
          </a:p>
        </p:txBody>
      </p:sp>
      <p:graphicFrame>
        <p:nvGraphicFramePr>
          <p:cNvPr id="8205" name="Object 13"/>
          <p:cNvGraphicFramePr>
            <a:graphicFrameLocks noChangeAspect="1"/>
          </p:cNvGraphicFramePr>
          <p:nvPr/>
        </p:nvGraphicFramePr>
        <p:xfrm>
          <a:off x="3132138" y="1323975"/>
          <a:ext cx="2303462" cy="2097088"/>
        </p:xfrm>
        <a:graphic>
          <a:graphicData uri="http://schemas.openxmlformats.org/presentationml/2006/ole">
            <mc:AlternateContent xmlns:mc="http://schemas.openxmlformats.org/markup-compatibility/2006">
              <mc:Choice xmlns:v="urn:schemas-microsoft-com:vml" Requires="v">
                <p:oleObj spid="_x0000_s5162" name="画像 ﾌｧｲﾙ" r:id="rId6" imgW="3784127" imgH="3784127" progId="ImageExpertImage">
                  <p:embed/>
                </p:oleObj>
              </mc:Choice>
              <mc:Fallback>
                <p:oleObj name="画像 ﾌｧｲﾙ" r:id="rId6" imgW="3784127" imgH="3784127" progId="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2138" y="1323975"/>
                        <a:ext cx="2303462"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06" name="Rectangle 14"/>
          <p:cNvSpPr>
            <a:spLocks noChangeArrowheads="1"/>
          </p:cNvSpPr>
          <p:nvPr/>
        </p:nvSpPr>
        <p:spPr bwMode="auto">
          <a:xfrm>
            <a:off x="4032250" y="4260850"/>
            <a:ext cx="936625" cy="2351088"/>
          </a:xfrm>
          <a:prstGeom prst="rect">
            <a:avLst/>
          </a:prstGeom>
          <a:solidFill>
            <a:srgbClr val="FF99CC">
              <a:alpha val="3215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3600" dirty="0"/>
              <a:t>預託点数</a:t>
            </a:r>
            <a:endParaRPr lang="ja-JP" altLang="ja-JP" sz="3600" dirty="0"/>
          </a:p>
        </p:txBody>
      </p:sp>
      <p:sp>
        <p:nvSpPr>
          <p:cNvPr id="9232" name="テキスト ボックス 1"/>
          <p:cNvSpPr txBox="1">
            <a:spLocks noChangeArrowheads="1"/>
          </p:cNvSpPr>
          <p:nvPr/>
        </p:nvSpPr>
        <p:spPr bwMode="auto">
          <a:xfrm>
            <a:off x="2411413" y="260350"/>
            <a:ext cx="3814762" cy="769441"/>
          </a:xfrm>
          <a:prstGeom prst="rect">
            <a:avLst/>
          </a:prstGeom>
          <a:blipFill dpi="0" rotWithShape="1">
            <a:blip r:embed="rId8"/>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4400" dirty="0"/>
              <a:t>時間預託活動</a:t>
            </a:r>
          </a:p>
        </p:txBody>
      </p:sp>
      <p:pic>
        <p:nvPicPr>
          <p:cNvPr id="1082" name="Picture 58" descr="クリックすると新しいウィンドウで開きます"/>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262" y="4137984"/>
            <a:ext cx="2539926" cy="2473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655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2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1082"/>
                                        </p:tgtEl>
                                        <p:attrNameLst>
                                          <p:attrName>style.visibility</p:attrName>
                                        </p:attrNameLst>
                                      </p:cBhvr>
                                      <p:to>
                                        <p:strVal val="visible"/>
                                      </p:to>
                                    </p:set>
                                    <p:anim calcmode="lin" valueType="num">
                                      <p:cBhvr>
                                        <p:cTn id="11" dur="500" fill="hold"/>
                                        <p:tgtEl>
                                          <p:spTgt spid="1082"/>
                                        </p:tgtEl>
                                        <p:attrNameLst>
                                          <p:attrName>ppt_w</p:attrName>
                                        </p:attrNameLst>
                                      </p:cBhvr>
                                      <p:tavLst>
                                        <p:tav tm="0">
                                          <p:val>
                                            <p:fltVal val="0"/>
                                          </p:val>
                                        </p:tav>
                                        <p:tav tm="100000">
                                          <p:val>
                                            <p:strVal val="#ppt_w"/>
                                          </p:val>
                                        </p:tav>
                                      </p:tavLst>
                                    </p:anim>
                                    <p:anim calcmode="lin" valueType="num">
                                      <p:cBhvr>
                                        <p:cTn id="12" dur="500" fill="hold"/>
                                        <p:tgtEl>
                                          <p:spTgt spid="1082"/>
                                        </p:tgtEl>
                                        <p:attrNameLst>
                                          <p:attrName>ppt_h</p:attrName>
                                        </p:attrNameLst>
                                      </p:cBhvr>
                                      <p:tavLst>
                                        <p:tav tm="0">
                                          <p:val>
                                            <p:fltVal val="0"/>
                                          </p:val>
                                        </p:tav>
                                        <p:tav tm="100000">
                                          <p:val>
                                            <p:strVal val="#ppt_h"/>
                                          </p:val>
                                        </p:tav>
                                      </p:tavLst>
                                    </p:anim>
                                    <p:animEffect transition="in" filter="fade">
                                      <p:cBhvr>
                                        <p:cTn id="13" dur="500"/>
                                        <p:tgtEl>
                                          <p:spTgt spid="108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8195"/>
                                        </p:tgtEl>
                                        <p:attrNameLst>
                                          <p:attrName>style.visibility</p:attrName>
                                        </p:attrNameLst>
                                      </p:cBhvr>
                                      <p:to>
                                        <p:strVal val="visible"/>
                                      </p:to>
                                    </p:set>
                                    <p:anim calcmode="lin" valueType="num">
                                      <p:cBhvr>
                                        <p:cTn id="18" dur="500" fill="hold"/>
                                        <p:tgtEl>
                                          <p:spTgt spid="8195"/>
                                        </p:tgtEl>
                                        <p:attrNameLst>
                                          <p:attrName>ppt_w</p:attrName>
                                        </p:attrNameLst>
                                      </p:cBhvr>
                                      <p:tavLst>
                                        <p:tav tm="0">
                                          <p:val>
                                            <p:fltVal val="0"/>
                                          </p:val>
                                        </p:tav>
                                        <p:tav tm="100000">
                                          <p:val>
                                            <p:strVal val="#ppt_w"/>
                                          </p:val>
                                        </p:tav>
                                      </p:tavLst>
                                    </p:anim>
                                    <p:anim calcmode="lin" valueType="num">
                                      <p:cBhvr>
                                        <p:cTn id="19" dur="500" fill="hold"/>
                                        <p:tgtEl>
                                          <p:spTgt spid="8195"/>
                                        </p:tgtEl>
                                        <p:attrNameLst>
                                          <p:attrName>ppt_h</p:attrName>
                                        </p:attrNameLst>
                                      </p:cBhvr>
                                      <p:tavLst>
                                        <p:tav tm="0">
                                          <p:val>
                                            <p:fltVal val="0"/>
                                          </p:val>
                                        </p:tav>
                                        <p:tav tm="100000">
                                          <p:val>
                                            <p:strVal val="#ppt_h"/>
                                          </p:val>
                                        </p:tav>
                                      </p:tavLst>
                                    </p:anim>
                                    <p:animEffect transition="in" filter="fade">
                                      <p:cBhvr>
                                        <p:cTn id="20" dur="500"/>
                                        <p:tgtEl>
                                          <p:spTgt spid="8195"/>
                                        </p:tgtEl>
                                      </p:cBhvr>
                                    </p:animEffect>
                                  </p:childTnLst>
                                </p:cTn>
                              </p:par>
                            </p:childTnLst>
                          </p:cTn>
                        </p:par>
                        <p:par>
                          <p:cTn id="21" fill="hold">
                            <p:stCondLst>
                              <p:cond delay="500"/>
                            </p:stCondLst>
                            <p:childTnLst>
                              <p:par>
                                <p:cTn id="22" presetID="53" presetClass="entr" presetSubtype="0" fill="hold" grpId="0" nodeType="afterEffect">
                                  <p:stCondLst>
                                    <p:cond delay="0"/>
                                  </p:stCondLst>
                                  <p:childTnLst>
                                    <p:set>
                                      <p:cBhvr>
                                        <p:cTn id="23" dur="1" fill="hold">
                                          <p:stCondLst>
                                            <p:cond delay="0"/>
                                          </p:stCondLst>
                                        </p:cTn>
                                        <p:tgtEl>
                                          <p:spTgt spid="8203"/>
                                        </p:tgtEl>
                                        <p:attrNameLst>
                                          <p:attrName>style.visibility</p:attrName>
                                        </p:attrNameLst>
                                      </p:cBhvr>
                                      <p:to>
                                        <p:strVal val="visible"/>
                                      </p:to>
                                    </p:set>
                                    <p:anim calcmode="lin" valueType="num">
                                      <p:cBhvr>
                                        <p:cTn id="24" dur="500" fill="hold"/>
                                        <p:tgtEl>
                                          <p:spTgt spid="8203"/>
                                        </p:tgtEl>
                                        <p:attrNameLst>
                                          <p:attrName>ppt_w</p:attrName>
                                        </p:attrNameLst>
                                      </p:cBhvr>
                                      <p:tavLst>
                                        <p:tav tm="0">
                                          <p:val>
                                            <p:fltVal val="0"/>
                                          </p:val>
                                        </p:tav>
                                        <p:tav tm="100000">
                                          <p:val>
                                            <p:strVal val="#ppt_w"/>
                                          </p:val>
                                        </p:tav>
                                      </p:tavLst>
                                    </p:anim>
                                    <p:anim calcmode="lin" valueType="num">
                                      <p:cBhvr>
                                        <p:cTn id="25" dur="500" fill="hold"/>
                                        <p:tgtEl>
                                          <p:spTgt spid="8203"/>
                                        </p:tgtEl>
                                        <p:attrNameLst>
                                          <p:attrName>ppt_h</p:attrName>
                                        </p:attrNameLst>
                                      </p:cBhvr>
                                      <p:tavLst>
                                        <p:tav tm="0">
                                          <p:val>
                                            <p:fltVal val="0"/>
                                          </p:val>
                                        </p:tav>
                                        <p:tav tm="100000">
                                          <p:val>
                                            <p:strVal val="#ppt_h"/>
                                          </p:val>
                                        </p:tav>
                                      </p:tavLst>
                                    </p:anim>
                                    <p:animEffect transition="in" filter="fade">
                                      <p:cBhvr>
                                        <p:cTn id="26" dur="500"/>
                                        <p:tgtEl>
                                          <p:spTgt spid="8203"/>
                                        </p:tgtEl>
                                      </p:cBhvr>
                                    </p:animEffect>
                                  </p:childTnLst>
                                </p:cTn>
                              </p:par>
                            </p:childTnLst>
                          </p:cTn>
                        </p:par>
                        <p:par>
                          <p:cTn id="27" fill="hold">
                            <p:stCondLst>
                              <p:cond delay="1000"/>
                            </p:stCondLst>
                            <p:childTnLst>
                              <p:par>
                                <p:cTn id="28" presetID="17" presetClass="entr" presetSubtype="4" fill="hold" nodeType="afterEffect">
                                  <p:stCondLst>
                                    <p:cond delay="0"/>
                                  </p:stCondLst>
                                  <p:childTnLst>
                                    <p:set>
                                      <p:cBhvr>
                                        <p:cTn id="29" dur="1" fill="hold">
                                          <p:stCondLst>
                                            <p:cond delay="0"/>
                                          </p:stCondLst>
                                        </p:cTn>
                                        <p:tgtEl>
                                          <p:spTgt spid="8197"/>
                                        </p:tgtEl>
                                        <p:attrNameLst>
                                          <p:attrName>style.visibility</p:attrName>
                                        </p:attrNameLst>
                                      </p:cBhvr>
                                      <p:to>
                                        <p:strVal val="visible"/>
                                      </p:to>
                                    </p:set>
                                    <p:anim calcmode="lin" valueType="num">
                                      <p:cBhvr>
                                        <p:cTn id="30" dur="500" fill="hold"/>
                                        <p:tgtEl>
                                          <p:spTgt spid="8197"/>
                                        </p:tgtEl>
                                        <p:attrNameLst>
                                          <p:attrName>ppt_x</p:attrName>
                                        </p:attrNameLst>
                                      </p:cBhvr>
                                      <p:tavLst>
                                        <p:tav tm="0">
                                          <p:val>
                                            <p:strVal val="#ppt_x"/>
                                          </p:val>
                                        </p:tav>
                                        <p:tav tm="100000">
                                          <p:val>
                                            <p:strVal val="#ppt_x"/>
                                          </p:val>
                                        </p:tav>
                                      </p:tavLst>
                                    </p:anim>
                                    <p:anim calcmode="lin" valueType="num">
                                      <p:cBhvr>
                                        <p:cTn id="31" dur="500" fill="hold"/>
                                        <p:tgtEl>
                                          <p:spTgt spid="8197"/>
                                        </p:tgtEl>
                                        <p:attrNameLst>
                                          <p:attrName>ppt_y</p:attrName>
                                        </p:attrNameLst>
                                      </p:cBhvr>
                                      <p:tavLst>
                                        <p:tav tm="0">
                                          <p:val>
                                            <p:strVal val="#ppt_y+#ppt_h/2"/>
                                          </p:val>
                                        </p:tav>
                                        <p:tav tm="100000">
                                          <p:val>
                                            <p:strVal val="#ppt_y"/>
                                          </p:val>
                                        </p:tav>
                                      </p:tavLst>
                                    </p:anim>
                                    <p:anim calcmode="lin" valueType="num">
                                      <p:cBhvr>
                                        <p:cTn id="32" dur="500" fill="hold"/>
                                        <p:tgtEl>
                                          <p:spTgt spid="8197"/>
                                        </p:tgtEl>
                                        <p:attrNameLst>
                                          <p:attrName>ppt_w</p:attrName>
                                        </p:attrNameLst>
                                      </p:cBhvr>
                                      <p:tavLst>
                                        <p:tav tm="0">
                                          <p:val>
                                            <p:strVal val="#ppt_w"/>
                                          </p:val>
                                        </p:tav>
                                        <p:tav tm="100000">
                                          <p:val>
                                            <p:strVal val="#ppt_w"/>
                                          </p:val>
                                        </p:tav>
                                      </p:tavLst>
                                    </p:anim>
                                    <p:anim calcmode="lin" valueType="num">
                                      <p:cBhvr>
                                        <p:cTn id="33" dur="500" fill="hold"/>
                                        <p:tgtEl>
                                          <p:spTgt spid="8197"/>
                                        </p:tgtEl>
                                        <p:attrNameLst>
                                          <p:attrName>ppt_h</p:attrName>
                                        </p:attrNameLst>
                                      </p:cBhvr>
                                      <p:tavLst>
                                        <p:tav tm="0">
                                          <p:val>
                                            <p:fltVal val="0"/>
                                          </p:val>
                                        </p:tav>
                                        <p:tav tm="100000">
                                          <p:val>
                                            <p:strVal val="#ppt_h"/>
                                          </p:val>
                                        </p:tav>
                                      </p:tavLst>
                                    </p:anim>
                                  </p:childTnLst>
                                </p:cTn>
                              </p:par>
                            </p:childTnLst>
                          </p:cTn>
                        </p:par>
                        <p:par>
                          <p:cTn id="34" fill="hold">
                            <p:stCondLst>
                              <p:cond delay="1500"/>
                            </p:stCondLst>
                            <p:childTnLst>
                              <p:par>
                                <p:cTn id="35" presetID="3" presetClass="entr" presetSubtype="10" fill="hold" grpId="0" nodeType="afterEffect">
                                  <p:stCondLst>
                                    <p:cond delay="0"/>
                                  </p:stCondLst>
                                  <p:childTnLst>
                                    <p:set>
                                      <p:cBhvr>
                                        <p:cTn id="36" dur="1" fill="hold">
                                          <p:stCondLst>
                                            <p:cond delay="0"/>
                                          </p:stCondLst>
                                        </p:cTn>
                                        <p:tgtEl>
                                          <p:spTgt spid="8200"/>
                                        </p:tgtEl>
                                        <p:attrNameLst>
                                          <p:attrName>style.visibility</p:attrName>
                                        </p:attrNameLst>
                                      </p:cBhvr>
                                      <p:to>
                                        <p:strVal val="visible"/>
                                      </p:to>
                                    </p:set>
                                    <p:animEffect transition="in" filter="blinds(horizontal)">
                                      <p:cBhvr>
                                        <p:cTn id="37" dur="500"/>
                                        <p:tgtEl>
                                          <p:spTgt spid="820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8198"/>
                                        </p:tgtEl>
                                        <p:attrNameLst>
                                          <p:attrName>style.visibility</p:attrName>
                                        </p:attrNameLst>
                                      </p:cBhvr>
                                      <p:to>
                                        <p:strVal val="visible"/>
                                      </p:to>
                                    </p:set>
                                    <p:animEffect transition="in" filter="box(in)">
                                      <p:cBhvr>
                                        <p:cTn id="42" dur="500"/>
                                        <p:tgtEl>
                                          <p:spTgt spid="819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8199"/>
                                        </p:tgtEl>
                                        <p:attrNameLst>
                                          <p:attrName>style.visibility</p:attrName>
                                        </p:attrNameLst>
                                      </p:cBhvr>
                                      <p:to>
                                        <p:strVal val="visible"/>
                                      </p:to>
                                    </p:set>
                                    <p:animEffect transition="in" filter="blinds(horizontal)">
                                      <p:cBhvr>
                                        <p:cTn id="47" dur="500"/>
                                        <p:tgtEl>
                                          <p:spTgt spid="8199"/>
                                        </p:tgtEl>
                                      </p:cBhvr>
                                    </p:animEffect>
                                  </p:childTnLst>
                                </p:cTn>
                              </p:par>
                            </p:childTnLst>
                          </p:cTn>
                        </p:par>
                        <p:par>
                          <p:cTn id="48" fill="hold">
                            <p:stCondLst>
                              <p:cond delay="500"/>
                            </p:stCondLst>
                            <p:childTnLst>
                              <p:par>
                                <p:cTn id="49" presetID="53" presetClass="entr" presetSubtype="0" fill="hold" grpId="0" nodeType="afterEffect">
                                  <p:stCondLst>
                                    <p:cond delay="0"/>
                                  </p:stCondLst>
                                  <p:childTnLst>
                                    <p:set>
                                      <p:cBhvr>
                                        <p:cTn id="50" dur="1" fill="hold">
                                          <p:stCondLst>
                                            <p:cond delay="0"/>
                                          </p:stCondLst>
                                        </p:cTn>
                                        <p:tgtEl>
                                          <p:spTgt spid="8194"/>
                                        </p:tgtEl>
                                        <p:attrNameLst>
                                          <p:attrName>style.visibility</p:attrName>
                                        </p:attrNameLst>
                                      </p:cBhvr>
                                      <p:to>
                                        <p:strVal val="visible"/>
                                      </p:to>
                                    </p:set>
                                    <p:anim calcmode="lin" valueType="num">
                                      <p:cBhvr>
                                        <p:cTn id="51" dur="500" fill="hold"/>
                                        <p:tgtEl>
                                          <p:spTgt spid="8194"/>
                                        </p:tgtEl>
                                        <p:attrNameLst>
                                          <p:attrName>ppt_w</p:attrName>
                                        </p:attrNameLst>
                                      </p:cBhvr>
                                      <p:tavLst>
                                        <p:tav tm="0">
                                          <p:val>
                                            <p:fltVal val="0"/>
                                          </p:val>
                                        </p:tav>
                                        <p:tav tm="100000">
                                          <p:val>
                                            <p:strVal val="#ppt_w"/>
                                          </p:val>
                                        </p:tav>
                                      </p:tavLst>
                                    </p:anim>
                                    <p:anim calcmode="lin" valueType="num">
                                      <p:cBhvr>
                                        <p:cTn id="52" dur="500" fill="hold"/>
                                        <p:tgtEl>
                                          <p:spTgt spid="8194"/>
                                        </p:tgtEl>
                                        <p:attrNameLst>
                                          <p:attrName>ppt_h</p:attrName>
                                        </p:attrNameLst>
                                      </p:cBhvr>
                                      <p:tavLst>
                                        <p:tav tm="0">
                                          <p:val>
                                            <p:fltVal val="0"/>
                                          </p:val>
                                        </p:tav>
                                        <p:tav tm="100000">
                                          <p:val>
                                            <p:strVal val="#ppt_h"/>
                                          </p:val>
                                        </p:tav>
                                      </p:tavLst>
                                    </p:anim>
                                    <p:animEffect transition="in" filter="fade">
                                      <p:cBhvr>
                                        <p:cTn id="53" dur="500"/>
                                        <p:tgtEl>
                                          <p:spTgt spid="8194"/>
                                        </p:tgtEl>
                                      </p:cBhvr>
                                    </p:animEffect>
                                  </p:childTnLst>
                                </p:cTn>
                              </p:par>
                            </p:childTnLst>
                          </p:cTn>
                        </p:par>
                        <p:par>
                          <p:cTn id="54" fill="hold">
                            <p:stCondLst>
                              <p:cond delay="1000"/>
                            </p:stCondLst>
                            <p:childTnLst>
                              <p:par>
                                <p:cTn id="55" presetID="53" presetClass="entr" presetSubtype="0" fill="hold" grpId="0" nodeType="afterEffect">
                                  <p:stCondLst>
                                    <p:cond delay="0"/>
                                  </p:stCondLst>
                                  <p:childTnLst>
                                    <p:set>
                                      <p:cBhvr>
                                        <p:cTn id="56" dur="1" fill="hold">
                                          <p:stCondLst>
                                            <p:cond delay="0"/>
                                          </p:stCondLst>
                                        </p:cTn>
                                        <p:tgtEl>
                                          <p:spTgt spid="8204"/>
                                        </p:tgtEl>
                                        <p:attrNameLst>
                                          <p:attrName>style.visibility</p:attrName>
                                        </p:attrNameLst>
                                      </p:cBhvr>
                                      <p:to>
                                        <p:strVal val="visible"/>
                                      </p:to>
                                    </p:set>
                                    <p:anim calcmode="lin" valueType="num">
                                      <p:cBhvr>
                                        <p:cTn id="57" dur="500" fill="hold"/>
                                        <p:tgtEl>
                                          <p:spTgt spid="8204"/>
                                        </p:tgtEl>
                                        <p:attrNameLst>
                                          <p:attrName>ppt_w</p:attrName>
                                        </p:attrNameLst>
                                      </p:cBhvr>
                                      <p:tavLst>
                                        <p:tav tm="0">
                                          <p:val>
                                            <p:fltVal val="0"/>
                                          </p:val>
                                        </p:tav>
                                        <p:tav tm="100000">
                                          <p:val>
                                            <p:strVal val="#ppt_w"/>
                                          </p:val>
                                        </p:tav>
                                      </p:tavLst>
                                    </p:anim>
                                    <p:anim calcmode="lin" valueType="num">
                                      <p:cBhvr>
                                        <p:cTn id="58" dur="500" fill="hold"/>
                                        <p:tgtEl>
                                          <p:spTgt spid="8204"/>
                                        </p:tgtEl>
                                        <p:attrNameLst>
                                          <p:attrName>ppt_h</p:attrName>
                                        </p:attrNameLst>
                                      </p:cBhvr>
                                      <p:tavLst>
                                        <p:tav tm="0">
                                          <p:val>
                                            <p:fltVal val="0"/>
                                          </p:val>
                                        </p:tav>
                                        <p:tav tm="100000">
                                          <p:val>
                                            <p:strVal val="#ppt_h"/>
                                          </p:val>
                                        </p:tav>
                                      </p:tavLst>
                                    </p:anim>
                                    <p:animEffect transition="in" filter="fade">
                                      <p:cBhvr>
                                        <p:cTn id="59" dur="500"/>
                                        <p:tgtEl>
                                          <p:spTgt spid="8204"/>
                                        </p:tgtEl>
                                      </p:cBhvr>
                                    </p:animEffect>
                                  </p:childTnLst>
                                </p:cTn>
                              </p:par>
                            </p:childTnLst>
                          </p:cTn>
                        </p:par>
                        <p:par>
                          <p:cTn id="60" fill="hold">
                            <p:stCondLst>
                              <p:cond delay="1500"/>
                            </p:stCondLst>
                            <p:childTnLst>
                              <p:par>
                                <p:cTn id="61" presetID="17" presetClass="entr" presetSubtype="1" fill="hold" nodeType="afterEffect">
                                  <p:stCondLst>
                                    <p:cond delay="0"/>
                                  </p:stCondLst>
                                  <p:childTnLst>
                                    <p:set>
                                      <p:cBhvr>
                                        <p:cTn id="62" dur="1" fill="hold">
                                          <p:stCondLst>
                                            <p:cond delay="0"/>
                                          </p:stCondLst>
                                        </p:cTn>
                                        <p:tgtEl>
                                          <p:spTgt spid="8196"/>
                                        </p:tgtEl>
                                        <p:attrNameLst>
                                          <p:attrName>style.visibility</p:attrName>
                                        </p:attrNameLst>
                                      </p:cBhvr>
                                      <p:to>
                                        <p:strVal val="visible"/>
                                      </p:to>
                                    </p:set>
                                    <p:anim calcmode="lin" valueType="num">
                                      <p:cBhvr>
                                        <p:cTn id="63" dur="500" fill="hold"/>
                                        <p:tgtEl>
                                          <p:spTgt spid="8196"/>
                                        </p:tgtEl>
                                        <p:attrNameLst>
                                          <p:attrName>ppt_x</p:attrName>
                                        </p:attrNameLst>
                                      </p:cBhvr>
                                      <p:tavLst>
                                        <p:tav tm="0">
                                          <p:val>
                                            <p:strVal val="#ppt_x"/>
                                          </p:val>
                                        </p:tav>
                                        <p:tav tm="100000">
                                          <p:val>
                                            <p:strVal val="#ppt_x"/>
                                          </p:val>
                                        </p:tav>
                                      </p:tavLst>
                                    </p:anim>
                                    <p:anim calcmode="lin" valueType="num">
                                      <p:cBhvr>
                                        <p:cTn id="64" dur="500" fill="hold"/>
                                        <p:tgtEl>
                                          <p:spTgt spid="8196"/>
                                        </p:tgtEl>
                                        <p:attrNameLst>
                                          <p:attrName>ppt_y</p:attrName>
                                        </p:attrNameLst>
                                      </p:cBhvr>
                                      <p:tavLst>
                                        <p:tav tm="0">
                                          <p:val>
                                            <p:strVal val="#ppt_y-#ppt_h/2"/>
                                          </p:val>
                                        </p:tav>
                                        <p:tav tm="100000">
                                          <p:val>
                                            <p:strVal val="#ppt_y"/>
                                          </p:val>
                                        </p:tav>
                                      </p:tavLst>
                                    </p:anim>
                                    <p:anim calcmode="lin" valueType="num">
                                      <p:cBhvr>
                                        <p:cTn id="65" dur="500" fill="hold"/>
                                        <p:tgtEl>
                                          <p:spTgt spid="8196"/>
                                        </p:tgtEl>
                                        <p:attrNameLst>
                                          <p:attrName>ppt_w</p:attrName>
                                        </p:attrNameLst>
                                      </p:cBhvr>
                                      <p:tavLst>
                                        <p:tav tm="0">
                                          <p:val>
                                            <p:strVal val="#ppt_w"/>
                                          </p:val>
                                        </p:tav>
                                        <p:tav tm="100000">
                                          <p:val>
                                            <p:strVal val="#ppt_w"/>
                                          </p:val>
                                        </p:tav>
                                      </p:tavLst>
                                    </p:anim>
                                    <p:anim calcmode="lin" valueType="num">
                                      <p:cBhvr>
                                        <p:cTn id="66" dur="500" fill="hold"/>
                                        <p:tgtEl>
                                          <p:spTgt spid="8196"/>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7" presetClass="entr" presetSubtype="10" fill="hold" nodeType="clickEffect">
                                  <p:stCondLst>
                                    <p:cond delay="0"/>
                                  </p:stCondLst>
                                  <p:childTnLst>
                                    <p:set>
                                      <p:cBhvr>
                                        <p:cTn id="70" dur="1" fill="hold">
                                          <p:stCondLst>
                                            <p:cond delay="0"/>
                                          </p:stCondLst>
                                        </p:cTn>
                                        <p:tgtEl>
                                          <p:spTgt spid="8205"/>
                                        </p:tgtEl>
                                        <p:attrNameLst>
                                          <p:attrName>style.visibility</p:attrName>
                                        </p:attrNameLst>
                                      </p:cBhvr>
                                      <p:to>
                                        <p:strVal val="visible"/>
                                      </p:to>
                                    </p:set>
                                    <p:anim calcmode="lin" valueType="num">
                                      <p:cBhvr>
                                        <p:cTn id="71" dur="500" fill="hold"/>
                                        <p:tgtEl>
                                          <p:spTgt spid="8205"/>
                                        </p:tgtEl>
                                        <p:attrNameLst>
                                          <p:attrName>ppt_w</p:attrName>
                                        </p:attrNameLst>
                                      </p:cBhvr>
                                      <p:tavLst>
                                        <p:tav tm="0">
                                          <p:val>
                                            <p:fltVal val="0"/>
                                          </p:val>
                                        </p:tav>
                                        <p:tav tm="100000">
                                          <p:val>
                                            <p:strVal val="#ppt_w"/>
                                          </p:val>
                                        </p:tav>
                                      </p:tavLst>
                                    </p:anim>
                                    <p:anim calcmode="lin" valueType="num">
                                      <p:cBhvr>
                                        <p:cTn id="72" dur="500" fill="hold"/>
                                        <p:tgtEl>
                                          <p:spTgt spid="8205"/>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201"/>
                                        </p:tgtEl>
                                        <p:attrNameLst>
                                          <p:attrName>style.visibility</p:attrName>
                                        </p:attrNameLst>
                                      </p:cBhvr>
                                      <p:to>
                                        <p:strVal val="visible"/>
                                      </p:to>
                                    </p:set>
                                    <p:animEffect transition="in" filter="wipe(left)">
                                      <p:cBhvr>
                                        <p:cTn id="77" dur="500"/>
                                        <p:tgtEl>
                                          <p:spTgt spid="8201"/>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8195" grpId="0" animBg="1"/>
      <p:bldP spid="8199" grpId="0" autoUpdateAnimBg="0"/>
      <p:bldP spid="8200" grpId="0" autoUpdateAnimBg="0"/>
      <p:bldP spid="8201" grpId="0" autoUpdateAnimBg="0"/>
      <p:bldP spid="8203" grpId="0"/>
      <p:bldP spid="8204" grpId="0"/>
      <p:bldP spid="8206" grpId="0" animBg="1"/>
      <p:bldP spid="92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3348038" y="836613"/>
            <a:ext cx="3311525" cy="2592387"/>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CCFF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9" name="Text Box 3"/>
          <p:cNvSpPr txBox="1">
            <a:spLocks noChangeArrowheads="1"/>
          </p:cNvSpPr>
          <p:nvPr/>
        </p:nvSpPr>
        <p:spPr bwMode="auto">
          <a:xfrm>
            <a:off x="3851275" y="1484313"/>
            <a:ext cx="22320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200">
                <a:solidFill>
                  <a:schemeClr val="accent2"/>
                </a:solidFill>
              </a:rPr>
              <a:t>自分のため</a:t>
            </a:r>
          </a:p>
        </p:txBody>
      </p:sp>
      <p:sp>
        <p:nvSpPr>
          <p:cNvPr id="4100" name="AutoShape 4"/>
          <p:cNvSpPr>
            <a:spLocks noChangeArrowheads="1"/>
          </p:cNvSpPr>
          <p:nvPr/>
        </p:nvSpPr>
        <p:spPr bwMode="auto">
          <a:xfrm rot="10800000">
            <a:off x="3348038" y="3429000"/>
            <a:ext cx="3311525" cy="2663825"/>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CCFFFF">
              <a:alpha val="63000"/>
            </a:srgbClr>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1" name="AutoShape 5"/>
          <p:cNvSpPr>
            <a:spLocks noChangeArrowheads="1"/>
          </p:cNvSpPr>
          <p:nvPr/>
        </p:nvSpPr>
        <p:spPr bwMode="auto">
          <a:xfrm rot="16200000">
            <a:off x="1981200" y="2060576"/>
            <a:ext cx="3311525" cy="273685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CCFFFF">
              <a:alpha val="94000"/>
            </a:srgbClr>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2" name="AutoShape 6"/>
          <p:cNvSpPr>
            <a:spLocks noChangeArrowheads="1"/>
          </p:cNvSpPr>
          <p:nvPr/>
        </p:nvSpPr>
        <p:spPr bwMode="auto">
          <a:xfrm rot="5400000">
            <a:off x="4716462" y="2060576"/>
            <a:ext cx="3311525" cy="273685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CCFFFF">
              <a:alpha val="69000"/>
            </a:srgbClr>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3" name="AutoShape 7"/>
          <p:cNvSpPr>
            <a:spLocks noChangeArrowheads="1"/>
          </p:cNvSpPr>
          <p:nvPr/>
        </p:nvSpPr>
        <p:spPr bwMode="auto">
          <a:xfrm>
            <a:off x="4643438" y="3141663"/>
            <a:ext cx="792162" cy="647700"/>
          </a:xfrm>
          <a:prstGeom prst="star8">
            <a:avLst>
              <a:gd name="adj" fmla="val 38250"/>
            </a:avLst>
          </a:prstGeom>
          <a:solidFill>
            <a:srgbClr val="FF99CC"/>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4" name="Text Box 8"/>
          <p:cNvSpPr txBox="1">
            <a:spLocks noChangeArrowheads="1"/>
          </p:cNvSpPr>
          <p:nvPr/>
        </p:nvSpPr>
        <p:spPr bwMode="auto">
          <a:xfrm>
            <a:off x="3708400" y="4797425"/>
            <a:ext cx="2663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200">
                <a:solidFill>
                  <a:schemeClr val="accent2"/>
                </a:solidFill>
              </a:rPr>
              <a:t>配偶者のため</a:t>
            </a:r>
          </a:p>
        </p:txBody>
      </p:sp>
      <p:sp>
        <p:nvSpPr>
          <p:cNvPr id="4105" name="Text Box 9"/>
          <p:cNvSpPr txBox="1">
            <a:spLocks noChangeArrowheads="1"/>
          </p:cNvSpPr>
          <p:nvPr/>
        </p:nvSpPr>
        <p:spPr bwMode="auto">
          <a:xfrm>
            <a:off x="6588125" y="2276475"/>
            <a:ext cx="671513"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ja-JP" altLang="en-US" sz="3200">
                <a:solidFill>
                  <a:schemeClr val="accent2"/>
                </a:solidFill>
              </a:rPr>
              <a:t>両親のため</a:t>
            </a:r>
          </a:p>
        </p:txBody>
      </p:sp>
      <p:sp>
        <p:nvSpPr>
          <p:cNvPr id="4106" name="Text Box 10"/>
          <p:cNvSpPr txBox="1">
            <a:spLocks noChangeArrowheads="1"/>
          </p:cNvSpPr>
          <p:nvPr/>
        </p:nvSpPr>
        <p:spPr bwMode="auto">
          <a:xfrm>
            <a:off x="2600404" y="2153107"/>
            <a:ext cx="1107996" cy="2951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a:spcBef>
                <a:spcPct val="50000"/>
              </a:spcBef>
            </a:pPr>
            <a:r>
              <a:rPr lang="ja-JP" altLang="en-US" sz="2400" dirty="0">
                <a:solidFill>
                  <a:schemeClr val="accent2"/>
                </a:solidFill>
              </a:rPr>
              <a:t>　　障害を持つ子</a:t>
            </a:r>
            <a:endParaRPr lang="en-US" altLang="ja-JP" sz="2400" dirty="0">
              <a:solidFill>
                <a:schemeClr val="accent2"/>
              </a:solidFill>
            </a:endParaRPr>
          </a:p>
          <a:p>
            <a:pPr>
              <a:spcBef>
                <a:spcPct val="50000"/>
              </a:spcBef>
            </a:pPr>
            <a:r>
              <a:rPr lang="ja-JP" altLang="en-US" sz="2400" dirty="0">
                <a:solidFill>
                  <a:schemeClr val="accent2"/>
                </a:solidFill>
              </a:rPr>
              <a:t>義務教育以下の子供</a:t>
            </a:r>
          </a:p>
        </p:txBody>
      </p:sp>
      <p:sp>
        <p:nvSpPr>
          <p:cNvPr id="4107" name="WordArt 11"/>
          <p:cNvSpPr>
            <a:spLocks noChangeArrowheads="1" noChangeShapeType="1" noTextEdit="1"/>
          </p:cNvSpPr>
          <p:nvPr/>
        </p:nvSpPr>
        <p:spPr bwMode="auto">
          <a:xfrm rot="5400000">
            <a:off x="-1691481" y="2493169"/>
            <a:ext cx="5472113" cy="1152525"/>
          </a:xfrm>
          <a:prstGeom prst="rect">
            <a:avLst/>
          </a:prstGeom>
          <a:extLst>
            <a:ext uri="{AF507438-7753-43E0-B8FC-AC1667EBCBE1}">
              <a14:hiddenEffects xmlns:a14="http://schemas.microsoft.com/office/drawing/2010/main">
                <a:effectLst/>
              </a14:hiddenEffects>
            </a:ext>
          </a:extLst>
        </p:spPr>
        <p:txBody>
          <a:bodyPr vert="eaVert" wrap="none" fromWordArt="1">
            <a:prstTxWarp prst="textPlain">
              <a:avLst>
                <a:gd name="adj" fmla="val 50000"/>
              </a:avLst>
            </a:prstTxWarp>
            <a:scene3d>
              <a:camera prst="legacyPerspectiveFront">
                <a:rot lat="20639999" lon="20699999" rev="0"/>
              </a:camera>
              <a:lightRig rig="legacyNormal3" dir="l"/>
            </a:scene3d>
            <a:sp3d extrusionH="201600" prstMaterial="legacyPlastic">
              <a:extrusionClr>
                <a:srgbClr val="FF9966"/>
              </a:extrusionClr>
            </a:sp3d>
          </a:bodyPr>
          <a:lstStyle/>
          <a:p>
            <a:pPr algn="ctr" fontAlgn="auto"/>
            <a:r>
              <a:rPr lang="ja-JP" altLang="en-US" sz="3600" kern="10">
                <a:ln w="9525">
                  <a:round/>
                  <a:headEnd/>
                  <a:tailEnd/>
                </a:ln>
                <a:solidFill>
                  <a:srgbClr val="993366"/>
                </a:solidFill>
                <a:latin typeface="ＭＳ Ｐゴシック"/>
                <a:ea typeface="ＭＳ Ｐゴシック"/>
              </a:rPr>
              <a:t>預託した点数の利用</a:t>
            </a:r>
          </a:p>
        </p:txBody>
      </p:sp>
    </p:spTree>
    <p:extLst>
      <p:ext uri="{BB962C8B-B14F-4D97-AF65-F5344CB8AC3E}">
        <p14:creationId xmlns:p14="http://schemas.microsoft.com/office/powerpoint/2010/main" val="4016162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wipe(up)">
                                      <p:cBhvr>
                                        <p:cTn id="7" dur="500"/>
                                        <p:tgtEl>
                                          <p:spTgt spid="41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edge">
                                      <p:cBhvr>
                                        <p:cTn id="12" dur="1000"/>
                                        <p:tgtEl>
                                          <p:spTgt spid="4098"/>
                                        </p:tgtEl>
                                      </p:cBhvr>
                                    </p:animEffect>
                                  </p:child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dissolve">
                                      <p:cBhvr>
                                        <p:cTn id="16" dur="500"/>
                                        <p:tgtEl>
                                          <p:spTgt spid="40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wedge">
                                      <p:cBhvr>
                                        <p:cTn id="21" dur="1000"/>
                                        <p:tgtEl>
                                          <p:spTgt spid="4100"/>
                                        </p:tgtEl>
                                      </p:cBhvr>
                                    </p:animEffect>
                                  </p:childTnLst>
                                </p:cTn>
                              </p:par>
                            </p:childTnLst>
                          </p:cTn>
                        </p:par>
                        <p:par>
                          <p:cTn id="22" fill="hold" nodeType="afterGroup">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4104"/>
                                        </p:tgtEl>
                                        <p:attrNameLst>
                                          <p:attrName>style.visibility</p:attrName>
                                        </p:attrNameLst>
                                      </p:cBhvr>
                                      <p:to>
                                        <p:strVal val="visible"/>
                                      </p:to>
                                    </p:set>
                                    <p:animEffect transition="in" filter="dissolve">
                                      <p:cBhvr>
                                        <p:cTn id="25" dur="500"/>
                                        <p:tgtEl>
                                          <p:spTgt spid="410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4102"/>
                                        </p:tgtEl>
                                        <p:attrNameLst>
                                          <p:attrName>style.visibility</p:attrName>
                                        </p:attrNameLst>
                                      </p:cBhvr>
                                      <p:to>
                                        <p:strVal val="visible"/>
                                      </p:to>
                                    </p:set>
                                    <p:animEffect transition="in" filter="diamond(in)">
                                      <p:cBhvr>
                                        <p:cTn id="30" dur="1000"/>
                                        <p:tgtEl>
                                          <p:spTgt spid="4102"/>
                                        </p:tgtEl>
                                      </p:cBhvr>
                                    </p:animEffect>
                                  </p:childTnLst>
                                </p:cTn>
                              </p:par>
                            </p:childTnLst>
                          </p:cTn>
                        </p:par>
                        <p:par>
                          <p:cTn id="31" fill="hold" nodeType="afterGroup">
                            <p:stCondLst>
                              <p:cond delay="1000"/>
                            </p:stCondLst>
                            <p:childTnLst>
                              <p:par>
                                <p:cTn id="32" presetID="9" presetClass="entr" presetSubtype="0" fill="hold" grpId="0" nodeType="afterEffect">
                                  <p:stCondLst>
                                    <p:cond delay="0"/>
                                  </p:stCondLst>
                                  <p:childTnLst>
                                    <p:set>
                                      <p:cBhvr>
                                        <p:cTn id="33" dur="1" fill="hold">
                                          <p:stCondLst>
                                            <p:cond delay="0"/>
                                          </p:stCondLst>
                                        </p:cTn>
                                        <p:tgtEl>
                                          <p:spTgt spid="4105"/>
                                        </p:tgtEl>
                                        <p:attrNameLst>
                                          <p:attrName>style.visibility</p:attrName>
                                        </p:attrNameLst>
                                      </p:cBhvr>
                                      <p:to>
                                        <p:strVal val="visible"/>
                                      </p:to>
                                    </p:set>
                                    <p:animEffect transition="in" filter="dissolve">
                                      <p:cBhvr>
                                        <p:cTn id="34" dur="500"/>
                                        <p:tgtEl>
                                          <p:spTgt spid="410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4101"/>
                                        </p:tgtEl>
                                        <p:attrNameLst>
                                          <p:attrName>style.visibility</p:attrName>
                                        </p:attrNameLst>
                                      </p:cBhvr>
                                      <p:to>
                                        <p:strVal val="visible"/>
                                      </p:to>
                                    </p:set>
                                    <p:animEffect transition="in" filter="wedge">
                                      <p:cBhvr>
                                        <p:cTn id="39" dur="1000"/>
                                        <p:tgtEl>
                                          <p:spTgt spid="4101"/>
                                        </p:tgtEl>
                                      </p:cBhvr>
                                    </p:animEffect>
                                  </p:childTnLst>
                                </p:cTn>
                              </p:par>
                            </p:childTnLst>
                          </p:cTn>
                        </p:par>
                        <p:par>
                          <p:cTn id="40" fill="hold" nodeType="afterGroup">
                            <p:stCondLst>
                              <p:cond delay="1000"/>
                            </p:stCondLst>
                            <p:childTnLst>
                              <p:par>
                                <p:cTn id="41" presetID="9" presetClass="entr" presetSubtype="0" fill="hold" grpId="0" nodeType="afterEffect">
                                  <p:stCondLst>
                                    <p:cond delay="0"/>
                                  </p:stCondLst>
                                  <p:childTnLst>
                                    <p:set>
                                      <p:cBhvr>
                                        <p:cTn id="42" dur="1" fill="hold">
                                          <p:stCondLst>
                                            <p:cond delay="0"/>
                                          </p:stCondLst>
                                        </p:cTn>
                                        <p:tgtEl>
                                          <p:spTgt spid="4106"/>
                                        </p:tgtEl>
                                        <p:attrNameLst>
                                          <p:attrName>style.visibility</p:attrName>
                                        </p:attrNameLst>
                                      </p:cBhvr>
                                      <p:to>
                                        <p:strVal val="visible"/>
                                      </p:to>
                                    </p:set>
                                    <p:animEffect transition="in" filter="dissolve">
                                      <p:cBhvr>
                                        <p:cTn id="43" dur="500"/>
                                        <p:tgtEl>
                                          <p:spTgt spid="4106"/>
                                        </p:tgtEl>
                                      </p:cBhvr>
                                    </p:animEffect>
                                  </p:childTnLst>
                                </p:cTn>
                              </p:par>
                            </p:childTnLst>
                          </p:cTn>
                        </p:par>
                        <p:par>
                          <p:cTn id="44" fill="hold" nodeType="afterGroup">
                            <p:stCondLst>
                              <p:cond delay="1500"/>
                            </p:stCondLst>
                            <p:childTnLst>
                              <p:par>
                                <p:cTn id="45" presetID="16" presetClass="entr" presetSubtype="37" fill="hold" grpId="0" nodeType="afterEffect">
                                  <p:stCondLst>
                                    <p:cond delay="0"/>
                                  </p:stCondLst>
                                  <p:childTnLst>
                                    <p:set>
                                      <p:cBhvr>
                                        <p:cTn id="46" dur="1" fill="hold">
                                          <p:stCondLst>
                                            <p:cond delay="0"/>
                                          </p:stCondLst>
                                        </p:cTn>
                                        <p:tgtEl>
                                          <p:spTgt spid="4103"/>
                                        </p:tgtEl>
                                        <p:attrNameLst>
                                          <p:attrName>style.visibility</p:attrName>
                                        </p:attrNameLst>
                                      </p:cBhvr>
                                      <p:to>
                                        <p:strVal val="visible"/>
                                      </p:to>
                                    </p:set>
                                    <p:animEffect transition="in" filter="barn(outVertical)">
                                      <p:cBhvr>
                                        <p:cTn id="47" dur="500"/>
                                        <p:tgtEl>
                                          <p:spTgt spid="4103"/>
                                        </p:tgtEl>
                                      </p:cBhvr>
                                    </p:animEffect>
                                  </p:childTnLst>
                                </p:cTn>
                              </p:par>
                              <p:par>
                                <p:cTn id="48" presetID="8" presetClass="emph" presetSubtype="0" fill="hold" grpId="1" nodeType="withEffect">
                                  <p:stCondLst>
                                    <p:cond delay="0"/>
                                  </p:stCondLst>
                                  <p:childTnLst>
                                    <p:animRot by="21600000">
                                      <p:cBhvr>
                                        <p:cTn id="49" dur="500" fill="hold"/>
                                        <p:tgtEl>
                                          <p:spTgt spid="410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p:bldP spid="4099" grpId="0"/>
      <p:bldP spid="4100" grpId="0" animBg="1"/>
      <p:bldP spid="4101" grpId="0" animBg="1"/>
      <p:bldP spid="4102" grpId="0" animBg="1"/>
      <p:bldP spid="4103" grpId="0" animBg="1"/>
      <p:bldP spid="4103" grpId="1" animBg="1"/>
      <p:bldP spid="4104" grpId="0"/>
      <p:bldP spid="4105" grpId="0"/>
      <p:bldP spid="4106" grpId="0"/>
      <p:bldP spid="410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クリックすると新しいウィンドウで開きます"/>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5015" y="4636914"/>
            <a:ext cx="2852738"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173" y="3658717"/>
            <a:ext cx="2216404" cy="2732725"/>
          </a:xfrm>
          <a:prstGeom prst="rect">
            <a:avLst/>
          </a:prstGeom>
        </p:spPr>
      </p:pic>
      <p:sp>
        <p:nvSpPr>
          <p:cNvPr id="5124" name="AutoShape 4"/>
          <p:cNvSpPr>
            <a:spLocks noChangeArrowheads="1"/>
          </p:cNvSpPr>
          <p:nvPr/>
        </p:nvSpPr>
        <p:spPr bwMode="auto">
          <a:xfrm rot="3694205">
            <a:off x="3867748" y="1354286"/>
            <a:ext cx="725487" cy="3024188"/>
          </a:xfrm>
          <a:prstGeom prst="downArrow">
            <a:avLst>
              <a:gd name="adj1" fmla="val 50000"/>
              <a:gd name="adj2" fmla="val 104212"/>
            </a:avLst>
          </a:prstGeom>
          <a:solidFill>
            <a:srgbClr val="FF00FF">
              <a:alpha val="19000"/>
            </a:srgbClr>
          </a:solidFill>
          <a:ln w="9525">
            <a:solidFill>
              <a:srgbClr val="FF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5125" name="Text Box 5"/>
          <p:cNvSpPr txBox="1">
            <a:spLocks noChangeArrowheads="1"/>
          </p:cNvSpPr>
          <p:nvPr/>
        </p:nvSpPr>
        <p:spPr bwMode="auto">
          <a:xfrm>
            <a:off x="1476375" y="115888"/>
            <a:ext cx="2233613" cy="701675"/>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ja-JP" altLang="en-US" sz="4000">
                <a:latin typeface="Times New Roman" pitchFamily="18" charset="0"/>
              </a:rPr>
              <a:t>全国組織</a:t>
            </a:r>
          </a:p>
        </p:txBody>
      </p:sp>
      <p:pic>
        <p:nvPicPr>
          <p:cNvPr id="5126" name="Picture 6" descr="j0344945[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725" y="1463654"/>
            <a:ext cx="2916237"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AutoShape 7"/>
          <p:cNvSpPr>
            <a:spLocks noChangeArrowheads="1"/>
          </p:cNvSpPr>
          <p:nvPr/>
        </p:nvSpPr>
        <p:spPr bwMode="auto">
          <a:xfrm>
            <a:off x="3419475" y="817563"/>
            <a:ext cx="1871663" cy="1223962"/>
          </a:xfrm>
          <a:prstGeom prst="wedgeEllipseCallout">
            <a:avLst>
              <a:gd name="adj1" fmla="val 78974"/>
              <a:gd name="adj2" fmla="val 46151"/>
            </a:avLst>
          </a:prstGeom>
          <a:noFill/>
          <a:ln w="9525">
            <a:solidFill>
              <a:srgbClr val="993366"/>
            </a:solidFill>
            <a:miter lim="800000"/>
            <a:headEnd/>
            <a:tailEnd/>
          </a:ln>
          <a:effectLst/>
          <a:extLst>
            <a:ext uri="{909E8E84-426E-40DD-AFC4-6F175D3DCCD1}">
              <a14:hiddenFill xmlns:a14="http://schemas.microsoft.com/office/drawing/2010/main">
                <a:solidFill>
                  <a:srgbClr val="CC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algn="ctr"/>
            <a:endParaRPr lang="ja-JP" altLang="ja-JP" sz="2400">
              <a:latin typeface="Times New Roman" pitchFamily="18" charset="0"/>
            </a:endParaRPr>
          </a:p>
        </p:txBody>
      </p:sp>
      <p:sp>
        <p:nvSpPr>
          <p:cNvPr id="5128" name="Text Box 8"/>
          <p:cNvSpPr txBox="1">
            <a:spLocks noChangeArrowheads="1"/>
          </p:cNvSpPr>
          <p:nvPr/>
        </p:nvSpPr>
        <p:spPr bwMode="auto">
          <a:xfrm>
            <a:off x="3563937" y="1051170"/>
            <a:ext cx="1728788" cy="822325"/>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a:spcBef>
                <a:spcPct val="50000"/>
              </a:spcBef>
            </a:pPr>
            <a:r>
              <a:rPr lang="ja-JP" altLang="en-US" sz="2400" dirty="0">
                <a:latin typeface="Times New Roman" pitchFamily="18" charset="0"/>
              </a:rPr>
              <a:t>私が拠点で点数ｇｅｔ</a:t>
            </a:r>
          </a:p>
        </p:txBody>
      </p:sp>
      <p:sp>
        <p:nvSpPr>
          <p:cNvPr id="5129" name="Text Box 9"/>
          <p:cNvSpPr txBox="1">
            <a:spLocks noChangeArrowheads="1"/>
          </p:cNvSpPr>
          <p:nvPr/>
        </p:nvSpPr>
        <p:spPr bwMode="auto">
          <a:xfrm rot="19914118">
            <a:off x="3007333" y="2577847"/>
            <a:ext cx="2551544" cy="463846"/>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a:spcBef>
                <a:spcPct val="50000"/>
              </a:spcBef>
            </a:pPr>
            <a:r>
              <a:rPr lang="ja-JP" altLang="en-US" sz="2400" dirty="0">
                <a:latin typeface="Times New Roman" pitchFamily="18" charset="0"/>
              </a:rPr>
              <a:t>離れて暮らす親へ</a:t>
            </a:r>
          </a:p>
        </p:txBody>
      </p:sp>
      <p:sp>
        <p:nvSpPr>
          <p:cNvPr id="5130" name="Text Box 10"/>
          <p:cNvSpPr txBox="1">
            <a:spLocks noChangeArrowheads="1"/>
          </p:cNvSpPr>
          <p:nvPr/>
        </p:nvSpPr>
        <p:spPr bwMode="auto">
          <a:xfrm>
            <a:off x="23518" y="1993880"/>
            <a:ext cx="2087562" cy="822325"/>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a:spcBef>
                <a:spcPct val="50000"/>
              </a:spcBef>
            </a:pPr>
            <a:r>
              <a:rPr lang="ja-JP" altLang="en-US" sz="2400" dirty="0">
                <a:latin typeface="Times New Roman" pitchFamily="18" charset="0"/>
              </a:rPr>
              <a:t>娘の点数でサービス利用</a:t>
            </a:r>
          </a:p>
        </p:txBody>
      </p:sp>
      <p:sp>
        <p:nvSpPr>
          <p:cNvPr id="5132" name="WordArt 12"/>
          <p:cNvSpPr>
            <a:spLocks noChangeArrowheads="1" noChangeShapeType="1" noTextEdit="1"/>
          </p:cNvSpPr>
          <p:nvPr/>
        </p:nvSpPr>
        <p:spPr bwMode="auto">
          <a:xfrm>
            <a:off x="5364163" y="404813"/>
            <a:ext cx="3240087" cy="719137"/>
          </a:xfrm>
          <a:prstGeom prst="rect">
            <a:avLst/>
          </a:prstGeom>
          <a:extLst>
            <a:ext uri="{AF507438-7753-43E0-B8FC-AC1667EBCBE1}">
              <a14:hiddenEffects xmlns:a14="http://schemas.microsoft.com/office/drawing/2010/main">
                <a:effectLst/>
              </a14:hiddenEffects>
            </a:ext>
          </a:extLst>
        </p:spPr>
        <p:txBody>
          <a:bodyPr wrap="none" fromWordArt="1">
            <a:prstTxWarp prst="textWave1">
              <a:avLst>
                <a:gd name="adj1" fmla="val 13005"/>
                <a:gd name="adj2" fmla="val 0"/>
              </a:avLst>
            </a:prstTxWarp>
          </a:bodyPr>
          <a:lstStyle/>
          <a:p>
            <a:pPr algn="ctr"/>
            <a:r>
              <a:rPr lang="ja-JP" altLang="en-US" sz="3600" kern="10" dirty="0">
                <a:ln w="9525">
                  <a:solidFill>
                    <a:srgbClr val="00FFFF"/>
                  </a:solidFill>
                  <a:round/>
                  <a:headEnd/>
                  <a:tailEnd/>
                </a:ln>
                <a:solidFill>
                  <a:srgbClr val="000080"/>
                </a:solidFill>
                <a:latin typeface="ＭＳ Ｐゴシック"/>
                <a:ea typeface="ＭＳ Ｐゴシック"/>
              </a:rPr>
              <a:t>遠距離支援</a:t>
            </a:r>
          </a:p>
        </p:txBody>
      </p:sp>
      <p:sp>
        <p:nvSpPr>
          <p:cNvPr id="5131" name="AutoShape 11"/>
          <p:cNvSpPr>
            <a:spLocks noChangeArrowheads="1"/>
          </p:cNvSpPr>
          <p:nvPr/>
        </p:nvSpPr>
        <p:spPr bwMode="auto">
          <a:xfrm>
            <a:off x="93368" y="1819752"/>
            <a:ext cx="2017712" cy="1223963"/>
          </a:xfrm>
          <a:prstGeom prst="wedgeEllipseCallout">
            <a:avLst>
              <a:gd name="adj1" fmla="val 15380"/>
              <a:gd name="adj2" fmla="val 143240"/>
            </a:avLst>
          </a:prstGeom>
          <a:noFill/>
          <a:ln w="9525">
            <a:solidFill>
              <a:srgbClr val="0000FF"/>
            </a:solidFill>
            <a:miter lim="800000"/>
            <a:headEnd/>
            <a:tailEnd/>
          </a:ln>
          <a:effectLst/>
          <a:extLst>
            <a:ext uri="{909E8E84-426E-40DD-AFC4-6F175D3DCCD1}">
              <a14:hiddenFill xmlns:a14="http://schemas.microsoft.com/office/drawing/2010/main">
                <a:solidFill>
                  <a:srgbClr val="CC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algn="ctr"/>
            <a:endParaRPr lang="ja-JP" altLang="ja-JP" sz="2400">
              <a:latin typeface="Times New Roman" pitchFamily="18" charset="0"/>
            </a:endParaRPr>
          </a:p>
        </p:txBody>
      </p:sp>
      <p:sp>
        <p:nvSpPr>
          <p:cNvPr id="5133" name="Text Box 13"/>
          <p:cNvSpPr txBox="1">
            <a:spLocks noChangeArrowheads="1"/>
          </p:cNvSpPr>
          <p:nvPr/>
        </p:nvSpPr>
        <p:spPr bwMode="auto">
          <a:xfrm>
            <a:off x="2987824" y="3883222"/>
            <a:ext cx="3455987" cy="833178"/>
          </a:xfrm>
          <a:prstGeom prst="rect">
            <a:avLst/>
          </a:prstGeom>
          <a:noFill/>
          <a:ln w="12700">
            <a:solidFill>
              <a:schemeClr val="tx1"/>
            </a:solidFill>
            <a:miter lim="800000"/>
            <a:headEnd/>
            <a:tailEnd/>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ja-JP" altLang="en-US" sz="2400" dirty="0">
                <a:latin typeface="Times New Roman" pitchFamily="18" charset="0"/>
              </a:rPr>
              <a:t>貯めた点数は全国どこの拠点でも使える</a:t>
            </a:r>
          </a:p>
        </p:txBody>
      </p:sp>
      <p:pic>
        <p:nvPicPr>
          <p:cNvPr id="5135"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115888"/>
            <a:ext cx="1152525" cy="1152525"/>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クリックすると新しいウィンドウで開きます"/>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475" y="4922838"/>
            <a:ext cx="224155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6503608" y="3990583"/>
            <a:ext cx="761152" cy="646331"/>
          </a:xfrm>
          <a:prstGeom prst="rect">
            <a:avLst/>
          </a:prstGeom>
          <a:noFill/>
        </p:spPr>
        <p:txBody>
          <a:bodyPr wrap="square" rtlCol="0">
            <a:spAutoFit/>
          </a:bodyPr>
          <a:lstStyle/>
          <a:p>
            <a:r>
              <a:rPr kumimoji="1" lang="ja-JP" altLang="en-US" sz="3600" dirty="0"/>
              <a:t>＝</a:t>
            </a:r>
          </a:p>
        </p:txBody>
      </p:sp>
      <p:sp>
        <p:nvSpPr>
          <p:cNvPr id="4" name="テキスト ボックス 3"/>
          <p:cNvSpPr txBox="1"/>
          <p:nvPr/>
        </p:nvSpPr>
        <p:spPr>
          <a:xfrm>
            <a:off x="7092280" y="3990583"/>
            <a:ext cx="1800200" cy="523220"/>
          </a:xfrm>
          <a:prstGeom prst="rect">
            <a:avLst/>
          </a:prstGeom>
          <a:noFill/>
          <a:ln w="28575">
            <a:solidFill>
              <a:schemeClr val="accent1"/>
            </a:solidFill>
          </a:ln>
        </p:spPr>
        <p:txBody>
          <a:bodyPr wrap="square" rtlCol="0">
            <a:spAutoFit/>
          </a:bodyPr>
          <a:lstStyle/>
          <a:p>
            <a:r>
              <a:rPr kumimoji="1" lang="ja-JP" altLang="en-US" sz="2800" dirty="0">
                <a:solidFill>
                  <a:srgbClr val="FF0000"/>
                </a:solidFill>
              </a:rPr>
              <a:t>同一価値</a:t>
            </a:r>
          </a:p>
        </p:txBody>
      </p:sp>
    </p:spTree>
    <p:extLst>
      <p:ext uri="{BB962C8B-B14F-4D97-AF65-F5344CB8AC3E}">
        <p14:creationId xmlns:p14="http://schemas.microsoft.com/office/powerpoint/2010/main" val="999117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5135"/>
                                        </p:tgtEl>
                                        <p:attrNameLst>
                                          <p:attrName>style.visibility</p:attrName>
                                        </p:attrNameLst>
                                      </p:cBhvr>
                                      <p:to>
                                        <p:strVal val="visible"/>
                                      </p:to>
                                    </p:set>
                                  </p:childTnLst>
                                </p:cTn>
                              </p:par>
                            </p:childTnLst>
                          </p:cTn>
                        </p:par>
                        <p:par>
                          <p:cTn id="7" fill="hold" nodeType="afterGroup">
                            <p:stCondLst>
                              <p:cond delay="0"/>
                            </p:stCondLst>
                            <p:childTnLst>
                              <p:par>
                                <p:cTn id="8" presetID="39" presetClass="entr" presetSubtype="0" accel="100000" fill="hold" grpId="0" nodeType="afterEffect">
                                  <p:stCondLst>
                                    <p:cond delay="0"/>
                                  </p:stCondLst>
                                  <p:childTnLst>
                                    <p:set>
                                      <p:cBhvr>
                                        <p:cTn id="9" dur="1" fill="hold">
                                          <p:stCondLst>
                                            <p:cond delay="0"/>
                                          </p:stCondLst>
                                        </p:cTn>
                                        <p:tgtEl>
                                          <p:spTgt spid="5125"/>
                                        </p:tgtEl>
                                        <p:attrNameLst>
                                          <p:attrName>style.visibility</p:attrName>
                                        </p:attrNameLst>
                                      </p:cBhvr>
                                      <p:to>
                                        <p:strVal val="visible"/>
                                      </p:to>
                                    </p:set>
                                    <p:anim calcmode="lin" valueType="num">
                                      <p:cBhvr>
                                        <p:cTn id="10" dur="500" fill="hold"/>
                                        <p:tgtEl>
                                          <p:spTgt spid="5125"/>
                                        </p:tgtEl>
                                        <p:attrNameLst>
                                          <p:attrName>ppt_h</p:attrName>
                                        </p:attrNameLst>
                                      </p:cBhvr>
                                      <p:tavLst>
                                        <p:tav tm="0">
                                          <p:val>
                                            <p:strVal val="#ppt_h/20"/>
                                          </p:val>
                                        </p:tav>
                                        <p:tav tm="50000">
                                          <p:val>
                                            <p:strVal val="#ppt_h/20"/>
                                          </p:val>
                                        </p:tav>
                                        <p:tav tm="100000">
                                          <p:val>
                                            <p:strVal val="#ppt_h"/>
                                          </p:val>
                                        </p:tav>
                                      </p:tavLst>
                                    </p:anim>
                                    <p:anim calcmode="lin" valueType="num">
                                      <p:cBhvr>
                                        <p:cTn id="11" dur="500" fill="hold"/>
                                        <p:tgtEl>
                                          <p:spTgt spid="5125"/>
                                        </p:tgtEl>
                                        <p:attrNameLst>
                                          <p:attrName>ppt_w</p:attrName>
                                        </p:attrNameLst>
                                      </p:cBhvr>
                                      <p:tavLst>
                                        <p:tav tm="0">
                                          <p:val>
                                            <p:strVal val="#ppt_w+.3"/>
                                          </p:val>
                                        </p:tav>
                                        <p:tav tm="50000">
                                          <p:val>
                                            <p:strVal val="#ppt_w+.3"/>
                                          </p:val>
                                        </p:tav>
                                        <p:tav tm="100000">
                                          <p:val>
                                            <p:strVal val="#ppt_w"/>
                                          </p:val>
                                        </p:tav>
                                      </p:tavLst>
                                    </p:anim>
                                    <p:anim calcmode="lin" valueType="num">
                                      <p:cBhvr>
                                        <p:cTn id="12" dur="500" fill="hold"/>
                                        <p:tgtEl>
                                          <p:spTgt spid="5125"/>
                                        </p:tgtEl>
                                        <p:attrNameLst>
                                          <p:attrName>ppt_x</p:attrName>
                                        </p:attrNameLst>
                                      </p:cBhvr>
                                      <p:tavLst>
                                        <p:tav tm="0">
                                          <p:val>
                                            <p:strVal val="#ppt_x-.3"/>
                                          </p:val>
                                        </p:tav>
                                        <p:tav tm="50000">
                                          <p:val>
                                            <p:strVal val="#ppt_x"/>
                                          </p:val>
                                        </p:tav>
                                        <p:tav tm="100000">
                                          <p:val>
                                            <p:strVal val="#ppt_x"/>
                                          </p:val>
                                        </p:tav>
                                      </p:tavLst>
                                    </p:anim>
                                    <p:anim calcmode="lin" valueType="num">
                                      <p:cBhvr>
                                        <p:cTn id="13"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1" presetClass="entr" presetSubtype="0" fill="hold" grpId="0" nodeType="clickEffect">
                                  <p:stCondLst>
                                    <p:cond delay="0"/>
                                  </p:stCondLst>
                                  <p:iterate type="lt">
                                    <p:tmPct val="5000"/>
                                  </p:iterate>
                                  <p:childTnLst>
                                    <p:set>
                                      <p:cBhvr>
                                        <p:cTn id="17" dur="1" fill="hold">
                                          <p:stCondLst>
                                            <p:cond delay="0"/>
                                          </p:stCondLst>
                                        </p:cTn>
                                        <p:tgtEl>
                                          <p:spTgt spid="5132"/>
                                        </p:tgtEl>
                                        <p:attrNameLst>
                                          <p:attrName>style.visibility</p:attrName>
                                        </p:attrNameLst>
                                      </p:cBhvr>
                                      <p:to>
                                        <p:strVal val="visible"/>
                                      </p:to>
                                    </p:set>
                                    <p:anim calcmode="lin" valueType="num">
                                      <p:cBhvr>
                                        <p:cTn id="18" dur="1000" fill="hold"/>
                                        <p:tgtEl>
                                          <p:spTgt spid="5132"/>
                                        </p:tgtEl>
                                        <p:attrNameLst>
                                          <p:attrName>ppt_w</p:attrName>
                                        </p:attrNameLst>
                                      </p:cBhvr>
                                      <p:tavLst>
                                        <p:tav tm="0">
                                          <p:val>
                                            <p:fltVal val="0"/>
                                          </p:val>
                                        </p:tav>
                                        <p:tav tm="100000">
                                          <p:val>
                                            <p:strVal val="#ppt_w"/>
                                          </p:val>
                                        </p:tav>
                                      </p:tavLst>
                                    </p:anim>
                                    <p:anim calcmode="lin" valueType="num">
                                      <p:cBhvr>
                                        <p:cTn id="19" dur="1000" fill="hold"/>
                                        <p:tgtEl>
                                          <p:spTgt spid="5132"/>
                                        </p:tgtEl>
                                        <p:attrNameLst>
                                          <p:attrName>ppt_h</p:attrName>
                                        </p:attrNameLst>
                                      </p:cBhvr>
                                      <p:tavLst>
                                        <p:tav tm="0">
                                          <p:val>
                                            <p:fltVal val="0"/>
                                          </p:val>
                                        </p:tav>
                                        <p:tav tm="100000">
                                          <p:val>
                                            <p:strVal val="#ppt_h"/>
                                          </p:val>
                                        </p:tav>
                                      </p:tavLst>
                                    </p:anim>
                                    <p:anim calcmode="lin" valueType="num">
                                      <p:cBhvr>
                                        <p:cTn id="20" dur="1000" fill="hold"/>
                                        <p:tgtEl>
                                          <p:spTgt spid="5132"/>
                                        </p:tgtEl>
                                        <p:attrNameLst>
                                          <p:attrName>style.rotation</p:attrName>
                                        </p:attrNameLst>
                                      </p:cBhvr>
                                      <p:tavLst>
                                        <p:tav tm="0">
                                          <p:val>
                                            <p:fltVal val="90"/>
                                          </p:val>
                                        </p:tav>
                                        <p:tav tm="100000">
                                          <p:val>
                                            <p:fltVal val="0"/>
                                          </p:val>
                                        </p:tav>
                                      </p:tavLst>
                                    </p:anim>
                                    <p:animEffect transition="in" filter="fade">
                                      <p:cBhvr>
                                        <p:cTn id="21" dur="1000"/>
                                        <p:tgtEl>
                                          <p:spTgt spid="51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nodeType="clickEffect">
                                  <p:stCondLst>
                                    <p:cond delay="0"/>
                                  </p:stCondLst>
                                  <p:childTnLst>
                                    <p:set>
                                      <p:cBhvr>
                                        <p:cTn id="25" dur="1" fill="hold">
                                          <p:stCondLst>
                                            <p:cond delay="0"/>
                                          </p:stCondLst>
                                        </p:cTn>
                                        <p:tgtEl>
                                          <p:spTgt spid="5126"/>
                                        </p:tgtEl>
                                        <p:attrNameLst>
                                          <p:attrName>style.visibility</p:attrName>
                                        </p:attrNameLst>
                                      </p:cBhvr>
                                      <p:to>
                                        <p:strVal val="visible"/>
                                      </p:to>
                                    </p:set>
                                    <p:anim calcmode="lin" valueType="num">
                                      <p:cBhvr>
                                        <p:cTn id="26" dur="1000" fill="hold"/>
                                        <p:tgtEl>
                                          <p:spTgt spid="5126"/>
                                        </p:tgtEl>
                                        <p:attrNameLst>
                                          <p:attrName>ppt_w</p:attrName>
                                        </p:attrNameLst>
                                      </p:cBhvr>
                                      <p:tavLst>
                                        <p:tav tm="0">
                                          <p:val>
                                            <p:strVal val="#ppt_w*0.70"/>
                                          </p:val>
                                        </p:tav>
                                        <p:tav tm="100000">
                                          <p:val>
                                            <p:strVal val="#ppt_w"/>
                                          </p:val>
                                        </p:tav>
                                      </p:tavLst>
                                    </p:anim>
                                    <p:anim calcmode="lin" valueType="num">
                                      <p:cBhvr>
                                        <p:cTn id="27" dur="1000" fill="hold"/>
                                        <p:tgtEl>
                                          <p:spTgt spid="5126"/>
                                        </p:tgtEl>
                                        <p:attrNameLst>
                                          <p:attrName>ppt_h</p:attrName>
                                        </p:attrNameLst>
                                      </p:cBhvr>
                                      <p:tavLst>
                                        <p:tav tm="0">
                                          <p:val>
                                            <p:strVal val="#ppt_h"/>
                                          </p:val>
                                        </p:tav>
                                        <p:tav tm="100000">
                                          <p:val>
                                            <p:strVal val="#ppt_h"/>
                                          </p:val>
                                        </p:tav>
                                      </p:tavLst>
                                    </p:anim>
                                    <p:animEffect transition="in" filter="fade">
                                      <p:cBhvr>
                                        <p:cTn id="28" dur="1000"/>
                                        <p:tgtEl>
                                          <p:spTgt spid="5126"/>
                                        </p:tgtEl>
                                      </p:cBhvr>
                                    </p:animEffect>
                                  </p:childTnLst>
                                </p:cTn>
                              </p:par>
                            </p:childTnLst>
                          </p:cTn>
                        </p:par>
                        <p:par>
                          <p:cTn id="29" fill="hold" nodeType="afterGroup">
                            <p:stCondLst>
                              <p:cond delay="1000"/>
                            </p:stCondLst>
                            <p:childTnLst>
                              <p:par>
                                <p:cTn id="30" presetID="55" presetClass="entr" presetSubtype="0" fill="hold" grpId="0" nodeType="afterEffect">
                                  <p:stCondLst>
                                    <p:cond delay="0"/>
                                  </p:stCondLst>
                                  <p:childTnLst>
                                    <p:set>
                                      <p:cBhvr>
                                        <p:cTn id="31" dur="1" fill="hold">
                                          <p:stCondLst>
                                            <p:cond delay="0"/>
                                          </p:stCondLst>
                                        </p:cTn>
                                        <p:tgtEl>
                                          <p:spTgt spid="5127"/>
                                        </p:tgtEl>
                                        <p:attrNameLst>
                                          <p:attrName>style.visibility</p:attrName>
                                        </p:attrNameLst>
                                      </p:cBhvr>
                                      <p:to>
                                        <p:strVal val="visible"/>
                                      </p:to>
                                    </p:set>
                                    <p:anim calcmode="lin" valueType="num">
                                      <p:cBhvr>
                                        <p:cTn id="32" dur="1000" fill="hold"/>
                                        <p:tgtEl>
                                          <p:spTgt spid="5127"/>
                                        </p:tgtEl>
                                        <p:attrNameLst>
                                          <p:attrName>ppt_w</p:attrName>
                                        </p:attrNameLst>
                                      </p:cBhvr>
                                      <p:tavLst>
                                        <p:tav tm="0">
                                          <p:val>
                                            <p:strVal val="#ppt_w*0.70"/>
                                          </p:val>
                                        </p:tav>
                                        <p:tav tm="100000">
                                          <p:val>
                                            <p:strVal val="#ppt_w"/>
                                          </p:val>
                                        </p:tav>
                                      </p:tavLst>
                                    </p:anim>
                                    <p:anim calcmode="lin" valueType="num">
                                      <p:cBhvr>
                                        <p:cTn id="33" dur="1000" fill="hold"/>
                                        <p:tgtEl>
                                          <p:spTgt spid="5127"/>
                                        </p:tgtEl>
                                        <p:attrNameLst>
                                          <p:attrName>ppt_h</p:attrName>
                                        </p:attrNameLst>
                                      </p:cBhvr>
                                      <p:tavLst>
                                        <p:tav tm="0">
                                          <p:val>
                                            <p:strVal val="#ppt_h"/>
                                          </p:val>
                                        </p:tav>
                                        <p:tav tm="100000">
                                          <p:val>
                                            <p:strVal val="#ppt_h"/>
                                          </p:val>
                                        </p:tav>
                                      </p:tavLst>
                                    </p:anim>
                                    <p:animEffect transition="in" filter="fade">
                                      <p:cBhvr>
                                        <p:cTn id="34" dur="1000"/>
                                        <p:tgtEl>
                                          <p:spTgt spid="5127"/>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5128"/>
                                        </p:tgtEl>
                                        <p:attrNameLst>
                                          <p:attrName>style.visibility</p:attrName>
                                        </p:attrNameLst>
                                      </p:cBhvr>
                                      <p:to>
                                        <p:strVal val="visible"/>
                                      </p:to>
                                    </p:set>
                                    <p:anim calcmode="lin" valueType="num">
                                      <p:cBhvr>
                                        <p:cTn id="37" dur="1000" fill="hold"/>
                                        <p:tgtEl>
                                          <p:spTgt spid="5128"/>
                                        </p:tgtEl>
                                        <p:attrNameLst>
                                          <p:attrName>ppt_w</p:attrName>
                                        </p:attrNameLst>
                                      </p:cBhvr>
                                      <p:tavLst>
                                        <p:tav tm="0">
                                          <p:val>
                                            <p:strVal val="#ppt_w*0.70"/>
                                          </p:val>
                                        </p:tav>
                                        <p:tav tm="100000">
                                          <p:val>
                                            <p:strVal val="#ppt_w"/>
                                          </p:val>
                                        </p:tav>
                                      </p:tavLst>
                                    </p:anim>
                                    <p:anim calcmode="lin" valueType="num">
                                      <p:cBhvr>
                                        <p:cTn id="38" dur="1000" fill="hold"/>
                                        <p:tgtEl>
                                          <p:spTgt spid="5128"/>
                                        </p:tgtEl>
                                        <p:attrNameLst>
                                          <p:attrName>ppt_h</p:attrName>
                                        </p:attrNameLst>
                                      </p:cBhvr>
                                      <p:tavLst>
                                        <p:tav tm="0">
                                          <p:val>
                                            <p:strVal val="#ppt_h"/>
                                          </p:val>
                                        </p:tav>
                                        <p:tav tm="100000">
                                          <p:val>
                                            <p:strVal val="#ppt_h"/>
                                          </p:val>
                                        </p:tav>
                                      </p:tavLst>
                                    </p:anim>
                                    <p:animEffect transition="in" filter="fade">
                                      <p:cBhvr>
                                        <p:cTn id="39" dur="1000"/>
                                        <p:tgtEl>
                                          <p:spTgt spid="512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5124"/>
                                        </p:tgtEl>
                                        <p:attrNameLst>
                                          <p:attrName>style.visibility</p:attrName>
                                        </p:attrNameLst>
                                      </p:cBhvr>
                                      <p:to>
                                        <p:strVal val="visible"/>
                                      </p:to>
                                    </p:set>
                                    <p:animEffect transition="in" filter="strips(downLeft)">
                                      <p:cBhvr>
                                        <p:cTn id="44" dur="500"/>
                                        <p:tgtEl>
                                          <p:spTgt spid="5124"/>
                                        </p:tgtEl>
                                      </p:cBhvr>
                                    </p:animEffect>
                                  </p:childTnLst>
                                </p:cTn>
                              </p:par>
                              <p:par>
                                <p:cTn id="45" presetID="18" presetClass="entr" presetSubtype="12" fill="hold" nodeType="withEffect">
                                  <p:stCondLst>
                                    <p:cond delay="0"/>
                                  </p:stCondLst>
                                  <p:childTnLst>
                                    <p:set>
                                      <p:cBhvr>
                                        <p:cTn id="46" dur="1" fill="hold">
                                          <p:stCondLst>
                                            <p:cond delay="0"/>
                                          </p:stCondLst>
                                        </p:cTn>
                                        <p:tgtEl>
                                          <p:spTgt spid="5129">
                                            <p:txEl>
                                              <p:pRg st="0" end="0"/>
                                            </p:txEl>
                                          </p:spTgt>
                                        </p:tgtEl>
                                        <p:attrNameLst>
                                          <p:attrName>style.visibility</p:attrName>
                                        </p:attrNameLst>
                                      </p:cBhvr>
                                      <p:to>
                                        <p:strVal val="visible"/>
                                      </p:to>
                                    </p:set>
                                    <p:animEffect transition="in" filter="strips(downLeft)">
                                      <p:cBhvr>
                                        <p:cTn id="47" dur="500"/>
                                        <p:tgtEl>
                                          <p:spTgt spid="5129">
                                            <p:txEl>
                                              <p:pRg st="0" end="0"/>
                                            </p:txEl>
                                          </p:spTgt>
                                        </p:tgtEl>
                                      </p:cBhvr>
                                    </p:animEffect>
                                  </p:childTnLst>
                                </p:cTn>
                              </p:par>
                            </p:childTnLst>
                          </p:cTn>
                        </p:par>
                        <p:par>
                          <p:cTn id="48" fill="hold" nodeType="afterGroup">
                            <p:stCondLst>
                              <p:cond delay="500"/>
                            </p:stCondLst>
                            <p:childTnLst>
                              <p:par>
                                <p:cTn id="49" presetID="10" presetClass="entr" presetSubtype="0"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par>
                          <p:cTn id="52" fill="hold">
                            <p:stCondLst>
                              <p:cond delay="1000"/>
                            </p:stCondLst>
                            <p:childTnLst>
                              <p:par>
                                <p:cTn id="53" presetID="55" presetClass="entr" presetSubtype="0" fill="hold" grpId="0" nodeType="afterEffect">
                                  <p:stCondLst>
                                    <p:cond delay="0"/>
                                  </p:stCondLst>
                                  <p:childTnLst>
                                    <p:set>
                                      <p:cBhvr>
                                        <p:cTn id="54" dur="1" fill="hold">
                                          <p:stCondLst>
                                            <p:cond delay="0"/>
                                          </p:stCondLst>
                                        </p:cTn>
                                        <p:tgtEl>
                                          <p:spTgt spid="5131"/>
                                        </p:tgtEl>
                                        <p:attrNameLst>
                                          <p:attrName>style.visibility</p:attrName>
                                        </p:attrNameLst>
                                      </p:cBhvr>
                                      <p:to>
                                        <p:strVal val="visible"/>
                                      </p:to>
                                    </p:set>
                                    <p:anim calcmode="lin" valueType="num">
                                      <p:cBhvr>
                                        <p:cTn id="55" dur="1000" fill="hold"/>
                                        <p:tgtEl>
                                          <p:spTgt spid="5131"/>
                                        </p:tgtEl>
                                        <p:attrNameLst>
                                          <p:attrName>ppt_w</p:attrName>
                                        </p:attrNameLst>
                                      </p:cBhvr>
                                      <p:tavLst>
                                        <p:tav tm="0">
                                          <p:val>
                                            <p:strVal val="#ppt_w*0.70"/>
                                          </p:val>
                                        </p:tav>
                                        <p:tav tm="100000">
                                          <p:val>
                                            <p:strVal val="#ppt_w"/>
                                          </p:val>
                                        </p:tav>
                                      </p:tavLst>
                                    </p:anim>
                                    <p:anim calcmode="lin" valueType="num">
                                      <p:cBhvr>
                                        <p:cTn id="56" dur="1000" fill="hold"/>
                                        <p:tgtEl>
                                          <p:spTgt spid="5131"/>
                                        </p:tgtEl>
                                        <p:attrNameLst>
                                          <p:attrName>ppt_h</p:attrName>
                                        </p:attrNameLst>
                                      </p:cBhvr>
                                      <p:tavLst>
                                        <p:tav tm="0">
                                          <p:val>
                                            <p:strVal val="#ppt_h"/>
                                          </p:val>
                                        </p:tav>
                                        <p:tav tm="100000">
                                          <p:val>
                                            <p:strVal val="#ppt_h"/>
                                          </p:val>
                                        </p:tav>
                                      </p:tavLst>
                                    </p:anim>
                                    <p:animEffect transition="in" filter="fade">
                                      <p:cBhvr>
                                        <p:cTn id="57" dur="1000"/>
                                        <p:tgtEl>
                                          <p:spTgt spid="5131"/>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5130"/>
                                        </p:tgtEl>
                                        <p:attrNameLst>
                                          <p:attrName>style.visibility</p:attrName>
                                        </p:attrNameLst>
                                      </p:cBhvr>
                                      <p:to>
                                        <p:strVal val="visible"/>
                                      </p:to>
                                    </p:set>
                                    <p:anim calcmode="lin" valueType="num">
                                      <p:cBhvr>
                                        <p:cTn id="60" dur="1000" fill="hold"/>
                                        <p:tgtEl>
                                          <p:spTgt spid="5130"/>
                                        </p:tgtEl>
                                        <p:attrNameLst>
                                          <p:attrName>ppt_w</p:attrName>
                                        </p:attrNameLst>
                                      </p:cBhvr>
                                      <p:tavLst>
                                        <p:tav tm="0">
                                          <p:val>
                                            <p:strVal val="#ppt_w*0.70"/>
                                          </p:val>
                                        </p:tav>
                                        <p:tav tm="100000">
                                          <p:val>
                                            <p:strVal val="#ppt_w"/>
                                          </p:val>
                                        </p:tav>
                                      </p:tavLst>
                                    </p:anim>
                                    <p:anim calcmode="lin" valueType="num">
                                      <p:cBhvr>
                                        <p:cTn id="61" dur="1000" fill="hold"/>
                                        <p:tgtEl>
                                          <p:spTgt spid="5130"/>
                                        </p:tgtEl>
                                        <p:attrNameLst>
                                          <p:attrName>ppt_h</p:attrName>
                                        </p:attrNameLst>
                                      </p:cBhvr>
                                      <p:tavLst>
                                        <p:tav tm="0">
                                          <p:val>
                                            <p:strVal val="#ppt_h"/>
                                          </p:val>
                                        </p:tav>
                                        <p:tav tm="100000">
                                          <p:val>
                                            <p:strVal val="#ppt_h"/>
                                          </p:val>
                                        </p:tav>
                                      </p:tavLst>
                                    </p:anim>
                                    <p:animEffect transition="in" filter="fade">
                                      <p:cBhvr>
                                        <p:cTn id="62" dur="1000"/>
                                        <p:tgtEl>
                                          <p:spTgt spid="5130"/>
                                        </p:tgtEl>
                                      </p:cBhvr>
                                    </p:animEffect>
                                  </p:childTnLst>
                                </p:cTn>
                              </p:par>
                            </p:childTnLst>
                          </p:cTn>
                        </p:par>
                      </p:childTnLst>
                    </p:cTn>
                  </p:par>
                  <p:par>
                    <p:cTn id="63" fill="hold">
                      <p:stCondLst>
                        <p:cond delay="indefinite"/>
                      </p:stCondLst>
                      <p:childTnLst>
                        <p:par>
                          <p:cTn id="64" fill="hold">
                            <p:stCondLst>
                              <p:cond delay="0"/>
                            </p:stCondLst>
                            <p:childTnLst>
                              <p:par>
                                <p:cTn id="65" presetID="29" presetClass="entr" presetSubtype="0" fill="hold" grpId="0" nodeType="clickEffect">
                                  <p:stCondLst>
                                    <p:cond delay="0"/>
                                  </p:stCondLst>
                                  <p:childTnLst>
                                    <p:set>
                                      <p:cBhvr>
                                        <p:cTn id="66" dur="1" fill="hold">
                                          <p:stCondLst>
                                            <p:cond delay="0"/>
                                          </p:stCondLst>
                                        </p:cTn>
                                        <p:tgtEl>
                                          <p:spTgt spid="5133"/>
                                        </p:tgtEl>
                                        <p:attrNameLst>
                                          <p:attrName>style.visibility</p:attrName>
                                        </p:attrNameLst>
                                      </p:cBhvr>
                                      <p:to>
                                        <p:strVal val="visible"/>
                                      </p:to>
                                    </p:set>
                                    <p:anim calcmode="lin" valueType="num">
                                      <p:cBhvr>
                                        <p:cTn id="67" dur="1000" fill="hold"/>
                                        <p:tgtEl>
                                          <p:spTgt spid="5133"/>
                                        </p:tgtEl>
                                        <p:attrNameLst>
                                          <p:attrName>ppt_x</p:attrName>
                                        </p:attrNameLst>
                                      </p:cBhvr>
                                      <p:tavLst>
                                        <p:tav tm="0">
                                          <p:val>
                                            <p:strVal val="#ppt_x-.2"/>
                                          </p:val>
                                        </p:tav>
                                        <p:tav tm="100000">
                                          <p:val>
                                            <p:strVal val="#ppt_x"/>
                                          </p:val>
                                        </p:tav>
                                      </p:tavLst>
                                    </p:anim>
                                    <p:anim calcmode="lin" valueType="num">
                                      <p:cBhvr>
                                        <p:cTn id="68" dur="1000" fill="hold"/>
                                        <p:tgtEl>
                                          <p:spTgt spid="5133"/>
                                        </p:tgtEl>
                                        <p:attrNameLst>
                                          <p:attrName>ppt_y</p:attrName>
                                        </p:attrNameLst>
                                      </p:cBhvr>
                                      <p:tavLst>
                                        <p:tav tm="0">
                                          <p:val>
                                            <p:strVal val="#ppt_y"/>
                                          </p:val>
                                        </p:tav>
                                        <p:tav tm="100000">
                                          <p:val>
                                            <p:strVal val="#ppt_y"/>
                                          </p:val>
                                        </p:tav>
                                      </p:tavLst>
                                    </p:anim>
                                    <p:animEffect transition="in" filter="wipe(right)" prLst="gradientSize: 0.1">
                                      <p:cBhvr>
                                        <p:cTn id="69" dur="1000"/>
                                        <p:tgtEl>
                                          <p:spTgt spid="513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wipe(left)">
                                      <p:cBhvr>
                                        <p:cTn id="74" dur="500"/>
                                        <p:tgtEl>
                                          <p:spTgt spid="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wipe(left)">
                                      <p:cBhvr>
                                        <p:cTn id="79" dur="500"/>
                                        <p:tgtEl>
                                          <p:spTgt spid="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nimBg="1"/>
      <p:bldP spid="5125" grpId="0"/>
      <p:bldP spid="5127" grpId="0" animBg="1"/>
      <p:bldP spid="5128" grpId="0"/>
      <p:bldP spid="5130" grpId="0"/>
      <p:bldP spid="5132" grpId="0" animBg="1"/>
      <p:bldP spid="5131" grpId="0" animBg="1"/>
      <p:bldP spid="5133" grpId="0" animBg="1"/>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917431"/>
            <a:ext cx="7632848" cy="5729864"/>
          </a:xfrm>
          <a:prstGeom prst="rect">
            <a:avLst/>
          </a:prstGeom>
        </p:spPr>
      </p:pic>
      <p:sp>
        <p:nvSpPr>
          <p:cNvPr id="3" name="テキスト ボックス 2"/>
          <p:cNvSpPr txBox="1"/>
          <p:nvPr/>
        </p:nvSpPr>
        <p:spPr>
          <a:xfrm>
            <a:off x="692088" y="260648"/>
            <a:ext cx="7624328" cy="523220"/>
          </a:xfrm>
          <a:prstGeom prst="rect">
            <a:avLst/>
          </a:prstGeom>
          <a:noFill/>
        </p:spPr>
        <p:txBody>
          <a:bodyPr wrap="square" rtlCol="0">
            <a:spAutoFit/>
          </a:bodyPr>
          <a:lstStyle/>
          <a:p>
            <a:r>
              <a:rPr kumimoji="1" lang="ja-JP" altLang="en-US" sz="2800" dirty="0">
                <a:solidFill>
                  <a:srgbClr val="FF0000"/>
                </a:solidFill>
              </a:rPr>
              <a:t>大阪南</a:t>
            </a:r>
            <a:r>
              <a:rPr kumimoji="1" lang="ja-JP" altLang="en-US" sz="2800" dirty="0"/>
              <a:t>拠点の依頼で墓掃除をする</a:t>
            </a:r>
            <a:r>
              <a:rPr kumimoji="1" lang="ja-JP" altLang="en-US" sz="2800" dirty="0">
                <a:solidFill>
                  <a:schemeClr val="accent6">
                    <a:lumMod val="50000"/>
                  </a:schemeClr>
                </a:solidFill>
              </a:rPr>
              <a:t>鳥取</a:t>
            </a:r>
            <a:r>
              <a:rPr kumimoji="1" lang="ja-JP" altLang="en-US" sz="2800" dirty="0"/>
              <a:t>拠点会員</a:t>
            </a:r>
          </a:p>
        </p:txBody>
      </p:sp>
    </p:spTree>
    <p:extLst>
      <p:ext uri="{BB962C8B-B14F-4D97-AF65-F5344CB8AC3E}">
        <p14:creationId xmlns:p14="http://schemas.microsoft.com/office/powerpoint/2010/main" val="338046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905000" y="228600"/>
            <a:ext cx="2895600" cy="838200"/>
          </a:xfrm>
        </p:spPr>
        <p:txBody>
          <a:bodyPr/>
          <a:lstStyle/>
          <a:p>
            <a:r>
              <a:rPr lang="ja-JP" altLang="en-US"/>
              <a:t>家事援助</a:t>
            </a: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4267200"/>
            <a:ext cx="3048000" cy="225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143000"/>
            <a:ext cx="2667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28600"/>
            <a:ext cx="2130425"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1828800"/>
            <a:ext cx="2438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Text Box 7"/>
          <p:cNvSpPr txBox="1">
            <a:spLocks noChangeArrowheads="1"/>
          </p:cNvSpPr>
          <p:nvPr/>
        </p:nvSpPr>
        <p:spPr bwMode="auto">
          <a:xfrm>
            <a:off x="4572000" y="4419600"/>
            <a:ext cx="4191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600">
                <a:solidFill>
                  <a:srgbClr val="CC0000"/>
                </a:solidFill>
                <a:latin typeface="Times New Roman" pitchFamily="18" charset="0"/>
                <a:ea typeface="ＤＦＧ極太明朝体" pitchFamily="18" charset="-128"/>
              </a:rPr>
              <a:t>☆</a:t>
            </a:r>
            <a:r>
              <a:rPr lang="ja-JP" altLang="en-US" sz="3600">
                <a:solidFill>
                  <a:srgbClr val="CC0000"/>
                </a:solidFill>
                <a:latin typeface="Times New Roman" pitchFamily="18" charset="0"/>
                <a:ea typeface="ＤＦＧ極太明朝体" pitchFamily="18" charset="-128"/>
              </a:rPr>
              <a:t>買い物</a:t>
            </a:r>
          </a:p>
          <a:p>
            <a:pPr>
              <a:spcBef>
                <a:spcPct val="50000"/>
              </a:spcBef>
            </a:pPr>
            <a:r>
              <a:rPr lang="ja-JP" altLang="en-US" sz="3600">
                <a:solidFill>
                  <a:srgbClr val="CC0000"/>
                </a:solidFill>
                <a:latin typeface="Times New Roman" pitchFamily="18" charset="0"/>
                <a:ea typeface="ＤＦＧ極太明朝体" pitchFamily="18" charset="-128"/>
              </a:rPr>
              <a:t>☆役所・金融機関と　　　の手続き</a:t>
            </a:r>
          </a:p>
        </p:txBody>
      </p:sp>
      <p:sp>
        <p:nvSpPr>
          <p:cNvPr id="6152" name="Text Box 8"/>
          <p:cNvSpPr txBox="1">
            <a:spLocks noChangeArrowheads="1"/>
          </p:cNvSpPr>
          <p:nvPr/>
        </p:nvSpPr>
        <p:spPr bwMode="auto">
          <a:xfrm>
            <a:off x="106363" y="914400"/>
            <a:ext cx="67151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ja-JP" altLang="en-US" sz="3200">
                <a:solidFill>
                  <a:srgbClr val="660033"/>
                </a:solidFill>
                <a:latin typeface="Times New Roman" pitchFamily="18" charset="0"/>
              </a:rPr>
              <a:t>炊事</a:t>
            </a:r>
          </a:p>
        </p:txBody>
      </p:sp>
      <p:sp>
        <p:nvSpPr>
          <p:cNvPr id="6153" name="Text Box 9"/>
          <p:cNvSpPr txBox="1">
            <a:spLocks noChangeArrowheads="1"/>
          </p:cNvSpPr>
          <p:nvPr/>
        </p:nvSpPr>
        <p:spPr bwMode="auto">
          <a:xfrm>
            <a:off x="106363" y="5486400"/>
            <a:ext cx="6715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ja-JP" altLang="en-US" sz="3200">
                <a:solidFill>
                  <a:srgbClr val="660033"/>
                </a:solidFill>
                <a:latin typeface="Times New Roman" pitchFamily="18" charset="0"/>
              </a:rPr>
              <a:t>掃除</a:t>
            </a:r>
          </a:p>
        </p:txBody>
      </p:sp>
      <p:sp>
        <p:nvSpPr>
          <p:cNvPr id="6154" name="Text Box 10"/>
          <p:cNvSpPr txBox="1">
            <a:spLocks noChangeArrowheads="1"/>
          </p:cNvSpPr>
          <p:nvPr/>
        </p:nvSpPr>
        <p:spPr bwMode="auto">
          <a:xfrm>
            <a:off x="6811963" y="2438400"/>
            <a:ext cx="671512"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ja-JP" altLang="en-US" sz="3200">
                <a:solidFill>
                  <a:schemeClr val="accent2"/>
                </a:solidFill>
                <a:latin typeface="Times New Roman" pitchFamily="18" charset="0"/>
              </a:rPr>
              <a:t>洗濯</a:t>
            </a:r>
          </a:p>
        </p:txBody>
      </p:sp>
    </p:spTree>
    <p:extLst>
      <p:ext uri="{BB962C8B-B14F-4D97-AF65-F5344CB8AC3E}">
        <p14:creationId xmlns:p14="http://schemas.microsoft.com/office/powerpoint/2010/main" val="3040621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6149"/>
                                        </p:tgtEl>
                                        <p:attrNameLst>
                                          <p:attrName>style.visibility</p:attrName>
                                        </p:attrNameLst>
                                      </p:cBhvr>
                                      <p:to>
                                        <p:strVal val="visible"/>
                                      </p:to>
                                    </p:set>
                                    <p:anim calcmode="lin" valueType="num">
                                      <p:cBhvr additive="base">
                                        <p:cTn id="13" dur="500" fill="hold"/>
                                        <p:tgtEl>
                                          <p:spTgt spid="6149"/>
                                        </p:tgtEl>
                                        <p:attrNameLst>
                                          <p:attrName>ppt_x</p:attrName>
                                        </p:attrNameLst>
                                      </p:cBhvr>
                                      <p:tavLst>
                                        <p:tav tm="0">
                                          <p:val>
                                            <p:strVal val="#ppt_x"/>
                                          </p:val>
                                        </p:tav>
                                        <p:tav tm="100000">
                                          <p:val>
                                            <p:strVal val="#ppt_x"/>
                                          </p:val>
                                        </p:tav>
                                      </p:tavLst>
                                    </p:anim>
                                    <p:anim calcmode="lin" valueType="num">
                                      <p:cBhvr additive="base">
                                        <p:cTn id="14" dur="500" fill="hold"/>
                                        <p:tgtEl>
                                          <p:spTgt spid="6149"/>
                                        </p:tgtEl>
                                        <p:attrNameLst>
                                          <p:attrName>ppt_y</p:attrName>
                                        </p:attrNameLst>
                                      </p:cBhvr>
                                      <p:tavLst>
                                        <p:tav tm="0">
                                          <p:val>
                                            <p:strVal val="0-#ppt_h/2"/>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6147"/>
                                        </p:tgtEl>
                                        <p:attrNameLst>
                                          <p:attrName>style.visibility</p:attrName>
                                        </p:attrNameLst>
                                      </p:cBhvr>
                                      <p:to>
                                        <p:strVal val="visible"/>
                                      </p:to>
                                    </p:set>
                                    <p:anim calcmode="lin" valueType="num">
                                      <p:cBhvr additive="base">
                                        <p:cTn id="18" dur="500" fill="hold"/>
                                        <p:tgtEl>
                                          <p:spTgt spid="6147"/>
                                        </p:tgtEl>
                                        <p:attrNameLst>
                                          <p:attrName>ppt_x</p:attrName>
                                        </p:attrNameLst>
                                      </p:cBhvr>
                                      <p:tavLst>
                                        <p:tav tm="0">
                                          <p:val>
                                            <p:strVal val="0-#ppt_w/2"/>
                                          </p:val>
                                        </p:tav>
                                        <p:tav tm="100000">
                                          <p:val>
                                            <p:strVal val="#ppt_x"/>
                                          </p:val>
                                        </p:tav>
                                      </p:tavLst>
                                    </p:anim>
                                    <p:anim calcmode="lin" valueType="num">
                                      <p:cBhvr additive="base">
                                        <p:cTn id="19" dur="500" fill="hold"/>
                                        <p:tgtEl>
                                          <p:spTgt spid="6147"/>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6153"/>
                                        </p:tgtEl>
                                        <p:attrNameLst>
                                          <p:attrName>style.visibility</p:attrName>
                                        </p:attrNameLst>
                                      </p:cBhvr>
                                      <p:to>
                                        <p:strVal val="visible"/>
                                      </p:to>
                                    </p:set>
                                    <p:anim calcmode="lin" valueType="num">
                                      <p:cBhvr additive="base">
                                        <p:cTn id="23" dur="500" fill="hold"/>
                                        <p:tgtEl>
                                          <p:spTgt spid="6153"/>
                                        </p:tgtEl>
                                        <p:attrNameLst>
                                          <p:attrName>ppt_x</p:attrName>
                                        </p:attrNameLst>
                                      </p:cBhvr>
                                      <p:tavLst>
                                        <p:tav tm="0">
                                          <p:val>
                                            <p:strVal val="#ppt_x"/>
                                          </p:val>
                                        </p:tav>
                                        <p:tav tm="100000">
                                          <p:val>
                                            <p:strVal val="#ppt_x"/>
                                          </p:val>
                                        </p:tav>
                                      </p:tavLst>
                                    </p:anim>
                                    <p:anim calcmode="lin" valueType="num">
                                      <p:cBhvr additive="base">
                                        <p:cTn id="24" dur="500" fill="hold"/>
                                        <p:tgtEl>
                                          <p:spTgt spid="6153"/>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6148"/>
                                        </p:tgtEl>
                                        <p:attrNameLst>
                                          <p:attrName>style.visibility</p:attrName>
                                        </p:attrNameLst>
                                      </p:cBhvr>
                                      <p:to>
                                        <p:strVal val="visible"/>
                                      </p:to>
                                    </p:set>
                                    <p:animEffect transition="in" filter="dissolve">
                                      <p:cBhvr>
                                        <p:cTn id="29" dur="500"/>
                                        <p:tgtEl>
                                          <p:spTgt spid="6148"/>
                                        </p:tgtEl>
                                      </p:cBhvr>
                                    </p:animEffect>
                                  </p:childTnLst>
                                </p:cTn>
                              </p:par>
                            </p:childTnLst>
                          </p:cTn>
                        </p:par>
                        <p:par>
                          <p:cTn id="30" fill="hold" nodeType="afterGroup">
                            <p:stCondLst>
                              <p:cond delay="500"/>
                            </p:stCondLst>
                            <p:childTnLst>
                              <p:par>
                                <p:cTn id="31" presetID="4" presetClass="entr" presetSubtype="16" fill="hold" grpId="0" nodeType="afterEffect">
                                  <p:stCondLst>
                                    <p:cond delay="0"/>
                                  </p:stCondLst>
                                  <p:childTnLst>
                                    <p:set>
                                      <p:cBhvr>
                                        <p:cTn id="32" dur="1" fill="hold">
                                          <p:stCondLst>
                                            <p:cond delay="0"/>
                                          </p:stCondLst>
                                        </p:cTn>
                                        <p:tgtEl>
                                          <p:spTgt spid="6154"/>
                                        </p:tgtEl>
                                        <p:attrNameLst>
                                          <p:attrName>style.visibility</p:attrName>
                                        </p:attrNameLst>
                                      </p:cBhvr>
                                      <p:to>
                                        <p:strVal val="visible"/>
                                      </p:to>
                                    </p:set>
                                    <p:animEffect transition="in" filter="box(in)">
                                      <p:cBhvr>
                                        <p:cTn id="33" dur="500"/>
                                        <p:tgtEl>
                                          <p:spTgt spid="615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26" fill="hold" nodeType="clickEffect">
                                  <p:stCondLst>
                                    <p:cond delay="0"/>
                                  </p:stCondLst>
                                  <p:childTnLst>
                                    <p:set>
                                      <p:cBhvr>
                                        <p:cTn id="37" dur="1" fill="hold">
                                          <p:stCondLst>
                                            <p:cond delay="0"/>
                                          </p:stCondLst>
                                        </p:cTn>
                                        <p:tgtEl>
                                          <p:spTgt spid="6150"/>
                                        </p:tgtEl>
                                        <p:attrNameLst>
                                          <p:attrName>style.visibility</p:attrName>
                                        </p:attrNameLst>
                                      </p:cBhvr>
                                      <p:to>
                                        <p:strVal val="visible"/>
                                      </p:to>
                                    </p:set>
                                    <p:animEffect transition="in" filter="barn(inHorizontal)">
                                      <p:cBhvr>
                                        <p:cTn id="38" dur="500"/>
                                        <p:tgtEl>
                                          <p:spTgt spid="6150"/>
                                        </p:tgtEl>
                                      </p:cBhvr>
                                    </p:animEffect>
                                  </p:childTnLst>
                                </p:cTn>
                              </p:par>
                            </p:childTnLst>
                          </p:cTn>
                        </p:par>
                        <p:par>
                          <p:cTn id="39" fill="hold" nodeType="afterGroup">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6152"/>
                                        </p:tgtEl>
                                        <p:attrNameLst>
                                          <p:attrName>style.visibility</p:attrName>
                                        </p:attrNameLst>
                                      </p:cBhvr>
                                      <p:to>
                                        <p:strVal val="visible"/>
                                      </p:to>
                                    </p:set>
                                    <p:animEffect transition="in" filter="blinds(horizontal)">
                                      <p:cBhvr>
                                        <p:cTn id="42" dur="500"/>
                                        <p:tgtEl>
                                          <p:spTgt spid="615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6151"/>
                                        </p:tgtEl>
                                        <p:attrNameLst>
                                          <p:attrName>style.visibility</p:attrName>
                                        </p:attrNameLst>
                                      </p:cBhvr>
                                      <p:to>
                                        <p:strVal val="visible"/>
                                      </p:to>
                                    </p:set>
                                    <p:animEffect transition="in" filter="barn(outVertical)">
                                      <p:cBhvr>
                                        <p:cTn id="47"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6151" grpId="0" autoUpdateAnimBg="0"/>
      <p:bldP spid="6152" grpId="0" autoUpdateAnimBg="0"/>
      <p:bldP spid="6153" grpId="0" autoUpdateAnimBg="0"/>
      <p:bldP spid="615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228600" y="1268413"/>
          <a:ext cx="4187825" cy="5360987"/>
        </p:xfrm>
        <a:graphic>
          <a:graphicData uri="http://schemas.openxmlformats.org/presentationml/2006/ole">
            <mc:AlternateContent xmlns:mc="http://schemas.openxmlformats.org/markup-compatibility/2006">
              <mc:Choice xmlns:v="urn:schemas-microsoft-com:vml" Requires="v">
                <p:oleObj spid="_x0000_s2121" name="画像 ﾌｧｲﾙ" r:id="rId3" imgW="1810516" imgH="2316289" progId="ImageExpertImage">
                  <p:embed/>
                </p:oleObj>
              </mc:Choice>
              <mc:Fallback>
                <p:oleObj name="画像 ﾌｧｲﾙ" r:id="rId3" imgW="1810516" imgH="2316289" progId="ImageExpert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68413"/>
                        <a:ext cx="4187825" cy="536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Text Box 3"/>
          <p:cNvSpPr txBox="1">
            <a:spLocks noChangeArrowheads="1"/>
          </p:cNvSpPr>
          <p:nvPr/>
        </p:nvSpPr>
        <p:spPr bwMode="auto">
          <a:xfrm>
            <a:off x="1908175" y="404813"/>
            <a:ext cx="640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600">
                <a:latin typeface="Times New Roman" pitchFamily="18" charset="0"/>
              </a:rPr>
              <a:t>Ⅰ</a:t>
            </a:r>
            <a:r>
              <a:rPr lang="ja-JP" altLang="en-US" sz="3600">
                <a:latin typeface="Times New Roman" pitchFamily="18" charset="0"/>
              </a:rPr>
              <a:t>．家庭内外・精神的援助</a:t>
            </a:r>
          </a:p>
        </p:txBody>
      </p:sp>
      <p:sp>
        <p:nvSpPr>
          <p:cNvPr id="7172" name="Text Box 4"/>
          <p:cNvSpPr txBox="1">
            <a:spLocks noChangeArrowheads="1"/>
          </p:cNvSpPr>
          <p:nvPr/>
        </p:nvSpPr>
        <p:spPr bwMode="auto">
          <a:xfrm>
            <a:off x="1524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b="1">
                <a:solidFill>
                  <a:srgbClr val="660033"/>
                </a:solidFill>
                <a:latin typeface="Times New Roman" pitchFamily="18" charset="0"/>
              </a:rPr>
              <a:t>住宅修理</a:t>
            </a:r>
          </a:p>
        </p:txBody>
      </p:sp>
      <p:sp>
        <p:nvSpPr>
          <p:cNvPr id="7173" name="Text Box 5"/>
          <p:cNvSpPr txBox="1">
            <a:spLocks noChangeArrowheads="1"/>
          </p:cNvSpPr>
          <p:nvPr/>
        </p:nvSpPr>
        <p:spPr bwMode="auto">
          <a:xfrm>
            <a:off x="4572000" y="1628775"/>
            <a:ext cx="3505200" cy="423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200" b="1">
                <a:solidFill>
                  <a:srgbClr val="CC0000"/>
                </a:solidFill>
                <a:latin typeface="Times New Roman" pitchFamily="18" charset="0"/>
                <a:ea typeface="ＤＦＧ極太明朝体" pitchFamily="18" charset="-128"/>
              </a:rPr>
              <a:t>☆</a:t>
            </a:r>
            <a:r>
              <a:rPr lang="ja-JP" altLang="en-US" sz="3200" b="1">
                <a:solidFill>
                  <a:srgbClr val="CC0000"/>
                </a:solidFill>
                <a:latin typeface="Times New Roman" pitchFamily="18" charset="0"/>
                <a:ea typeface="ＤＦＧ極太明朝体" pitchFamily="18" charset="-128"/>
              </a:rPr>
              <a:t>庭木の手入れ</a:t>
            </a:r>
          </a:p>
          <a:p>
            <a:pPr>
              <a:spcBef>
                <a:spcPct val="50000"/>
              </a:spcBef>
            </a:pPr>
            <a:r>
              <a:rPr lang="ja-JP" altLang="en-US" sz="3200" b="1">
                <a:solidFill>
                  <a:srgbClr val="CC0000"/>
                </a:solidFill>
                <a:latin typeface="Times New Roman" pitchFamily="18" charset="0"/>
                <a:ea typeface="ＤＦＧ極太明朝体" pitchFamily="18" charset="-128"/>
              </a:rPr>
              <a:t>☆雪かき</a:t>
            </a:r>
          </a:p>
          <a:p>
            <a:pPr>
              <a:spcBef>
                <a:spcPct val="50000"/>
              </a:spcBef>
            </a:pPr>
            <a:r>
              <a:rPr lang="ja-JP" altLang="en-US" sz="3200" b="1">
                <a:solidFill>
                  <a:srgbClr val="CC0000"/>
                </a:solidFill>
                <a:latin typeface="Times New Roman" pitchFamily="18" charset="0"/>
                <a:ea typeface="ＤＦＧ極太明朝体" pitchFamily="18" charset="-128"/>
              </a:rPr>
              <a:t>☆ペットの世話</a:t>
            </a:r>
          </a:p>
          <a:p>
            <a:pPr>
              <a:spcBef>
                <a:spcPct val="50000"/>
              </a:spcBef>
            </a:pPr>
            <a:r>
              <a:rPr lang="ja-JP" altLang="en-US" sz="3200" b="1">
                <a:solidFill>
                  <a:srgbClr val="CC0000"/>
                </a:solidFill>
                <a:latin typeface="Times New Roman" pitchFamily="18" charset="0"/>
                <a:ea typeface="ＤＦＧ極太明朝体" pitchFamily="18" charset="-128"/>
              </a:rPr>
              <a:t>☆話し相手</a:t>
            </a:r>
          </a:p>
          <a:p>
            <a:pPr>
              <a:spcBef>
                <a:spcPct val="50000"/>
              </a:spcBef>
            </a:pPr>
            <a:r>
              <a:rPr lang="ja-JP" altLang="en-US" sz="3200" b="1">
                <a:solidFill>
                  <a:srgbClr val="CC0000"/>
                </a:solidFill>
                <a:latin typeface="Times New Roman" pitchFamily="18" charset="0"/>
                <a:ea typeface="ＤＦＧ極太明朝体" pitchFamily="18" charset="-128"/>
              </a:rPr>
              <a:t>☆代参</a:t>
            </a:r>
          </a:p>
          <a:p>
            <a:pPr>
              <a:spcBef>
                <a:spcPct val="50000"/>
              </a:spcBef>
            </a:pPr>
            <a:r>
              <a:rPr lang="ja-JP" altLang="en-US" sz="3200" b="1">
                <a:solidFill>
                  <a:srgbClr val="CC0000"/>
                </a:solidFill>
                <a:latin typeface="Times New Roman" pitchFamily="18" charset="0"/>
                <a:ea typeface="ＤＦＧ極太明朝体" pitchFamily="18" charset="-128"/>
              </a:rPr>
              <a:t>☆朗読</a:t>
            </a:r>
          </a:p>
        </p:txBody>
      </p:sp>
      <p:pic>
        <p:nvPicPr>
          <p:cNvPr id="7174" name="Picture 6" descr="j0395296[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9563" y="4581525"/>
            <a:ext cx="2160587" cy="190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030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1+#ppt_w/2"/>
                                          </p:val>
                                        </p:tav>
                                        <p:tav tm="100000">
                                          <p:val>
                                            <p:strVal val="#ppt_x"/>
                                          </p:val>
                                        </p:tav>
                                      </p:tavLst>
                                    </p:anim>
                                    <p:anim calcmode="lin" valueType="num">
                                      <p:cBhvr additive="base">
                                        <p:cTn id="8" dur="500" fill="hold"/>
                                        <p:tgtEl>
                                          <p:spTgt spid="717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3" presetClass="entr" presetSubtype="272" fill="hold" nodeType="after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strVal val="2/3*#ppt_w"/>
                                          </p:val>
                                        </p:tav>
                                        <p:tav tm="100000">
                                          <p:val>
                                            <p:strVal val="#ppt_w"/>
                                          </p:val>
                                        </p:tav>
                                      </p:tavLst>
                                    </p:anim>
                                    <p:anim calcmode="lin" valueType="num">
                                      <p:cBhvr>
                                        <p:cTn id="13" dur="500" fill="hold"/>
                                        <p:tgtEl>
                                          <p:spTgt spid="7170"/>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4" presetClass="entr" presetSubtype="32" fill="hold" grpId="0" nodeType="after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box(out)">
                                      <p:cBhvr>
                                        <p:cTn id="17" dur="500"/>
                                        <p:tgtEl>
                                          <p:spTgt spid="71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173"/>
                                        </p:tgtEl>
                                        <p:attrNameLst>
                                          <p:attrName>style.visibility</p:attrName>
                                        </p:attrNameLst>
                                      </p:cBhvr>
                                      <p:to>
                                        <p:strVal val="visible"/>
                                      </p:to>
                                    </p:set>
                                    <p:animEffect transition="in" filter="checkerboard(across)">
                                      <p:cBhvr>
                                        <p:cTn id="22" dur="500"/>
                                        <p:tgtEl>
                                          <p:spTgt spid="7173"/>
                                        </p:tgtEl>
                                      </p:cBhvr>
                                    </p:animEffect>
                                  </p:childTnLst>
                                </p:cTn>
                              </p:par>
                            </p:childTnLst>
                          </p:cTn>
                        </p:par>
                        <p:par>
                          <p:cTn id="23" fill="hold" nodeType="afterGroup">
                            <p:stCondLst>
                              <p:cond delay="500"/>
                            </p:stCondLst>
                            <p:childTnLst>
                              <p:par>
                                <p:cTn id="24" presetID="3" presetClass="entr" presetSubtype="5" fill="hold" nodeType="afterEffect">
                                  <p:stCondLst>
                                    <p:cond delay="0"/>
                                  </p:stCondLst>
                                  <p:childTnLst>
                                    <p:set>
                                      <p:cBhvr>
                                        <p:cTn id="25" dur="1" fill="hold">
                                          <p:stCondLst>
                                            <p:cond delay="0"/>
                                          </p:stCondLst>
                                        </p:cTn>
                                        <p:tgtEl>
                                          <p:spTgt spid="7174"/>
                                        </p:tgtEl>
                                        <p:attrNameLst>
                                          <p:attrName>style.visibility</p:attrName>
                                        </p:attrNameLst>
                                      </p:cBhvr>
                                      <p:to>
                                        <p:strVal val="visible"/>
                                      </p:to>
                                    </p:set>
                                    <p:animEffect transition="in" filter="blinds(vertical)">
                                      <p:cBhvr>
                                        <p:cTn id="26"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P spid="7172" grpId="0" autoUpdateAnimBg="0"/>
      <p:bldP spid="7173"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図 1" descr="D:\データ\写真\剪定講習会\剪定講習会 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840" y="548680"/>
            <a:ext cx="8420098" cy="630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3603765" y="251441"/>
            <a:ext cx="2232248" cy="523220"/>
          </a:xfrm>
          <a:prstGeom prst="rect">
            <a:avLst/>
          </a:prstGeom>
          <a:noFill/>
        </p:spPr>
        <p:txBody>
          <a:bodyPr wrap="square" rtlCol="0">
            <a:spAutoFit/>
          </a:bodyPr>
          <a:lstStyle/>
          <a:p>
            <a:r>
              <a:rPr kumimoji="1" lang="ja-JP" altLang="en-US" sz="2800" dirty="0"/>
              <a:t>庭木の剪定</a:t>
            </a:r>
          </a:p>
        </p:txBody>
      </p:sp>
    </p:spTree>
    <p:extLst>
      <p:ext uri="{BB962C8B-B14F-4D97-AF65-F5344CB8AC3E}">
        <p14:creationId xmlns:p14="http://schemas.microsoft.com/office/powerpoint/2010/main" val="2751413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B5C86E-F11E-4314-AEF0-936E13DC6599}"/>
              </a:ext>
            </a:extLst>
          </p:cNvPr>
          <p:cNvSpPr>
            <a:spLocks noGrp="1"/>
          </p:cNvSpPr>
          <p:nvPr>
            <p:ph type="title"/>
          </p:nvPr>
        </p:nvSpPr>
        <p:spPr>
          <a:xfrm>
            <a:off x="457200" y="274638"/>
            <a:ext cx="8229600" cy="1282154"/>
          </a:xfrm>
        </p:spPr>
        <p:txBody>
          <a:bodyPr/>
          <a:lstStyle/>
          <a:p>
            <a:r>
              <a:rPr kumimoji="1" lang="ja-JP" altLang="en-US" dirty="0"/>
              <a:t>ＮＰＯ法人ナルクとは</a:t>
            </a:r>
          </a:p>
        </p:txBody>
      </p:sp>
      <p:sp>
        <p:nvSpPr>
          <p:cNvPr id="3" name="コンテンツ プレースホルダー 2">
            <a:extLst>
              <a:ext uri="{FF2B5EF4-FFF2-40B4-BE49-F238E27FC236}">
                <a16:creationId xmlns:a16="http://schemas.microsoft.com/office/drawing/2014/main" id="{9521C1BC-780E-4F66-9998-757F9E59D8A4}"/>
              </a:ext>
            </a:extLst>
          </p:cNvPr>
          <p:cNvSpPr>
            <a:spLocks noGrp="1"/>
          </p:cNvSpPr>
          <p:nvPr>
            <p:ph idx="1"/>
          </p:nvPr>
        </p:nvSpPr>
        <p:spPr>
          <a:xfrm>
            <a:off x="457200" y="1763507"/>
            <a:ext cx="8229600" cy="1656184"/>
          </a:xfrm>
        </p:spPr>
        <p:txBody>
          <a:bodyPr/>
          <a:lstStyle/>
          <a:p>
            <a:pPr marL="0" indent="0">
              <a:buNone/>
            </a:pPr>
            <a:r>
              <a:rPr lang="ja-JP" altLang="en-US" dirty="0"/>
              <a:t>全米退職者協会（ＡＡＲＰ）を参考に高畑啓一　　前会長によって作られた全国活動拠点</a:t>
            </a:r>
            <a:r>
              <a:rPr lang="en-US" altLang="ja-JP" dirty="0"/>
              <a:t>116</a:t>
            </a:r>
            <a:r>
              <a:rPr lang="ja-JP" altLang="en-US" dirty="0"/>
              <a:t>ヵ所、海外拠点</a:t>
            </a:r>
            <a:r>
              <a:rPr lang="en-US" altLang="ja-JP" dirty="0"/>
              <a:t>4</a:t>
            </a:r>
            <a:r>
              <a:rPr lang="ja-JP" altLang="en-US" dirty="0"/>
              <a:t>ヵ所のボランティア組織です。</a:t>
            </a:r>
            <a:endParaRPr kumimoji="1" lang="ja-JP" altLang="en-US" dirty="0"/>
          </a:p>
        </p:txBody>
      </p:sp>
      <p:pic>
        <p:nvPicPr>
          <p:cNvPr id="5" name="図 4">
            <a:extLst>
              <a:ext uri="{FF2B5EF4-FFF2-40B4-BE49-F238E27FC236}">
                <a16:creationId xmlns:a16="http://schemas.microsoft.com/office/drawing/2014/main" id="{8427F81C-F36B-468F-8E03-97C9BA256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312" y="472517"/>
            <a:ext cx="1523977" cy="886395"/>
          </a:xfrm>
          <a:prstGeom prst="rect">
            <a:avLst/>
          </a:prstGeom>
        </p:spPr>
      </p:pic>
      <p:sp>
        <p:nvSpPr>
          <p:cNvPr id="6" name="タイトル 1">
            <a:extLst>
              <a:ext uri="{FF2B5EF4-FFF2-40B4-BE49-F238E27FC236}">
                <a16:creationId xmlns:a16="http://schemas.microsoft.com/office/drawing/2014/main" id="{8CCDFF0B-CF59-44C7-A71C-6F2B31DA41AD}"/>
              </a:ext>
            </a:extLst>
          </p:cNvPr>
          <p:cNvSpPr txBox="1">
            <a:spLocks/>
          </p:cNvSpPr>
          <p:nvPr/>
        </p:nvSpPr>
        <p:spPr>
          <a:xfrm>
            <a:off x="674689" y="3419691"/>
            <a:ext cx="8229600" cy="128215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5400" dirty="0"/>
              <a:t>めざめ</a:t>
            </a:r>
            <a:r>
              <a:rPr lang="ja-JP" altLang="en-US" dirty="0"/>
              <a:t>　とは</a:t>
            </a:r>
          </a:p>
        </p:txBody>
      </p:sp>
      <p:sp>
        <p:nvSpPr>
          <p:cNvPr id="7" name="タイトル 1">
            <a:extLst>
              <a:ext uri="{FF2B5EF4-FFF2-40B4-BE49-F238E27FC236}">
                <a16:creationId xmlns:a16="http://schemas.microsoft.com/office/drawing/2014/main" id="{A4524620-0499-4CEA-B901-219330836EAF}"/>
              </a:ext>
            </a:extLst>
          </p:cNvPr>
          <p:cNvSpPr txBox="1">
            <a:spLocks/>
          </p:cNvSpPr>
          <p:nvPr/>
        </p:nvSpPr>
        <p:spPr>
          <a:xfrm>
            <a:off x="674689" y="4741586"/>
            <a:ext cx="8229600" cy="128215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t>ナルク東大阪・大東拠点の愛称です。</a:t>
            </a:r>
          </a:p>
        </p:txBody>
      </p:sp>
      <p:pic>
        <p:nvPicPr>
          <p:cNvPr id="9" name="図 8">
            <a:extLst>
              <a:ext uri="{FF2B5EF4-FFF2-40B4-BE49-F238E27FC236}">
                <a16:creationId xmlns:a16="http://schemas.microsoft.com/office/drawing/2014/main" id="{5924B40F-9B3B-4499-837D-48C274B91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3626406"/>
            <a:ext cx="968494" cy="1282154"/>
          </a:xfrm>
          <a:prstGeom prst="rect">
            <a:avLst/>
          </a:prstGeom>
        </p:spPr>
      </p:pic>
    </p:spTree>
    <p:extLst>
      <p:ext uri="{BB962C8B-B14F-4D97-AF65-F5344CB8AC3E}">
        <p14:creationId xmlns:p14="http://schemas.microsoft.com/office/powerpoint/2010/main" val="140167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1"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2000"/>
                                        <p:tgtEl>
                                          <p:spTgt spid="3">
                                            <p:txEl>
                                              <p:pRg st="0" end="0"/>
                                            </p:txEl>
                                          </p:spTgt>
                                        </p:tgtEl>
                                      </p:cBhvr>
                                    </p:animEffect>
                                    <p:anim calcmode="lin" valueType="num">
                                      <p:cBhvr>
                                        <p:cTn id="21"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2"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build="p"/>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8" name="Picture 26" descr="クリックすると新しいウィンドウで開きま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27" y="2060848"/>
            <a:ext cx="2924175" cy="2924175"/>
          </a:xfrm>
          <a:prstGeom prst="rect">
            <a:avLst/>
          </a:prstGeom>
          <a:noFill/>
          <a:extLst>
            <a:ext uri="{909E8E84-426E-40DD-AFC4-6F175D3DCCD1}">
              <a14:hiddenFill xmlns:a14="http://schemas.microsoft.com/office/drawing/2010/main">
                <a:solidFill>
                  <a:srgbClr val="FFFFFF"/>
                </a:solidFill>
              </a14:hiddenFill>
            </a:ext>
          </a:extLst>
        </p:spPr>
      </p:pic>
      <p:sp>
        <p:nvSpPr>
          <p:cNvPr id="8195" name="Text Box 3"/>
          <p:cNvSpPr txBox="1">
            <a:spLocks noChangeArrowheads="1"/>
          </p:cNvSpPr>
          <p:nvPr/>
        </p:nvSpPr>
        <p:spPr bwMode="auto">
          <a:xfrm>
            <a:off x="900113" y="260350"/>
            <a:ext cx="13906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4400" b="1">
                <a:latin typeface="Times New Roman" pitchFamily="18" charset="0"/>
              </a:rPr>
              <a:t>介助</a:t>
            </a:r>
          </a:p>
        </p:txBody>
      </p:sp>
      <p:graphicFrame>
        <p:nvGraphicFramePr>
          <p:cNvPr id="8196" name="Object 4"/>
          <p:cNvGraphicFramePr>
            <a:graphicFrameLocks noChangeAspect="1"/>
          </p:cNvGraphicFramePr>
          <p:nvPr/>
        </p:nvGraphicFramePr>
        <p:xfrm>
          <a:off x="4876800" y="228600"/>
          <a:ext cx="3886200" cy="3557588"/>
        </p:xfrm>
        <a:graphic>
          <a:graphicData uri="http://schemas.openxmlformats.org/presentationml/2006/ole">
            <mc:AlternateContent xmlns:mc="http://schemas.openxmlformats.org/markup-compatibility/2006">
              <mc:Choice xmlns:v="urn:schemas-microsoft-com:vml" Requires="v">
                <p:oleObj spid="_x0000_s3147" name="画像 ﾌｧｲﾙ" r:id="rId4" imgW="2546286" imgH="2134857" progId="ImageExpertImage">
                  <p:embed/>
                </p:oleObj>
              </mc:Choice>
              <mc:Fallback>
                <p:oleObj name="画像 ﾌｧｲﾙ" r:id="rId4" imgW="2546286" imgH="2134857" progId="ImageExpert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28600"/>
                        <a:ext cx="3886200" cy="355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 Box 5"/>
          <p:cNvSpPr txBox="1">
            <a:spLocks noChangeArrowheads="1"/>
          </p:cNvSpPr>
          <p:nvPr/>
        </p:nvSpPr>
        <p:spPr bwMode="auto">
          <a:xfrm>
            <a:off x="2987675" y="3860800"/>
            <a:ext cx="2638425" cy="2774950"/>
          </a:xfrm>
          <a:prstGeom prst="rect">
            <a:avLst/>
          </a:prstGeom>
          <a:solidFill>
            <a:srgbClr val="FFCC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200" b="1">
                <a:latin typeface="Times New Roman" pitchFamily="18" charset="0"/>
                <a:ea typeface="ＤＦＧ極太明朝体" pitchFamily="18" charset="-128"/>
              </a:rPr>
              <a:t>☆</a:t>
            </a:r>
            <a:r>
              <a:rPr lang="ja-JP" altLang="en-US" sz="3200" b="1">
                <a:latin typeface="Times New Roman" pitchFamily="18" charset="0"/>
                <a:ea typeface="ＤＦＧ極太明朝体" pitchFamily="18" charset="-128"/>
              </a:rPr>
              <a:t>トイレ</a:t>
            </a:r>
          </a:p>
          <a:p>
            <a:pPr>
              <a:spcBef>
                <a:spcPct val="50000"/>
              </a:spcBef>
            </a:pPr>
            <a:r>
              <a:rPr lang="ja-JP" altLang="en-US" sz="3200" b="1">
                <a:latin typeface="Times New Roman" pitchFamily="18" charset="0"/>
                <a:ea typeface="ＤＦＧ極太明朝体" pitchFamily="18" charset="-128"/>
              </a:rPr>
              <a:t>☆食事</a:t>
            </a:r>
          </a:p>
          <a:p>
            <a:pPr>
              <a:spcBef>
                <a:spcPct val="50000"/>
              </a:spcBef>
            </a:pPr>
            <a:r>
              <a:rPr lang="ja-JP" altLang="en-US" sz="3200" b="1">
                <a:latin typeface="Times New Roman" pitchFamily="18" charset="0"/>
                <a:ea typeface="ＤＦＧ極太明朝体" pitchFamily="18" charset="-128"/>
              </a:rPr>
              <a:t>☆着脱</a:t>
            </a:r>
          </a:p>
          <a:p>
            <a:pPr>
              <a:spcBef>
                <a:spcPct val="50000"/>
              </a:spcBef>
            </a:pPr>
            <a:r>
              <a:rPr lang="ja-JP" altLang="en-US" sz="3200" b="1">
                <a:latin typeface="Times New Roman" pitchFamily="18" charset="0"/>
                <a:ea typeface="ＤＦＧ極太明朝体" pitchFamily="18" charset="-128"/>
              </a:rPr>
              <a:t>☆送迎（車）</a:t>
            </a:r>
          </a:p>
        </p:txBody>
      </p:sp>
      <p:sp>
        <p:nvSpPr>
          <p:cNvPr id="8198" name="Text Box 6"/>
          <p:cNvSpPr txBox="1">
            <a:spLocks noChangeArrowheads="1"/>
          </p:cNvSpPr>
          <p:nvPr/>
        </p:nvSpPr>
        <p:spPr bwMode="auto">
          <a:xfrm>
            <a:off x="179388" y="1052513"/>
            <a:ext cx="4419600" cy="519112"/>
          </a:xfrm>
          <a:prstGeom prst="rect">
            <a:avLst/>
          </a:prstGeom>
          <a:solidFill>
            <a:schemeClr val="hlink">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b="1" i="1">
                <a:latin typeface="Times New Roman" pitchFamily="18" charset="0"/>
              </a:rPr>
              <a:t>ボディータッチの少ないもの</a:t>
            </a:r>
          </a:p>
        </p:txBody>
      </p:sp>
      <p:sp>
        <p:nvSpPr>
          <p:cNvPr id="8199" name="Text Box 7"/>
          <p:cNvSpPr txBox="1">
            <a:spLocks noChangeArrowheads="1"/>
          </p:cNvSpPr>
          <p:nvPr/>
        </p:nvSpPr>
        <p:spPr bwMode="auto">
          <a:xfrm>
            <a:off x="8320088" y="990600"/>
            <a:ext cx="671512" cy="143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ja-JP" altLang="en-US" sz="3200">
                <a:solidFill>
                  <a:srgbClr val="FF5050"/>
                </a:solidFill>
                <a:latin typeface="Times New Roman" pitchFamily="18" charset="0"/>
              </a:rPr>
              <a:t>見守り</a:t>
            </a:r>
          </a:p>
        </p:txBody>
      </p:sp>
      <p:pic>
        <p:nvPicPr>
          <p:cNvPr id="8200" name="Picture 8" descr="j0280696[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4076700"/>
            <a:ext cx="2490788"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Text Box 9"/>
          <p:cNvSpPr txBox="1">
            <a:spLocks noChangeArrowheads="1"/>
          </p:cNvSpPr>
          <p:nvPr/>
        </p:nvSpPr>
        <p:spPr bwMode="auto">
          <a:xfrm>
            <a:off x="323850" y="5084763"/>
            <a:ext cx="2089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2800" b="1">
                <a:solidFill>
                  <a:srgbClr val="CC00CC"/>
                </a:solidFill>
                <a:latin typeface="Times New Roman" pitchFamily="18" charset="0"/>
              </a:rPr>
              <a:t>外出介助</a:t>
            </a:r>
          </a:p>
        </p:txBody>
      </p:sp>
      <p:sp>
        <p:nvSpPr>
          <p:cNvPr id="8202" name="Text Box 10"/>
          <p:cNvSpPr txBox="1">
            <a:spLocks noChangeArrowheads="1"/>
          </p:cNvSpPr>
          <p:nvPr/>
        </p:nvSpPr>
        <p:spPr bwMode="auto">
          <a:xfrm>
            <a:off x="6156325" y="6165850"/>
            <a:ext cx="2160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2400">
                <a:latin typeface="Times New Roman" pitchFamily="18" charset="0"/>
              </a:rPr>
              <a:t>理・美容</a:t>
            </a:r>
          </a:p>
        </p:txBody>
      </p:sp>
    </p:spTree>
    <p:extLst>
      <p:ext uri="{BB962C8B-B14F-4D97-AF65-F5344CB8AC3E}">
        <p14:creationId xmlns:p14="http://schemas.microsoft.com/office/powerpoint/2010/main" val="4090151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500" fill="hold"/>
                                        <p:tgtEl>
                                          <p:spTgt spid="8195"/>
                                        </p:tgtEl>
                                        <p:attrNameLst>
                                          <p:attrName>ppt_x</p:attrName>
                                        </p:attrNameLst>
                                      </p:cBhvr>
                                      <p:tavLst>
                                        <p:tav tm="0">
                                          <p:val>
                                            <p:strVal val="0-#ppt_w/2"/>
                                          </p:val>
                                        </p:tav>
                                        <p:tav tm="100000">
                                          <p:val>
                                            <p:strVal val="#ppt_x"/>
                                          </p:val>
                                        </p:tav>
                                      </p:tavLst>
                                    </p:anim>
                                    <p:anim calcmode="lin" valueType="num">
                                      <p:cBhvr additive="base">
                                        <p:cTn id="8" dur="500" fill="hold"/>
                                        <p:tgtEl>
                                          <p:spTgt spid="819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198"/>
                                        </p:tgtEl>
                                        <p:attrNameLst>
                                          <p:attrName>style.visibility</p:attrName>
                                        </p:attrNameLst>
                                      </p:cBhvr>
                                      <p:to>
                                        <p:strVal val="visible"/>
                                      </p:to>
                                    </p:set>
                                    <p:anim calcmode="lin" valueType="num">
                                      <p:cBhvr additive="base">
                                        <p:cTn id="12" dur="500" fill="hold"/>
                                        <p:tgtEl>
                                          <p:spTgt spid="8198"/>
                                        </p:tgtEl>
                                        <p:attrNameLst>
                                          <p:attrName>ppt_x</p:attrName>
                                        </p:attrNameLst>
                                      </p:cBhvr>
                                      <p:tavLst>
                                        <p:tav tm="0">
                                          <p:val>
                                            <p:strVal val="0-#ppt_w/2"/>
                                          </p:val>
                                        </p:tav>
                                        <p:tav tm="100000">
                                          <p:val>
                                            <p:strVal val="#ppt_x"/>
                                          </p:val>
                                        </p:tav>
                                      </p:tavLst>
                                    </p:anim>
                                    <p:anim calcmode="lin" valueType="num">
                                      <p:cBhvr additive="base">
                                        <p:cTn id="13" dur="500" fill="hold"/>
                                        <p:tgtEl>
                                          <p:spTgt spid="819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5" presetClass="entr" presetSubtype="5" fill="hold" nodeType="after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checkerboard(down)">
                                      <p:cBhvr>
                                        <p:cTn id="17" dur="500"/>
                                        <p:tgtEl>
                                          <p:spTgt spid="8196"/>
                                        </p:tgtEl>
                                      </p:cBhvr>
                                    </p:animEffect>
                                  </p:childTnLst>
                                </p:cTn>
                              </p:par>
                            </p:childTnLst>
                          </p:cTn>
                        </p:par>
                        <p:par>
                          <p:cTn id="18" fill="hold">
                            <p:stCondLst>
                              <p:cond delay="1500"/>
                            </p:stCondLst>
                            <p:childTnLst>
                              <p:par>
                                <p:cTn id="19" presetID="5" presetClass="entr" presetSubtype="10" fill="hold" grpId="0" nodeType="afterEffect">
                                  <p:stCondLst>
                                    <p:cond delay="0"/>
                                  </p:stCondLst>
                                  <p:childTnLst>
                                    <p:set>
                                      <p:cBhvr>
                                        <p:cTn id="20" dur="1" fill="hold">
                                          <p:stCondLst>
                                            <p:cond delay="0"/>
                                          </p:stCondLst>
                                        </p:cTn>
                                        <p:tgtEl>
                                          <p:spTgt spid="8199"/>
                                        </p:tgtEl>
                                        <p:attrNameLst>
                                          <p:attrName>style.visibility</p:attrName>
                                        </p:attrNameLst>
                                      </p:cBhvr>
                                      <p:to>
                                        <p:strVal val="visible"/>
                                      </p:to>
                                    </p:set>
                                    <p:animEffect transition="in" filter="checkerboard(across)">
                                      <p:cBhvr>
                                        <p:cTn id="21" dur="500"/>
                                        <p:tgtEl>
                                          <p:spTgt spid="819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98"/>
                                        </p:tgtEl>
                                        <p:attrNameLst>
                                          <p:attrName>style.visibility</p:attrName>
                                        </p:attrNameLst>
                                      </p:cBhvr>
                                      <p:to>
                                        <p:strVal val="visible"/>
                                      </p:to>
                                    </p:set>
                                    <p:animEffect transition="in" filter="fade">
                                      <p:cBhvr>
                                        <p:cTn id="26" dur="500"/>
                                        <p:tgtEl>
                                          <p:spTgt spid="3098"/>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8201"/>
                                        </p:tgtEl>
                                        <p:attrNameLst>
                                          <p:attrName>style.visibility</p:attrName>
                                        </p:attrNameLst>
                                      </p:cBhvr>
                                      <p:to>
                                        <p:strVal val="visible"/>
                                      </p:to>
                                    </p:set>
                                    <p:animEffect transition="in" filter="wipe(down)">
                                      <p:cBhvr>
                                        <p:cTn id="30" dur="500"/>
                                        <p:tgtEl>
                                          <p:spTgt spid="8201"/>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8200"/>
                                        </p:tgtEl>
                                        <p:attrNameLst>
                                          <p:attrName>style.visibility</p:attrName>
                                        </p:attrNameLst>
                                      </p:cBhvr>
                                      <p:to>
                                        <p:strVal val="visible"/>
                                      </p:to>
                                    </p:set>
                                    <p:animEffect transition="in" filter="box(in)">
                                      <p:cBhvr>
                                        <p:cTn id="35" dur="500"/>
                                        <p:tgtEl>
                                          <p:spTgt spid="8200"/>
                                        </p:tgtEl>
                                      </p:cBhvr>
                                    </p:animEffect>
                                  </p:childTnLst>
                                </p:cTn>
                              </p:par>
                            </p:childTnLst>
                          </p:cTn>
                        </p:par>
                        <p:par>
                          <p:cTn id="36" fill="hold">
                            <p:stCondLst>
                              <p:cond delay="500"/>
                            </p:stCondLst>
                            <p:childTnLst>
                              <p:par>
                                <p:cTn id="37" presetID="4" presetClass="entr" presetSubtype="32" fill="hold" grpId="0" nodeType="afterEffect">
                                  <p:stCondLst>
                                    <p:cond delay="0"/>
                                  </p:stCondLst>
                                  <p:childTnLst>
                                    <p:set>
                                      <p:cBhvr>
                                        <p:cTn id="38" dur="1" fill="hold">
                                          <p:stCondLst>
                                            <p:cond delay="0"/>
                                          </p:stCondLst>
                                        </p:cTn>
                                        <p:tgtEl>
                                          <p:spTgt spid="8202"/>
                                        </p:tgtEl>
                                        <p:attrNameLst>
                                          <p:attrName>style.visibility</p:attrName>
                                        </p:attrNameLst>
                                      </p:cBhvr>
                                      <p:to>
                                        <p:strVal val="visible"/>
                                      </p:to>
                                    </p:set>
                                    <p:animEffect transition="in" filter="box(out)">
                                      <p:cBhvr>
                                        <p:cTn id="39" dur="500"/>
                                        <p:tgtEl>
                                          <p:spTgt spid="8202"/>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8197"/>
                                        </p:tgtEl>
                                        <p:attrNameLst>
                                          <p:attrName>style.visibility</p:attrName>
                                        </p:attrNameLst>
                                      </p:cBhvr>
                                      <p:to>
                                        <p:strVal val="visible"/>
                                      </p:to>
                                    </p:set>
                                    <p:animEffect transition="in" filter="box(in)">
                                      <p:cBhvr>
                                        <p:cTn id="44"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7" grpId="0" animBg="1" autoUpdateAnimBg="0"/>
      <p:bldP spid="8198" grpId="0" animBg="1" autoUpdateAnimBg="0"/>
      <p:bldP spid="8199" grpId="0" autoUpdateAnimBg="0"/>
      <p:bldP spid="8201" grpId="0"/>
      <p:bldP spid="820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img0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1019175"/>
            <a:ext cx="7632700" cy="5688013"/>
          </a:xfrm>
          <a:prstGeom prst="rect">
            <a:avLst/>
          </a:prstGeom>
          <a:noFill/>
          <a:extLst>
            <a:ext uri="{909E8E84-426E-40DD-AFC4-6F175D3DCCD1}">
              <a14:hiddenFill xmlns:a14="http://schemas.microsoft.com/office/drawing/2010/main">
                <a:solidFill>
                  <a:srgbClr val="FFFFFF"/>
                </a:solidFill>
              </a14:hiddenFill>
            </a:ext>
          </a:extLst>
        </p:spPr>
      </p:pic>
      <p:sp>
        <p:nvSpPr>
          <p:cNvPr id="20485" name="Text Box 5"/>
          <p:cNvSpPr txBox="1">
            <a:spLocks noChangeArrowheads="1"/>
          </p:cNvSpPr>
          <p:nvPr/>
        </p:nvSpPr>
        <p:spPr bwMode="auto">
          <a:xfrm>
            <a:off x="3491880" y="333374"/>
            <a:ext cx="223249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3200" dirty="0"/>
              <a:t>外出介助</a:t>
            </a:r>
          </a:p>
        </p:txBody>
      </p:sp>
      <p:sp>
        <p:nvSpPr>
          <p:cNvPr id="2" name="スマイル 1">
            <a:extLst>
              <a:ext uri="{FF2B5EF4-FFF2-40B4-BE49-F238E27FC236}">
                <a16:creationId xmlns:a16="http://schemas.microsoft.com/office/drawing/2014/main" id="{59C86CCB-9A39-4D3A-A2EE-B6524B23ED62}"/>
              </a:ext>
            </a:extLst>
          </p:cNvPr>
          <p:cNvSpPr/>
          <p:nvPr/>
        </p:nvSpPr>
        <p:spPr>
          <a:xfrm>
            <a:off x="5436096" y="2996952"/>
            <a:ext cx="720080" cy="72008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32566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2362200" y="228600"/>
            <a:ext cx="4114800" cy="838200"/>
          </a:xfrm>
        </p:spPr>
        <p:txBody>
          <a:bodyPr/>
          <a:lstStyle/>
          <a:p>
            <a:r>
              <a:rPr lang="ja-JP" altLang="en-US"/>
              <a:t>子育て支援</a:t>
            </a:r>
          </a:p>
        </p:txBody>
      </p:sp>
      <p:pic>
        <p:nvPicPr>
          <p:cNvPr id="9219" name="Picture 3" descr="R_C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700213"/>
            <a:ext cx="5410200" cy="4083050"/>
          </a:xfrm>
          <a:prstGeom prst="rect">
            <a:avLst/>
          </a:prstGeom>
          <a:noFill/>
          <a:extLst>
            <a:ext uri="{909E8E84-426E-40DD-AFC4-6F175D3DCCD1}">
              <a14:hiddenFill xmlns:a14="http://schemas.microsoft.com/office/drawing/2010/main">
                <a:solidFill>
                  <a:srgbClr val="FFFFFF"/>
                </a:solidFill>
              </a14:hiddenFill>
            </a:ext>
          </a:extLst>
        </p:spPr>
      </p:pic>
      <p:sp>
        <p:nvSpPr>
          <p:cNvPr id="9220" name="AutoShape 4"/>
          <p:cNvSpPr>
            <a:spLocks noChangeArrowheads="1"/>
          </p:cNvSpPr>
          <p:nvPr/>
        </p:nvSpPr>
        <p:spPr bwMode="auto">
          <a:xfrm rot="13200000">
            <a:off x="6705600" y="0"/>
            <a:ext cx="2895600" cy="1752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21" name="AutoShape 5"/>
          <p:cNvSpPr>
            <a:spLocks noChangeArrowheads="1"/>
          </p:cNvSpPr>
          <p:nvPr/>
        </p:nvSpPr>
        <p:spPr bwMode="auto">
          <a:xfrm rot="2700000">
            <a:off x="-571500" y="5143500"/>
            <a:ext cx="2895600" cy="1752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22" name="AutoShape 6"/>
          <p:cNvSpPr>
            <a:spLocks noChangeArrowheads="1"/>
          </p:cNvSpPr>
          <p:nvPr/>
        </p:nvSpPr>
        <p:spPr bwMode="auto">
          <a:xfrm rot="18660000">
            <a:off x="6761163" y="4937125"/>
            <a:ext cx="2895600" cy="1908175"/>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hlink">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23" name="AutoShape 7"/>
          <p:cNvSpPr>
            <a:spLocks noChangeArrowheads="1"/>
          </p:cNvSpPr>
          <p:nvPr/>
        </p:nvSpPr>
        <p:spPr bwMode="auto">
          <a:xfrm rot="8400000">
            <a:off x="-381000" y="0"/>
            <a:ext cx="2895600" cy="1752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FF99">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24" name="Text Box 8"/>
          <p:cNvSpPr txBox="1">
            <a:spLocks noChangeArrowheads="1"/>
          </p:cNvSpPr>
          <p:nvPr/>
        </p:nvSpPr>
        <p:spPr bwMode="auto">
          <a:xfrm>
            <a:off x="304800" y="5486400"/>
            <a:ext cx="152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200" b="1">
                <a:latin typeface="Times New Roman" pitchFamily="18" charset="0"/>
              </a:rPr>
              <a:t>一時預かり</a:t>
            </a:r>
          </a:p>
        </p:txBody>
      </p:sp>
      <p:sp>
        <p:nvSpPr>
          <p:cNvPr id="9225" name="Text Box 9"/>
          <p:cNvSpPr txBox="1">
            <a:spLocks noChangeArrowheads="1"/>
          </p:cNvSpPr>
          <p:nvPr/>
        </p:nvSpPr>
        <p:spPr bwMode="auto">
          <a:xfrm>
            <a:off x="7543800" y="533400"/>
            <a:ext cx="1143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200" b="1">
                <a:latin typeface="Times New Roman" pitchFamily="18" charset="0"/>
              </a:rPr>
              <a:t>送迎</a:t>
            </a:r>
          </a:p>
        </p:txBody>
      </p:sp>
      <p:sp>
        <p:nvSpPr>
          <p:cNvPr id="9226" name="Text Box 10"/>
          <p:cNvSpPr txBox="1">
            <a:spLocks noChangeArrowheads="1"/>
          </p:cNvSpPr>
          <p:nvPr/>
        </p:nvSpPr>
        <p:spPr bwMode="auto">
          <a:xfrm>
            <a:off x="685800" y="457200"/>
            <a:ext cx="121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200" b="1">
                <a:latin typeface="Times New Roman" pitchFamily="18" charset="0"/>
              </a:rPr>
              <a:t>産前産後</a:t>
            </a:r>
          </a:p>
        </p:txBody>
      </p:sp>
      <p:sp>
        <p:nvSpPr>
          <p:cNvPr id="9227" name="Text Box 11"/>
          <p:cNvSpPr txBox="1">
            <a:spLocks noChangeArrowheads="1"/>
          </p:cNvSpPr>
          <p:nvPr/>
        </p:nvSpPr>
        <p:spPr bwMode="auto">
          <a:xfrm rot="-3338086">
            <a:off x="6873082" y="5376068"/>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b="1">
                <a:latin typeface="Times New Roman" pitchFamily="18" charset="0"/>
              </a:rPr>
              <a:t>学童保育</a:t>
            </a:r>
          </a:p>
        </p:txBody>
      </p:sp>
      <p:sp>
        <p:nvSpPr>
          <p:cNvPr id="9228" name="Text Box 12"/>
          <p:cNvSpPr txBox="1">
            <a:spLocks noChangeArrowheads="1"/>
          </p:cNvSpPr>
          <p:nvPr/>
        </p:nvSpPr>
        <p:spPr bwMode="auto">
          <a:xfrm rot="-3338086">
            <a:off x="7377907" y="5591968"/>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b="1">
                <a:latin typeface="Times New Roman" pitchFamily="18" charset="0"/>
              </a:rPr>
              <a:t>自然教室</a:t>
            </a:r>
          </a:p>
        </p:txBody>
      </p:sp>
    </p:spTree>
    <p:extLst>
      <p:ext uri="{BB962C8B-B14F-4D97-AF65-F5344CB8AC3E}">
        <p14:creationId xmlns:p14="http://schemas.microsoft.com/office/powerpoint/2010/main" val="2724528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9219"/>
                                        </p:tgtEl>
                                        <p:attrNameLst>
                                          <p:attrName>style.visibility</p:attrName>
                                        </p:attrNameLst>
                                      </p:cBhvr>
                                      <p:to>
                                        <p:strVal val="visible"/>
                                      </p:to>
                                    </p:set>
                                    <p:anim calcmode="lin" valueType="num">
                                      <p:cBhvr>
                                        <p:cTn id="12" dur="500" fill="hold"/>
                                        <p:tgtEl>
                                          <p:spTgt spid="9219"/>
                                        </p:tgtEl>
                                        <p:attrNameLst>
                                          <p:attrName>ppt_w</p:attrName>
                                        </p:attrNameLst>
                                      </p:cBhvr>
                                      <p:tavLst>
                                        <p:tav tm="0">
                                          <p:val>
                                            <p:fltVal val="0"/>
                                          </p:val>
                                        </p:tav>
                                        <p:tav tm="100000">
                                          <p:val>
                                            <p:strVal val="#ppt_w"/>
                                          </p:val>
                                        </p:tav>
                                      </p:tavLst>
                                    </p:anim>
                                    <p:anim calcmode="lin" valueType="num">
                                      <p:cBhvr>
                                        <p:cTn id="13" dur="500" fill="hold"/>
                                        <p:tgtEl>
                                          <p:spTgt spid="9219"/>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223"/>
                                        </p:tgtEl>
                                        <p:attrNameLst>
                                          <p:attrName>style.visibility</p:attrName>
                                        </p:attrNameLst>
                                      </p:cBhvr>
                                      <p:to>
                                        <p:strVal val="visible"/>
                                      </p:to>
                                    </p:set>
                                    <p:anim calcmode="lin" valueType="num">
                                      <p:cBhvr additive="base">
                                        <p:cTn id="18" dur="500" fill="hold"/>
                                        <p:tgtEl>
                                          <p:spTgt spid="9223"/>
                                        </p:tgtEl>
                                        <p:attrNameLst>
                                          <p:attrName>ppt_x</p:attrName>
                                        </p:attrNameLst>
                                      </p:cBhvr>
                                      <p:tavLst>
                                        <p:tav tm="0">
                                          <p:val>
                                            <p:strVal val="0-#ppt_w/2"/>
                                          </p:val>
                                        </p:tav>
                                        <p:tav tm="100000">
                                          <p:val>
                                            <p:strVal val="#ppt_x"/>
                                          </p:val>
                                        </p:tav>
                                      </p:tavLst>
                                    </p:anim>
                                    <p:anim calcmode="lin" valueType="num">
                                      <p:cBhvr additive="base">
                                        <p:cTn id="19" dur="500" fill="hold"/>
                                        <p:tgtEl>
                                          <p:spTgt spid="9223"/>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9226"/>
                                        </p:tgtEl>
                                        <p:attrNameLst>
                                          <p:attrName>style.visibility</p:attrName>
                                        </p:attrNameLst>
                                      </p:cBhvr>
                                      <p:to>
                                        <p:strVal val="visible"/>
                                      </p:to>
                                    </p:set>
                                    <p:animEffect transition="in" filter="wipe(up)">
                                      <p:cBhvr>
                                        <p:cTn id="23" dur="500"/>
                                        <p:tgtEl>
                                          <p:spTgt spid="922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9220"/>
                                        </p:tgtEl>
                                        <p:attrNameLst>
                                          <p:attrName>style.visibility</p:attrName>
                                        </p:attrNameLst>
                                      </p:cBhvr>
                                      <p:to>
                                        <p:strVal val="visible"/>
                                      </p:to>
                                    </p:set>
                                    <p:anim calcmode="lin" valueType="num">
                                      <p:cBhvr additive="base">
                                        <p:cTn id="28" dur="500" fill="hold"/>
                                        <p:tgtEl>
                                          <p:spTgt spid="9220"/>
                                        </p:tgtEl>
                                        <p:attrNameLst>
                                          <p:attrName>ppt_x</p:attrName>
                                        </p:attrNameLst>
                                      </p:cBhvr>
                                      <p:tavLst>
                                        <p:tav tm="0">
                                          <p:val>
                                            <p:strVal val="1+#ppt_w/2"/>
                                          </p:val>
                                        </p:tav>
                                        <p:tav tm="100000">
                                          <p:val>
                                            <p:strVal val="#ppt_x"/>
                                          </p:val>
                                        </p:tav>
                                      </p:tavLst>
                                    </p:anim>
                                    <p:anim calcmode="lin" valueType="num">
                                      <p:cBhvr additive="base">
                                        <p:cTn id="29" dur="500" fill="hold"/>
                                        <p:tgtEl>
                                          <p:spTgt spid="9220"/>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9225"/>
                                        </p:tgtEl>
                                        <p:attrNameLst>
                                          <p:attrName>style.visibility</p:attrName>
                                        </p:attrNameLst>
                                      </p:cBhvr>
                                      <p:to>
                                        <p:strVal val="visible"/>
                                      </p:to>
                                    </p:set>
                                    <p:animEffect transition="in" filter="wipe(left)">
                                      <p:cBhvr>
                                        <p:cTn id="33" dur="500"/>
                                        <p:tgtEl>
                                          <p:spTgt spid="922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221"/>
                                        </p:tgtEl>
                                        <p:attrNameLst>
                                          <p:attrName>style.visibility</p:attrName>
                                        </p:attrNameLst>
                                      </p:cBhvr>
                                      <p:to>
                                        <p:strVal val="visible"/>
                                      </p:to>
                                    </p:set>
                                    <p:anim calcmode="lin" valueType="num">
                                      <p:cBhvr additive="base">
                                        <p:cTn id="38" dur="500" fill="hold"/>
                                        <p:tgtEl>
                                          <p:spTgt spid="9221"/>
                                        </p:tgtEl>
                                        <p:attrNameLst>
                                          <p:attrName>ppt_x</p:attrName>
                                        </p:attrNameLst>
                                      </p:cBhvr>
                                      <p:tavLst>
                                        <p:tav tm="0">
                                          <p:val>
                                            <p:strVal val="0-#ppt_w/2"/>
                                          </p:val>
                                        </p:tav>
                                        <p:tav tm="100000">
                                          <p:val>
                                            <p:strVal val="#ppt_x"/>
                                          </p:val>
                                        </p:tav>
                                      </p:tavLst>
                                    </p:anim>
                                    <p:anim calcmode="lin" valueType="num">
                                      <p:cBhvr additive="base">
                                        <p:cTn id="39" dur="500" fill="hold"/>
                                        <p:tgtEl>
                                          <p:spTgt spid="9221"/>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9224"/>
                                        </p:tgtEl>
                                        <p:attrNameLst>
                                          <p:attrName>style.visibility</p:attrName>
                                        </p:attrNameLst>
                                      </p:cBhvr>
                                      <p:to>
                                        <p:strVal val="visible"/>
                                      </p:to>
                                    </p:set>
                                    <p:animEffect transition="in" filter="wipe(up)">
                                      <p:cBhvr>
                                        <p:cTn id="43" dur="500"/>
                                        <p:tgtEl>
                                          <p:spTgt spid="922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6" fill="hold" grpId="0" nodeType="clickEffect">
                                  <p:stCondLst>
                                    <p:cond delay="0"/>
                                  </p:stCondLst>
                                  <p:childTnLst>
                                    <p:set>
                                      <p:cBhvr>
                                        <p:cTn id="47" dur="1" fill="hold">
                                          <p:stCondLst>
                                            <p:cond delay="0"/>
                                          </p:stCondLst>
                                        </p:cTn>
                                        <p:tgtEl>
                                          <p:spTgt spid="9222"/>
                                        </p:tgtEl>
                                        <p:attrNameLst>
                                          <p:attrName>style.visibility</p:attrName>
                                        </p:attrNameLst>
                                      </p:cBhvr>
                                      <p:to>
                                        <p:strVal val="visible"/>
                                      </p:to>
                                    </p:set>
                                    <p:anim calcmode="lin" valueType="num">
                                      <p:cBhvr additive="base">
                                        <p:cTn id="48" dur="500" fill="hold"/>
                                        <p:tgtEl>
                                          <p:spTgt spid="9222"/>
                                        </p:tgtEl>
                                        <p:attrNameLst>
                                          <p:attrName>ppt_x</p:attrName>
                                        </p:attrNameLst>
                                      </p:cBhvr>
                                      <p:tavLst>
                                        <p:tav tm="0">
                                          <p:val>
                                            <p:strVal val="1+#ppt_w/2"/>
                                          </p:val>
                                        </p:tav>
                                        <p:tav tm="100000">
                                          <p:val>
                                            <p:strVal val="#ppt_x"/>
                                          </p:val>
                                        </p:tav>
                                      </p:tavLst>
                                    </p:anim>
                                    <p:anim calcmode="lin" valueType="num">
                                      <p:cBhvr additive="base">
                                        <p:cTn id="49" dur="500" fill="hold"/>
                                        <p:tgtEl>
                                          <p:spTgt spid="9222"/>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227"/>
                                        </p:tgtEl>
                                        <p:attrNameLst>
                                          <p:attrName>style.visibility</p:attrName>
                                        </p:attrNameLst>
                                      </p:cBhvr>
                                      <p:to>
                                        <p:strVal val="visible"/>
                                      </p:to>
                                    </p:set>
                                    <p:animEffect transition="in" filter="wipe(left)">
                                      <p:cBhvr>
                                        <p:cTn id="53" dur="500"/>
                                        <p:tgtEl>
                                          <p:spTgt spid="9227"/>
                                        </p:tgtEl>
                                      </p:cBhvr>
                                    </p:animEffect>
                                  </p:childTnLst>
                                </p:cTn>
                              </p:par>
                            </p:childTnLst>
                          </p:cTn>
                        </p:par>
                        <p:par>
                          <p:cTn id="54" fill="hold" nodeType="afterGroup">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9228"/>
                                        </p:tgtEl>
                                        <p:attrNameLst>
                                          <p:attrName>style.visibility</p:attrName>
                                        </p:attrNameLst>
                                      </p:cBhvr>
                                      <p:to>
                                        <p:strVal val="visible"/>
                                      </p:to>
                                    </p:set>
                                    <p:animEffect transition="in" filter="wipe(left)">
                                      <p:cBhvr>
                                        <p:cTn id="57" dur="5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20" grpId="0" animBg="1"/>
      <p:bldP spid="9221" grpId="0" animBg="1"/>
      <p:bldP spid="9222" grpId="0" animBg="1"/>
      <p:bldP spid="9223" grpId="0" animBg="1"/>
      <p:bldP spid="9224" grpId="0" autoUpdateAnimBg="0"/>
      <p:bldP spid="9225" grpId="0" autoUpdateAnimBg="0"/>
      <p:bldP spid="9226" grpId="0" autoUpdateAnimBg="0"/>
      <p:bldP spid="9227" grpId="0" autoUpdateAnimBg="0"/>
      <p:bldP spid="922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ext Box 2"/>
          <p:cNvSpPr txBox="1">
            <a:spLocks noChangeArrowheads="1"/>
          </p:cNvSpPr>
          <p:nvPr/>
        </p:nvSpPr>
        <p:spPr bwMode="auto">
          <a:xfrm>
            <a:off x="755650" y="5445125"/>
            <a:ext cx="2116138" cy="1160463"/>
          </a:xfrm>
          <a:prstGeom prst="rect">
            <a:avLst/>
          </a:prstGeom>
          <a:noFill/>
          <a:ln>
            <a:noFill/>
          </a:ln>
          <a:effectLst/>
          <a:extLst>
            <a:ext uri="{909E8E84-426E-40DD-AFC4-6F175D3DCCD1}">
              <a14:hiddenFill xmlns:a14="http://schemas.microsoft.com/office/drawing/2010/main">
                <a:solidFill>
                  <a:srgbClr val="FF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dirty="0">
                <a:latin typeface="Times New Roman" pitchFamily="18" charset="0"/>
              </a:rPr>
              <a:t>事務所当番</a:t>
            </a:r>
          </a:p>
          <a:p>
            <a:pPr eaLnBrk="1" hangingPunct="1">
              <a:spcBef>
                <a:spcPct val="50000"/>
              </a:spcBef>
              <a:buFontTx/>
              <a:buNone/>
            </a:pPr>
            <a:r>
              <a:rPr lang="en-US" altLang="ja-JP" sz="2800" dirty="0">
                <a:solidFill>
                  <a:srgbClr val="FF0000"/>
                </a:solidFill>
                <a:latin typeface="Times New Roman" pitchFamily="18" charset="0"/>
              </a:rPr>
              <a:t>1</a:t>
            </a:r>
            <a:r>
              <a:rPr lang="ja-JP" altLang="en-US" sz="2800" dirty="0">
                <a:solidFill>
                  <a:srgbClr val="FF0000"/>
                </a:solidFill>
                <a:latin typeface="Times New Roman" pitchFamily="18" charset="0"/>
              </a:rPr>
              <a:t>点／</a:t>
            </a:r>
            <a:r>
              <a:rPr lang="en-US" altLang="ja-JP" sz="2800" dirty="0">
                <a:solidFill>
                  <a:srgbClr val="FF0000"/>
                </a:solidFill>
                <a:latin typeface="Times New Roman" pitchFamily="18" charset="0"/>
              </a:rPr>
              <a:t>2</a:t>
            </a:r>
            <a:r>
              <a:rPr lang="ja-JP" altLang="en-US" sz="2800" dirty="0">
                <a:solidFill>
                  <a:srgbClr val="FF0000"/>
                </a:solidFill>
                <a:latin typeface="Times New Roman" pitchFamily="18" charset="0"/>
              </a:rPr>
              <a:t>時間</a:t>
            </a:r>
          </a:p>
        </p:txBody>
      </p:sp>
      <p:sp>
        <p:nvSpPr>
          <p:cNvPr id="334851" name="Text Box 3"/>
          <p:cNvSpPr txBox="1">
            <a:spLocks noChangeArrowheads="1"/>
          </p:cNvSpPr>
          <p:nvPr/>
        </p:nvSpPr>
        <p:spPr bwMode="auto">
          <a:xfrm>
            <a:off x="323850" y="404813"/>
            <a:ext cx="2879725" cy="641350"/>
          </a:xfrm>
          <a:prstGeom prst="rect">
            <a:avLst/>
          </a:prstGeom>
          <a:noFill/>
          <a:ln>
            <a:noFill/>
          </a:ln>
          <a:effectLst/>
          <a:extLst>
            <a:ext uri="{909E8E84-426E-40DD-AFC4-6F175D3DCCD1}">
              <a14:hiddenFill xmlns:a14="http://schemas.microsoft.com/office/drawing/2010/main">
                <a:solidFill>
                  <a:srgbClr val="FF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3600">
                <a:latin typeface="Times New Roman" pitchFamily="18" charset="0"/>
              </a:rPr>
              <a:t>サポート活動</a:t>
            </a:r>
          </a:p>
        </p:txBody>
      </p:sp>
      <p:sp>
        <p:nvSpPr>
          <p:cNvPr id="334852" name="Text Box 4"/>
          <p:cNvSpPr txBox="1">
            <a:spLocks noChangeArrowheads="1"/>
          </p:cNvSpPr>
          <p:nvPr/>
        </p:nvSpPr>
        <p:spPr bwMode="auto">
          <a:xfrm>
            <a:off x="3348038" y="1052513"/>
            <a:ext cx="5795962" cy="4367212"/>
          </a:xfrm>
          <a:prstGeom prst="rect">
            <a:avLst/>
          </a:prstGeom>
          <a:noFill/>
          <a:ln>
            <a:noFill/>
          </a:ln>
          <a:effectLst/>
          <a:extLst>
            <a:ext uri="{909E8E84-426E-40DD-AFC4-6F175D3DCCD1}">
              <a14:hiddenFill xmlns:a14="http://schemas.microsoft.com/office/drawing/2010/main">
                <a:solidFill>
                  <a:srgbClr val="FF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dirty="0">
                <a:latin typeface="Times New Roman" pitchFamily="18" charset="0"/>
              </a:rPr>
              <a:t>・コーディネート：</a:t>
            </a:r>
            <a:r>
              <a:rPr lang="en-US" altLang="ja-JP" sz="2800" dirty="0">
                <a:solidFill>
                  <a:srgbClr val="FF0000"/>
                </a:solidFill>
                <a:latin typeface="Times New Roman" pitchFamily="18" charset="0"/>
              </a:rPr>
              <a:t>1</a:t>
            </a:r>
            <a:r>
              <a:rPr lang="ja-JP" altLang="en-US" sz="2800" dirty="0">
                <a:solidFill>
                  <a:srgbClr val="FF0000"/>
                </a:solidFill>
                <a:latin typeface="Times New Roman" pitchFamily="18" charset="0"/>
              </a:rPr>
              <a:t>点／回</a:t>
            </a:r>
          </a:p>
          <a:p>
            <a:pPr eaLnBrk="1" hangingPunct="1">
              <a:spcBef>
                <a:spcPct val="50000"/>
              </a:spcBef>
              <a:buFontTx/>
              <a:buNone/>
            </a:pPr>
            <a:r>
              <a:rPr lang="ja-JP" altLang="en-US" sz="2800" dirty="0">
                <a:latin typeface="Times New Roman" pitchFamily="18" charset="0"/>
              </a:rPr>
              <a:t>・事務所作業：</a:t>
            </a:r>
            <a:r>
              <a:rPr lang="ja-JP" altLang="en-US" sz="2800" dirty="0">
                <a:solidFill>
                  <a:srgbClr val="FF0000"/>
                </a:solidFill>
                <a:latin typeface="Times New Roman" pitchFamily="18" charset="0"/>
              </a:rPr>
              <a:t>１点／</a:t>
            </a:r>
            <a:r>
              <a:rPr lang="en-US" altLang="ja-JP" sz="2800" dirty="0">
                <a:solidFill>
                  <a:srgbClr val="FF0000"/>
                </a:solidFill>
                <a:latin typeface="Times New Roman" pitchFamily="18" charset="0"/>
              </a:rPr>
              <a:t>2</a:t>
            </a:r>
            <a:r>
              <a:rPr lang="ja-JP" altLang="en-US" sz="2800" dirty="0">
                <a:solidFill>
                  <a:srgbClr val="FF0000"/>
                </a:solidFill>
                <a:latin typeface="Times New Roman" pitchFamily="18" charset="0"/>
              </a:rPr>
              <a:t>時間</a:t>
            </a:r>
          </a:p>
          <a:p>
            <a:pPr eaLnBrk="1" hangingPunct="1">
              <a:spcBef>
                <a:spcPct val="50000"/>
              </a:spcBef>
              <a:buFontTx/>
              <a:buNone/>
            </a:pPr>
            <a:r>
              <a:rPr lang="ja-JP" altLang="en-US" sz="2800" dirty="0">
                <a:latin typeface="Times New Roman" pitchFamily="18" charset="0"/>
              </a:rPr>
              <a:t>・カーボラ（活動者の送迎）</a:t>
            </a:r>
          </a:p>
          <a:p>
            <a:pPr eaLnBrk="1" hangingPunct="1">
              <a:spcBef>
                <a:spcPct val="50000"/>
              </a:spcBef>
              <a:buFontTx/>
              <a:buNone/>
            </a:pPr>
            <a:r>
              <a:rPr lang="ja-JP" altLang="en-US" sz="2800" dirty="0">
                <a:latin typeface="Times New Roman" pitchFamily="18" charset="0"/>
              </a:rPr>
              <a:t>　　　　　　　　　</a:t>
            </a:r>
            <a:r>
              <a:rPr lang="en-US" altLang="ja-JP" sz="2800" dirty="0">
                <a:solidFill>
                  <a:srgbClr val="FF0000"/>
                </a:solidFill>
                <a:latin typeface="Times New Roman" pitchFamily="18" charset="0"/>
              </a:rPr>
              <a:t>1</a:t>
            </a:r>
            <a:r>
              <a:rPr lang="ja-JP" altLang="en-US" sz="2800" dirty="0">
                <a:solidFill>
                  <a:srgbClr val="FF0000"/>
                </a:solidFill>
                <a:latin typeface="Times New Roman" pitchFamily="18" charset="0"/>
              </a:rPr>
              <a:t>点／</a:t>
            </a:r>
            <a:r>
              <a:rPr lang="en-US" altLang="ja-JP" sz="2800" dirty="0">
                <a:solidFill>
                  <a:srgbClr val="FF0000"/>
                </a:solidFill>
                <a:latin typeface="Times New Roman" pitchFamily="18" charset="0"/>
              </a:rPr>
              <a:t>2</a:t>
            </a:r>
            <a:r>
              <a:rPr lang="ja-JP" altLang="en-US" sz="2800" dirty="0">
                <a:solidFill>
                  <a:srgbClr val="FF0000"/>
                </a:solidFill>
                <a:latin typeface="Times New Roman" pitchFamily="18" charset="0"/>
              </a:rPr>
              <a:t>時間</a:t>
            </a:r>
          </a:p>
          <a:p>
            <a:pPr eaLnBrk="1" hangingPunct="1">
              <a:spcBef>
                <a:spcPct val="50000"/>
              </a:spcBef>
              <a:buFontTx/>
              <a:buNone/>
            </a:pPr>
            <a:r>
              <a:rPr lang="ja-JP" altLang="en-US" sz="2800" dirty="0">
                <a:latin typeface="Times New Roman" pitchFamily="18" charset="0"/>
              </a:rPr>
              <a:t>・講師：</a:t>
            </a:r>
            <a:r>
              <a:rPr lang="en-US" altLang="ja-JP" sz="2800" dirty="0">
                <a:solidFill>
                  <a:srgbClr val="FF0000"/>
                </a:solidFill>
                <a:latin typeface="Times New Roman" pitchFamily="18" charset="0"/>
              </a:rPr>
              <a:t>2</a:t>
            </a:r>
            <a:r>
              <a:rPr lang="ja-JP" altLang="en-US" sz="2800" dirty="0">
                <a:solidFill>
                  <a:srgbClr val="FF0000"/>
                </a:solidFill>
                <a:latin typeface="Times New Roman" pitchFamily="18" charset="0"/>
              </a:rPr>
              <a:t>点／回</a:t>
            </a:r>
            <a:r>
              <a:rPr lang="ja-JP" altLang="en-US" sz="2400" dirty="0">
                <a:latin typeface="Times New Roman" pitchFamily="18" charset="0"/>
              </a:rPr>
              <a:t>（運営寄付金ある場合）</a:t>
            </a:r>
          </a:p>
          <a:p>
            <a:pPr eaLnBrk="1" hangingPunct="1">
              <a:spcBef>
                <a:spcPct val="50000"/>
              </a:spcBef>
              <a:buFontTx/>
              <a:buNone/>
            </a:pPr>
            <a:r>
              <a:rPr lang="ja-JP" altLang="en-US" sz="2800" dirty="0">
                <a:latin typeface="Times New Roman" pitchFamily="18" charset="0"/>
              </a:rPr>
              <a:t>・移送：</a:t>
            </a:r>
            <a:r>
              <a:rPr lang="en-US" altLang="ja-JP" sz="2800" dirty="0">
                <a:solidFill>
                  <a:srgbClr val="FF0000"/>
                </a:solidFill>
                <a:latin typeface="Times New Roman" pitchFamily="18" charset="0"/>
              </a:rPr>
              <a:t>1</a:t>
            </a:r>
            <a:r>
              <a:rPr lang="ja-JP" altLang="en-US" sz="2800" dirty="0">
                <a:solidFill>
                  <a:srgbClr val="FF0000"/>
                </a:solidFill>
                <a:latin typeface="Times New Roman" pitchFamily="18" charset="0"/>
              </a:rPr>
              <a:t>点／時間</a:t>
            </a:r>
            <a:r>
              <a:rPr lang="ja-JP" altLang="en-US" sz="2400" dirty="0">
                <a:latin typeface="Times New Roman" pitchFamily="18" charset="0"/>
              </a:rPr>
              <a:t>（乗車させている時間）</a:t>
            </a:r>
          </a:p>
          <a:p>
            <a:pPr eaLnBrk="1" hangingPunct="1">
              <a:spcBef>
                <a:spcPct val="50000"/>
              </a:spcBef>
              <a:buFontTx/>
              <a:buNone/>
            </a:pPr>
            <a:r>
              <a:rPr lang="ja-JP" altLang="en-US" sz="2800" dirty="0">
                <a:latin typeface="Times New Roman" pitchFamily="18" charset="0"/>
              </a:rPr>
              <a:t>・事務所提供：</a:t>
            </a:r>
            <a:r>
              <a:rPr lang="en-US" altLang="ja-JP" sz="2800" dirty="0">
                <a:solidFill>
                  <a:srgbClr val="FF0000"/>
                </a:solidFill>
                <a:latin typeface="Times New Roman" pitchFamily="18" charset="0"/>
              </a:rPr>
              <a:t>15</a:t>
            </a:r>
            <a:r>
              <a:rPr lang="ja-JP" altLang="en-US" sz="2800" dirty="0">
                <a:solidFill>
                  <a:srgbClr val="FF0000"/>
                </a:solidFill>
                <a:latin typeface="Times New Roman" pitchFamily="18" charset="0"/>
              </a:rPr>
              <a:t>点／月</a:t>
            </a:r>
          </a:p>
        </p:txBody>
      </p:sp>
      <p:pic>
        <p:nvPicPr>
          <p:cNvPr id="334853" name="Picture 5" descr="MC90029572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2349500"/>
            <a:ext cx="324167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120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4851"/>
                                        </p:tgtEl>
                                        <p:attrNameLst>
                                          <p:attrName>style.visibility</p:attrName>
                                        </p:attrNameLst>
                                      </p:cBhvr>
                                      <p:to>
                                        <p:strVal val="visible"/>
                                      </p:to>
                                    </p:set>
                                    <p:anim calcmode="lin" valueType="num">
                                      <p:cBhvr additive="base">
                                        <p:cTn id="7" dur="500" fill="hold"/>
                                        <p:tgtEl>
                                          <p:spTgt spid="334851"/>
                                        </p:tgtEl>
                                        <p:attrNameLst>
                                          <p:attrName>ppt_x</p:attrName>
                                        </p:attrNameLst>
                                      </p:cBhvr>
                                      <p:tavLst>
                                        <p:tav tm="0">
                                          <p:val>
                                            <p:strVal val="0-#ppt_w/2"/>
                                          </p:val>
                                        </p:tav>
                                        <p:tav tm="100000">
                                          <p:val>
                                            <p:strVal val="#ppt_x"/>
                                          </p:val>
                                        </p:tav>
                                      </p:tavLst>
                                    </p:anim>
                                    <p:anim calcmode="lin" valueType="num">
                                      <p:cBhvr additive="base">
                                        <p:cTn id="8" dur="500" fill="hold"/>
                                        <p:tgtEl>
                                          <p:spTgt spid="33485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32" fill="hold" nodeType="clickEffect">
                                  <p:stCondLst>
                                    <p:cond delay="0"/>
                                  </p:stCondLst>
                                  <p:childTnLst>
                                    <p:set>
                                      <p:cBhvr>
                                        <p:cTn id="12" dur="1" fill="hold">
                                          <p:stCondLst>
                                            <p:cond delay="0"/>
                                          </p:stCondLst>
                                        </p:cTn>
                                        <p:tgtEl>
                                          <p:spTgt spid="334853"/>
                                        </p:tgtEl>
                                        <p:attrNameLst>
                                          <p:attrName>style.visibility</p:attrName>
                                        </p:attrNameLst>
                                      </p:cBhvr>
                                      <p:to>
                                        <p:strVal val="visible"/>
                                      </p:to>
                                    </p:set>
                                    <p:animEffect transition="in" filter="diamond(out)">
                                      <p:cBhvr>
                                        <p:cTn id="13" dur="1000"/>
                                        <p:tgtEl>
                                          <p:spTgt spid="334853"/>
                                        </p:tgtEl>
                                      </p:cBhvr>
                                    </p:animEffect>
                                  </p:childTnLst>
                                </p:cTn>
                              </p:par>
                            </p:childTnLst>
                          </p:cTn>
                        </p:par>
                        <p:par>
                          <p:cTn id="14" fill="hold" nodeType="afterGroup">
                            <p:stCondLst>
                              <p:cond delay="1000"/>
                            </p:stCondLst>
                            <p:childTnLst>
                              <p:par>
                                <p:cTn id="15" presetID="5" presetClass="entr" presetSubtype="5" fill="hold" grpId="0" nodeType="afterEffect">
                                  <p:stCondLst>
                                    <p:cond delay="0"/>
                                  </p:stCondLst>
                                  <p:childTnLst>
                                    <p:set>
                                      <p:cBhvr>
                                        <p:cTn id="16" dur="1" fill="hold">
                                          <p:stCondLst>
                                            <p:cond delay="0"/>
                                          </p:stCondLst>
                                        </p:cTn>
                                        <p:tgtEl>
                                          <p:spTgt spid="334850"/>
                                        </p:tgtEl>
                                        <p:attrNameLst>
                                          <p:attrName>style.visibility</p:attrName>
                                        </p:attrNameLst>
                                      </p:cBhvr>
                                      <p:to>
                                        <p:strVal val="visible"/>
                                      </p:to>
                                    </p:set>
                                    <p:animEffect transition="in" filter="checkerboard(down)">
                                      <p:cBhvr>
                                        <p:cTn id="17" dur="500"/>
                                        <p:tgtEl>
                                          <p:spTgt spid="3348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5" fill="hold" grpId="0" nodeType="clickEffect">
                                  <p:stCondLst>
                                    <p:cond delay="0"/>
                                  </p:stCondLst>
                                  <p:childTnLst>
                                    <p:set>
                                      <p:cBhvr>
                                        <p:cTn id="21" dur="1" fill="hold">
                                          <p:stCondLst>
                                            <p:cond delay="0"/>
                                          </p:stCondLst>
                                        </p:cTn>
                                        <p:tgtEl>
                                          <p:spTgt spid="334852"/>
                                        </p:tgtEl>
                                        <p:attrNameLst>
                                          <p:attrName>style.visibility</p:attrName>
                                        </p:attrNameLst>
                                      </p:cBhvr>
                                      <p:to>
                                        <p:strVal val="visible"/>
                                      </p:to>
                                    </p:set>
                                    <p:animEffect transition="in" filter="checkerboard(down)">
                                      <p:cBhvr>
                                        <p:cTn id="22" dur="500"/>
                                        <p:tgtEl>
                                          <p:spTgt spid="334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0" grpId="0" autoUpdateAnimBg="0"/>
      <p:bldP spid="334851" grpId="0" autoUpdateAnimBg="0"/>
      <p:bldP spid="33485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627313" y="476250"/>
            <a:ext cx="5832475" cy="701675"/>
          </a:xfrm>
          <a:prstGeom prst="rect">
            <a:avLst/>
          </a:prstGeom>
          <a:solidFill>
            <a:srgbClr val="FFCC99">
              <a:alpha val="47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4000">
                <a:latin typeface="Times New Roman" pitchFamily="18" charset="0"/>
              </a:rPr>
              <a:t>預託点数が無く利用する</a:t>
            </a:r>
          </a:p>
        </p:txBody>
      </p:sp>
      <p:sp>
        <p:nvSpPr>
          <p:cNvPr id="10243" name="Text Box 3"/>
          <p:cNvSpPr txBox="1">
            <a:spLocks noChangeArrowheads="1"/>
          </p:cNvSpPr>
          <p:nvPr/>
        </p:nvSpPr>
        <p:spPr bwMode="auto">
          <a:xfrm>
            <a:off x="2339975" y="2420938"/>
            <a:ext cx="6480175" cy="579437"/>
          </a:xfrm>
          <a:prstGeom prst="rect">
            <a:avLst/>
          </a:prstGeom>
          <a:solidFill>
            <a:srgbClr val="FF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200">
                <a:latin typeface="Times New Roman" pitchFamily="18" charset="0"/>
              </a:rPr>
              <a:t>応分の　　　　　　　　　　　　　　　寄付</a:t>
            </a:r>
          </a:p>
        </p:txBody>
      </p:sp>
      <p:sp>
        <p:nvSpPr>
          <p:cNvPr id="10244" name="AutoShape 4"/>
          <p:cNvSpPr>
            <a:spLocks noChangeArrowheads="1"/>
          </p:cNvSpPr>
          <p:nvPr/>
        </p:nvSpPr>
        <p:spPr bwMode="auto">
          <a:xfrm>
            <a:off x="1403350" y="5157788"/>
            <a:ext cx="2232025" cy="863600"/>
          </a:xfrm>
          <a:prstGeom prst="foldedCorner">
            <a:avLst>
              <a:gd name="adj" fmla="val 12500"/>
            </a:avLst>
          </a:prstGeom>
          <a:solidFill>
            <a:srgbClr val="CC0000">
              <a:alpha val="52000"/>
            </a:srgbClr>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10245" name="Text Box 5"/>
          <p:cNvSpPr txBox="1">
            <a:spLocks noChangeArrowheads="1"/>
          </p:cNvSpPr>
          <p:nvPr/>
        </p:nvSpPr>
        <p:spPr bwMode="auto">
          <a:xfrm>
            <a:off x="2771775" y="3933825"/>
            <a:ext cx="2232025" cy="579438"/>
          </a:xfrm>
          <a:prstGeom prst="rect">
            <a:avLst/>
          </a:prstGeom>
          <a:solidFill>
            <a:srgbClr val="FFFF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ja-JP" altLang="en-US" sz="3200">
                <a:latin typeface="Times New Roman" pitchFamily="18" charset="0"/>
              </a:rPr>
              <a:t>交通費実費</a:t>
            </a:r>
          </a:p>
        </p:txBody>
      </p:sp>
      <p:sp>
        <p:nvSpPr>
          <p:cNvPr id="10246" name="Text Box 6"/>
          <p:cNvSpPr txBox="1">
            <a:spLocks noChangeArrowheads="1"/>
          </p:cNvSpPr>
          <p:nvPr/>
        </p:nvSpPr>
        <p:spPr bwMode="auto">
          <a:xfrm>
            <a:off x="4787900" y="3068638"/>
            <a:ext cx="863600" cy="701675"/>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a:spcBef>
                <a:spcPct val="50000"/>
              </a:spcBef>
            </a:pPr>
            <a:r>
              <a:rPr lang="ja-JP" altLang="en-US" sz="4000" b="1">
                <a:latin typeface="Times New Roman" pitchFamily="18" charset="0"/>
              </a:rPr>
              <a:t>＋</a:t>
            </a:r>
          </a:p>
        </p:txBody>
      </p:sp>
      <p:sp>
        <p:nvSpPr>
          <p:cNvPr id="10247" name="Text Box 7"/>
          <p:cNvSpPr txBox="1">
            <a:spLocks noChangeArrowheads="1"/>
          </p:cNvSpPr>
          <p:nvPr/>
        </p:nvSpPr>
        <p:spPr bwMode="auto">
          <a:xfrm>
            <a:off x="5003800" y="5300663"/>
            <a:ext cx="3600450" cy="641350"/>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ja-JP" altLang="en-US" sz="3600">
                <a:latin typeface="Times New Roman" pitchFamily="18" charset="0"/>
              </a:rPr>
              <a:t>事務所運営経費</a:t>
            </a:r>
          </a:p>
        </p:txBody>
      </p:sp>
      <p:sp>
        <p:nvSpPr>
          <p:cNvPr id="10248" name="Text Box 8"/>
          <p:cNvSpPr txBox="1">
            <a:spLocks noChangeArrowheads="1"/>
          </p:cNvSpPr>
          <p:nvPr/>
        </p:nvSpPr>
        <p:spPr bwMode="auto">
          <a:xfrm>
            <a:off x="3924300" y="5229225"/>
            <a:ext cx="719138" cy="762000"/>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ja-JP" altLang="en-US" sz="4400">
                <a:latin typeface="Times New Roman" pitchFamily="18" charset="0"/>
              </a:rPr>
              <a:t>＝</a:t>
            </a:r>
          </a:p>
        </p:txBody>
      </p:sp>
      <p:sp>
        <p:nvSpPr>
          <p:cNvPr id="10249" name="Text Box 9"/>
          <p:cNvSpPr txBox="1">
            <a:spLocks noChangeArrowheads="1"/>
          </p:cNvSpPr>
          <p:nvPr/>
        </p:nvSpPr>
        <p:spPr bwMode="auto">
          <a:xfrm>
            <a:off x="1547813" y="5229225"/>
            <a:ext cx="2016125" cy="701675"/>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ja-JP" altLang="en-US" sz="4000">
                <a:latin typeface="Times New Roman" pitchFamily="18" charset="0"/>
              </a:rPr>
              <a:t>寄付金</a:t>
            </a:r>
          </a:p>
        </p:txBody>
      </p:sp>
      <p:pic>
        <p:nvPicPr>
          <p:cNvPr id="10250" name="Picture 10" descr="M_A2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3644900"/>
            <a:ext cx="1655762" cy="1339850"/>
          </a:xfrm>
          <a:prstGeom prst="rect">
            <a:avLst/>
          </a:prstGeom>
          <a:noFill/>
          <a:extLst>
            <a:ext uri="{909E8E84-426E-40DD-AFC4-6F175D3DCCD1}">
              <a14:hiddenFill xmlns:a14="http://schemas.microsoft.com/office/drawing/2010/main">
                <a:solidFill>
                  <a:srgbClr val="FFFFFF"/>
                </a:solidFill>
              </a14:hiddenFill>
            </a:ext>
          </a:extLst>
        </p:spPr>
      </p:pic>
      <p:pic>
        <p:nvPicPr>
          <p:cNvPr id="1025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68413"/>
            <a:ext cx="18732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 Box 12"/>
          <p:cNvSpPr txBox="1">
            <a:spLocks noChangeArrowheads="1"/>
          </p:cNvSpPr>
          <p:nvPr/>
        </p:nvSpPr>
        <p:spPr bwMode="auto">
          <a:xfrm>
            <a:off x="3635375" y="2420938"/>
            <a:ext cx="4319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600"/>
              <a:t>（</a:t>
            </a:r>
            <a:r>
              <a:rPr lang="en-US" altLang="ja-JP" sz="3600"/>
              <a:t>1</a:t>
            </a:r>
            <a:r>
              <a:rPr lang="ja-JP" altLang="en-US" sz="3600"/>
              <a:t>時間５００円程度）　　　</a:t>
            </a:r>
          </a:p>
        </p:txBody>
      </p:sp>
      <p:sp>
        <p:nvSpPr>
          <p:cNvPr id="10253" name="Text Box 13"/>
          <p:cNvSpPr txBox="1">
            <a:spLocks noChangeArrowheads="1"/>
          </p:cNvSpPr>
          <p:nvPr/>
        </p:nvSpPr>
        <p:spPr bwMode="auto">
          <a:xfrm>
            <a:off x="3563938" y="1412875"/>
            <a:ext cx="30241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600">
                <a:solidFill>
                  <a:srgbClr val="CC0000"/>
                </a:solidFill>
              </a:rPr>
              <a:t>点数の代わり</a:t>
            </a:r>
          </a:p>
        </p:txBody>
      </p:sp>
    </p:spTree>
    <p:extLst>
      <p:ext uri="{BB962C8B-B14F-4D97-AF65-F5344CB8AC3E}">
        <p14:creationId xmlns:p14="http://schemas.microsoft.com/office/powerpoint/2010/main" val="1439193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5" presetClass="entr" presetSubtype="10" fill="hold" nodeType="afterEffect">
                                  <p:stCondLst>
                                    <p:cond delay="0"/>
                                  </p:stCondLst>
                                  <p:childTnLst>
                                    <p:set>
                                      <p:cBhvr>
                                        <p:cTn id="11" dur="1" fill="hold">
                                          <p:stCondLst>
                                            <p:cond delay="0"/>
                                          </p:stCondLst>
                                        </p:cTn>
                                        <p:tgtEl>
                                          <p:spTgt spid="10251"/>
                                        </p:tgtEl>
                                        <p:attrNameLst>
                                          <p:attrName>style.visibility</p:attrName>
                                        </p:attrNameLst>
                                      </p:cBhvr>
                                      <p:to>
                                        <p:strVal val="visible"/>
                                      </p:to>
                                    </p:set>
                                    <p:animEffect transition="in" filter="checkerboard(across)">
                                      <p:cBhvr>
                                        <p:cTn id="12" dur="500"/>
                                        <p:tgtEl>
                                          <p:spTgt spid="102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0253"/>
                                        </p:tgtEl>
                                        <p:attrNameLst>
                                          <p:attrName>style.visibility</p:attrName>
                                        </p:attrNameLst>
                                      </p:cBhvr>
                                      <p:to>
                                        <p:strVal val="visible"/>
                                      </p:to>
                                    </p:set>
                                    <p:animEffect transition="in" filter="barn(outVertical)">
                                      <p:cBhvr>
                                        <p:cTn id="17" dur="500"/>
                                        <p:tgtEl>
                                          <p:spTgt spid="102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243"/>
                                        </p:tgtEl>
                                        <p:attrNameLst>
                                          <p:attrName>style.visibility</p:attrName>
                                        </p:attrNameLst>
                                      </p:cBhvr>
                                      <p:to>
                                        <p:strVal val="visible"/>
                                      </p:to>
                                    </p:set>
                                    <p:animEffect transition="in" filter="checkerboard(across)">
                                      <p:cBhvr>
                                        <p:cTn id="22" dur="500"/>
                                        <p:tgtEl>
                                          <p:spTgt spid="102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52"/>
                                        </p:tgtEl>
                                        <p:attrNameLst>
                                          <p:attrName>style.visibility</p:attrName>
                                        </p:attrNameLst>
                                      </p:cBhvr>
                                      <p:to>
                                        <p:strVal val="visible"/>
                                      </p:to>
                                    </p:set>
                                    <p:animEffect transition="in" filter="fade">
                                      <p:cBhvr>
                                        <p:cTn id="27" dur="2000"/>
                                        <p:tgtEl>
                                          <p:spTgt spid="1025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10246"/>
                                        </p:tgtEl>
                                        <p:attrNameLst>
                                          <p:attrName>style.visibility</p:attrName>
                                        </p:attrNameLst>
                                      </p:cBhvr>
                                      <p:to>
                                        <p:strVal val="visible"/>
                                      </p:to>
                                    </p:set>
                                    <p:anim calcmode="lin" valueType="num">
                                      <p:cBhvr>
                                        <p:cTn id="32" dur="500" fill="hold"/>
                                        <p:tgtEl>
                                          <p:spTgt spid="10246"/>
                                        </p:tgtEl>
                                        <p:attrNameLst>
                                          <p:attrName>ppt_w</p:attrName>
                                        </p:attrNameLst>
                                      </p:cBhvr>
                                      <p:tavLst>
                                        <p:tav tm="0">
                                          <p:val>
                                            <p:fltVal val="0"/>
                                          </p:val>
                                        </p:tav>
                                        <p:tav tm="100000">
                                          <p:val>
                                            <p:strVal val="#ppt_w"/>
                                          </p:val>
                                        </p:tav>
                                      </p:tavLst>
                                    </p:anim>
                                    <p:anim calcmode="lin" valueType="num">
                                      <p:cBhvr>
                                        <p:cTn id="33" dur="500" fill="hold"/>
                                        <p:tgtEl>
                                          <p:spTgt spid="10246"/>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500"/>
                            </p:stCondLst>
                            <p:childTnLst>
                              <p:par>
                                <p:cTn id="35" presetID="5" presetClass="entr" presetSubtype="10" fill="hold" grpId="0" nodeType="afterEffect">
                                  <p:stCondLst>
                                    <p:cond delay="0"/>
                                  </p:stCondLst>
                                  <p:childTnLst>
                                    <p:set>
                                      <p:cBhvr>
                                        <p:cTn id="36" dur="1" fill="hold">
                                          <p:stCondLst>
                                            <p:cond delay="0"/>
                                          </p:stCondLst>
                                        </p:cTn>
                                        <p:tgtEl>
                                          <p:spTgt spid="10245"/>
                                        </p:tgtEl>
                                        <p:attrNameLst>
                                          <p:attrName>style.visibility</p:attrName>
                                        </p:attrNameLst>
                                      </p:cBhvr>
                                      <p:to>
                                        <p:strVal val="visible"/>
                                      </p:to>
                                    </p:set>
                                    <p:animEffect transition="in" filter="checkerboard(across)">
                                      <p:cBhvr>
                                        <p:cTn id="37" dur="500"/>
                                        <p:tgtEl>
                                          <p:spTgt spid="10245"/>
                                        </p:tgtEl>
                                      </p:cBhvr>
                                    </p:animEffect>
                                  </p:childTnLst>
                                </p:cTn>
                              </p:par>
                            </p:childTnLst>
                          </p:cTn>
                        </p:par>
                        <p:par>
                          <p:cTn id="38" fill="hold" nodeType="afterGroup">
                            <p:stCondLst>
                              <p:cond delay="1000"/>
                            </p:stCondLst>
                            <p:childTnLst>
                              <p:par>
                                <p:cTn id="39" presetID="12" presetClass="entr" presetSubtype="8" fill="hold" nodeType="afterEffect">
                                  <p:stCondLst>
                                    <p:cond delay="0"/>
                                  </p:stCondLst>
                                  <p:childTnLst>
                                    <p:set>
                                      <p:cBhvr>
                                        <p:cTn id="40" dur="1" fill="hold">
                                          <p:stCondLst>
                                            <p:cond delay="0"/>
                                          </p:stCondLst>
                                        </p:cTn>
                                        <p:tgtEl>
                                          <p:spTgt spid="10250"/>
                                        </p:tgtEl>
                                        <p:attrNameLst>
                                          <p:attrName>style.visibility</p:attrName>
                                        </p:attrNameLst>
                                      </p:cBhvr>
                                      <p:to>
                                        <p:strVal val="visible"/>
                                      </p:to>
                                    </p:set>
                                    <p:animEffect transition="in" filter="slide(fromLeft)">
                                      <p:cBhvr>
                                        <p:cTn id="41" dur="500"/>
                                        <p:tgtEl>
                                          <p:spTgt spid="1025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8" presetClass="entr" presetSubtype="3" fill="hold" grpId="0" nodeType="clickEffect">
                                  <p:stCondLst>
                                    <p:cond delay="0"/>
                                  </p:stCondLst>
                                  <p:childTnLst>
                                    <p:set>
                                      <p:cBhvr>
                                        <p:cTn id="45" dur="1" fill="hold">
                                          <p:stCondLst>
                                            <p:cond delay="0"/>
                                          </p:stCondLst>
                                        </p:cTn>
                                        <p:tgtEl>
                                          <p:spTgt spid="10244"/>
                                        </p:tgtEl>
                                        <p:attrNameLst>
                                          <p:attrName>style.visibility</p:attrName>
                                        </p:attrNameLst>
                                      </p:cBhvr>
                                      <p:to>
                                        <p:strVal val="visible"/>
                                      </p:to>
                                    </p:set>
                                    <p:animEffect transition="in" filter="strips(upRight)">
                                      <p:cBhvr>
                                        <p:cTn id="46" dur="500"/>
                                        <p:tgtEl>
                                          <p:spTgt spid="10244"/>
                                        </p:tgtEl>
                                      </p:cBhvr>
                                    </p:animEffect>
                                  </p:childTnLst>
                                </p:cTn>
                              </p:par>
                              <p:par>
                                <p:cTn id="47" presetID="18" presetClass="entr" presetSubtype="3" fill="hold" grpId="0" nodeType="withEffect">
                                  <p:stCondLst>
                                    <p:cond delay="0"/>
                                  </p:stCondLst>
                                  <p:childTnLst>
                                    <p:set>
                                      <p:cBhvr>
                                        <p:cTn id="48" dur="1" fill="hold">
                                          <p:stCondLst>
                                            <p:cond delay="0"/>
                                          </p:stCondLst>
                                        </p:cTn>
                                        <p:tgtEl>
                                          <p:spTgt spid="10249"/>
                                        </p:tgtEl>
                                        <p:attrNameLst>
                                          <p:attrName>style.visibility</p:attrName>
                                        </p:attrNameLst>
                                      </p:cBhvr>
                                      <p:to>
                                        <p:strVal val="visible"/>
                                      </p:to>
                                    </p:set>
                                    <p:animEffect transition="in" filter="strips(upRight)">
                                      <p:cBhvr>
                                        <p:cTn id="49" dur="500"/>
                                        <p:tgtEl>
                                          <p:spTgt spid="10249"/>
                                        </p:tgtEl>
                                      </p:cBhvr>
                                    </p:animEffect>
                                  </p:childTnLst>
                                </p:cTn>
                              </p:par>
                              <p:par>
                                <p:cTn id="50" presetID="18" presetClass="entr" presetSubtype="3" fill="hold" grpId="0" nodeType="withEffect">
                                  <p:stCondLst>
                                    <p:cond delay="0"/>
                                  </p:stCondLst>
                                  <p:childTnLst>
                                    <p:set>
                                      <p:cBhvr>
                                        <p:cTn id="51" dur="1" fill="hold">
                                          <p:stCondLst>
                                            <p:cond delay="0"/>
                                          </p:stCondLst>
                                        </p:cTn>
                                        <p:tgtEl>
                                          <p:spTgt spid="10248"/>
                                        </p:tgtEl>
                                        <p:attrNameLst>
                                          <p:attrName>style.visibility</p:attrName>
                                        </p:attrNameLst>
                                      </p:cBhvr>
                                      <p:to>
                                        <p:strVal val="visible"/>
                                      </p:to>
                                    </p:set>
                                    <p:animEffect transition="in" filter="strips(upRight)">
                                      <p:cBhvr>
                                        <p:cTn id="52" dur="500"/>
                                        <p:tgtEl>
                                          <p:spTgt spid="10248"/>
                                        </p:tgtEl>
                                      </p:cBhvr>
                                    </p:animEffect>
                                  </p:childTnLst>
                                </p:cTn>
                              </p:par>
                            </p:childTnLst>
                          </p:cTn>
                        </p:par>
                        <p:par>
                          <p:cTn id="53" fill="hold" nodeType="afterGroup">
                            <p:stCondLst>
                              <p:cond delay="500"/>
                            </p:stCondLst>
                            <p:childTnLst>
                              <p:par>
                                <p:cTn id="54" presetID="17" presetClass="entr" presetSubtype="10" fill="hold" grpId="0" nodeType="afterEffect">
                                  <p:stCondLst>
                                    <p:cond delay="0"/>
                                  </p:stCondLst>
                                  <p:childTnLst>
                                    <p:set>
                                      <p:cBhvr>
                                        <p:cTn id="55" dur="1" fill="hold">
                                          <p:stCondLst>
                                            <p:cond delay="0"/>
                                          </p:stCondLst>
                                        </p:cTn>
                                        <p:tgtEl>
                                          <p:spTgt spid="10247"/>
                                        </p:tgtEl>
                                        <p:attrNameLst>
                                          <p:attrName>style.visibility</p:attrName>
                                        </p:attrNameLst>
                                      </p:cBhvr>
                                      <p:to>
                                        <p:strVal val="visible"/>
                                      </p:to>
                                    </p:set>
                                    <p:anim calcmode="lin" valueType="num">
                                      <p:cBhvr>
                                        <p:cTn id="56" dur="500" fill="hold"/>
                                        <p:tgtEl>
                                          <p:spTgt spid="10247"/>
                                        </p:tgtEl>
                                        <p:attrNameLst>
                                          <p:attrName>ppt_w</p:attrName>
                                        </p:attrNameLst>
                                      </p:cBhvr>
                                      <p:tavLst>
                                        <p:tav tm="0">
                                          <p:val>
                                            <p:fltVal val="0"/>
                                          </p:val>
                                        </p:tav>
                                        <p:tav tm="100000">
                                          <p:val>
                                            <p:strVal val="#ppt_w"/>
                                          </p:val>
                                        </p:tav>
                                      </p:tavLst>
                                    </p:anim>
                                    <p:anim calcmode="lin" valueType="num">
                                      <p:cBhvr>
                                        <p:cTn id="57" dur="500" fill="hold"/>
                                        <p:tgtEl>
                                          <p:spTgt spid="102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autoUpdateAnimBg="0"/>
      <p:bldP spid="10243" grpId="0" animBg="1" autoUpdateAnimBg="0"/>
      <p:bldP spid="10244" grpId="0" animBg="1"/>
      <p:bldP spid="10245" grpId="0" animBg="1"/>
      <p:bldP spid="10246" grpId="0"/>
      <p:bldP spid="10247" grpId="0"/>
      <p:bldP spid="10248" grpId="0"/>
      <p:bldP spid="10249" grpId="0"/>
      <p:bldP spid="10252" grpId="0"/>
      <p:bldP spid="1025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shimura\Pictures\My Pictures\一太郎\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0"/>
            <a:ext cx="2376264" cy="1788773"/>
          </a:xfrm>
          <a:prstGeom prst="rect">
            <a:avLst/>
          </a:prstGeom>
          <a:noFill/>
          <a:extLst>
            <a:ext uri="{909E8E84-426E-40DD-AFC4-6F175D3DCCD1}">
              <a14:hiddenFill xmlns:a14="http://schemas.microsoft.com/office/drawing/2010/main">
                <a:solidFill>
                  <a:srgbClr val="FFFFFF"/>
                </a:solidFill>
              </a14:hiddenFill>
            </a:ext>
          </a:extLst>
        </p:spPr>
      </p:pic>
      <p:sp>
        <p:nvSpPr>
          <p:cNvPr id="12290" name="Text Box 2"/>
          <p:cNvSpPr txBox="1">
            <a:spLocks noChangeArrowheads="1"/>
          </p:cNvSpPr>
          <p:nvPr/>
        </p:nvSpPr>
        <p:spPr bwMode="auto">
          <a:xfrm>
            <a:off x="457200" y="304800"/>
            <a:ext cx="2514600" cy="701675"/>
          </a:xfrm>
          <a:prstGeom prst="rect">
            <a:avLst/>
          </a:prstGeom>
          <a:noFill/>
          <a:ln>
            <a:noFill/>
          </a:ln>
          <a:effectLst/>
          <a:extLst>
            <a:ext uri="{909E8E84-426E-40DD-AFC4-6F175D3DCCD1}">
              <a14:hiddenFill xmlns:a14="http://schemas.microsoft.com/office/drawing/2010/main">
                <a:solidFill>
                  <a:srgbClr val="FF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4000" b="1">
                <a:solidFill>
                  <a:srgbClr val="0000CC"/>
                </a:solidFill>
                <a:latin typeface="Times New Roman" pitchFamily="18" charset="0"/>
                <a:ea typeface="HG丸ｺﾞｼｯｸM-PRO" pitchFamily="50" charset="-128"/>
              </a:rPr>
              <a:t>預託点数</a:t>
            </a:r>
          </a:p>
        </p:txBody>
      </p:sp>
      <p:sp>
        <p:nvSpPr>
          <p:cNvPr id="12291" name="Text Box 3"/>
          <p:cNvSpPr txBox="1">
            <a:spLocks noChangeArrowheads="1"/>
          </p:cNvSpPr>
          <p:nvPr/>
        </p:nvSpPr>
        <p:spPr bwMode="auto">
          <a:xfrm>
            <a:off x="1714500" y="1018667"/>
            <a:ext cx="7058025" cy="5016758"/>
          </a:xfrm>
          <a:prstGeom prst="rect">
            <a:avLst/>
          </a:prstGeom>
          <a:solidFill>
            <a:srgbClr val="CCFFFF">
              <a:alpha val="29000"/>
            </a:srgbClr>
          </a:solidFill>
          <a:ln>
            <a:noFill/>
          </a:ln>
          <a:effectLst/>
          <a:extLst/>
        </p:spPr>
        <p:txBody>
          <a:bodyPr>
            <a:spAutoFit/>
          </a:bodyPr>
          <a:lstStyle/>
          <a:p>
            <a:pPr>
              <a:spcBef>
                <a:spcPct val="50000"/>
              </a:spcBef>
            </a:pPr>
            <a:r>
              <a:rPr lang="ja-JP" altLang="en-US" sz="3200" dirty="0">
                <a:latin typeface="Times New Roman" pitchFamily="18" charset="0"/>
              </a:rPr>
              <a:t>・転居＝転居先の拠点で継続</a:t>
            </a:r>
          </a:p>
          <a:p>
            <a:pPr>
              <a:spcBef>
                <a:spcPct val="50000"/>
              </a:spcBef>
            </a:pPr>
            <a:r>
              <a:rPr lang="ja-JP" altLang="en-US" sz="3200" dirty="0">
                <a:latin typeface="Times New Roman" pitchFamily="18" charset="0"/>
              </a:rPr>
              <a:t>　　　　　拠点がない場合は本部</a:t>
            </a:r>
            <a:r>
              <a:rPr lang="en-US" altLang="ja-JP" sz="3200" dirty="0">
                <a:latin typeface="Times New Roman" pitchFamily="18" charset="0"/>
              </a:rPr>
              <a:t>T</a:t>
            </a:r>
            <a:r>
              <a:rPr lang="ja-JP" altLang="en-US" sz="3200" dirty="0">
                <a:latin typeface="Times New Roman" pitchFamily="18" charset="0"/>
              </a:rPr>
              <a:t>拠点</a:t>
            </a:r>
          </a:p>
          <a:p>
            <a:pPr>
              <a:spcBef>
                <a:spcPct val="50000"/>
              </a:spcBef>
            </a:pPr>
            <a:r>
              <a:rPr lang="ja-JP" altLang="en-US" sz="3200" dirty="0">
                <a:latin typeface="Times New Roman" pitchFamily="18" charset="0"/>
              </a:rPr>
              <a:t>・遠距離介護など他拠点で使用</a:t>
            </a:r>
          </a:p>
          <a:p>
            <a:pPr>
              <a:spcBef>
                <a:spcPct val="50000"/>
              </a:spcBef>
            </a:pPr>
            <a:r>
              <a:rPr lang="ja-JP" altLang="en-US" sz="3200" dirty="0">
                <a:latin typeface="Times New Roman" pitchFamily="18" charset="0"/>
              </a:rPr>
              <a:t>・退会＝点数は</a:t>
            </a:r>
            <a:r>
              <a:rPr lang="en-US" altLang="ja-JP" sz="3200" dirty="0">
                <a:latin typeface="Times New Roman" pitchFamily="18" charset="0"/>
              </a:rPr>
              <a:t>5</a:t>
            </a:r>
            <a:r>
              <a:rPr lang="ja-JP" altLang="en-US" sz="3200" dirty="0">
                <a:latin typeface="Times New Roman" pitchFamily="18" charset="0"/>
              </a:rPr>
              <a:t>年間消滅しない。</a:t>
            </a:r>
          </a:p>
          <a:p>
            <a:pPr>
              <a:spcBef>
                <a:spcPct val="50000"/>
              </a:spcBef>
            </a:pPr>
            <a:r>
              <a:rPr lang="ja-JP" altLang="en-US" sz="3200" dirty="0">
                <a:latin typeface="Times New Roman" pitchFamily="18" charset="0"/>
              </a:rPr>
              <a:t>　　　　　再入会によって利用できる</a:t>
            </a:r>
          </a:p>
          <a:p>
            <a:pPr>
              <a:spcBef>
                <a:spcPct val="50000"/>
              </a:spcBef>
            </a:pPr>
            <a:r>
              <a:rPr lang="ja-JP" altLang="en-US" sz="3200" dirty="0">
                <a:latin typeface="Times New Roman" pitchFamily="18" charset="0"/>
              </a:rPr>
              <a:t>・死亡＝配偶者・両親・に譲渡できる</a:t>
            </a:r>
            <a:endParaRPr lang="en-US" altLang="ja-JP" sz="3200" dirty="0">
              <a:latin typeface="Times New Roman" pitchFamily="18" charset="0"/>
            </a:endParaRPr>
          </a:p>
          <a:p>
            <a:pPr>
              <a:spcBef>
                <a:spcPct val="50000"/>
              </a:spcBef>
            </a:pPr>
            <a:r>
              <a:rPr lang="ja-JP" altLang="en-US" sz="3200" dirty="0">
                <a:latin typeface="Times New Roman" pitchFamily="18" charset="0"/>
              </a:rPr>
              <a:t>　　　　　　拠点に寄付できる　　　</a:t>
            </a:r>
          </a:p>
        </p:txBody>
      </p:sp>
      <p:sp>
        <p:nvSpPr>
          <p:cNvPr id="12293" name="Text Box 5"/>
          <p:cNvSpPr txBox="1">
            <a:spLocks noChangeArrowheads="1"/>
          </p:cNvSpPr>
          <p:nvPr/>
        </p:nvSpPr>
        <p:spPr bwMode="auto">
          <a:xfrm>
            <a:off x="971600" y="6013489"/>
            <a:ext cx="3671888" cy="701675"/>
          </a:xfrm>
          <a:prstGeom prst="rect">
            <a:avLst/>
          </a:prstGeom>
          <a:noFill/>
          <a:ln>
            <a:noFill/>
          </a:ln>
          <a:effectLst/>
          <a:extLst>
            <a:ext uri="{909E8E84-426E-40DD-AFC4-6F175D3DCCD1}">
              <a14:hiddenFill xmlns:a14="http://schemas.microsoft.com/office/drawing/2010/main">
                <a:solidFill>
                  <a:srgbClr val="FF66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4000" dirty="0">
                <a:latin typeface="Times New Roman" pitchFamily="18" charset="0"/>
              </a:rPr>
              <a:t>換金はできない</a:t>
            </a:r>
          </a:p>
        </p:txBody>
      </p:sp>
      <p:pic>
        <p:nvPicPr>
          <p:cNvPr id="12294" name="Picture 6" descr="M_A2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 y="4221088"/>
            <a:ext cx="1824038" cy="184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465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linds(vertical)">
                                      <p:cBhvr>
                                        <p:cTn id="7" dur="500"/>
                                        <p:tgtEl>
                                          <p:spTgt spid="12290"/>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500"/>
                                        <p:tgtEl>
                                          <p:spTgt spid="614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2291"/>
                                        </p:tgtEl>
                                        <p:attrNameLst>
                                          <p:attrName>style.visibility</p:attrName>
                                        </p:attrNameLst>
                                      </p:cBhvr>
                                      <p:to>
                                        <p:strVal val="visible"/>
                                      </p:to>
                                    </p:set>
                                    <p:animEffect transition="in" filter="randombar(horizontal)">
                                      <p:cBhvr>
                                        <p:cTn id="15" dur="500"/>
                                        <p:tgtEl>
                                          <p:spTgt spid="1229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12293"/>
                                        </p:tgtEl>
                                        <p:attrNameLst>
                                          <p:attrName>style.visibility</p:attrName>
                                        </p:attrNameLst>
                                      </p:cBhvr>
                                      <p:to>
                                        <p:strVal val="visible"/>
                                      </p:to>
                                    </p:set>
                                    <p:animEffect transition="in" filter="barn(outHorizontal)">
                                      <p:cBhvr>
                                        <p:cTn id="20" dur="500"/>
                                        <p:tgtEl>
                                          <p:spTgt spid="12293"/>
                                        </p:tgtEl>
                                      </p:cBhvr>
                                    </p:animEffect>
                                  </p:childTnLst>
                                </p:cTn>
                              </p:par>
                            </p:childTnLst>
                          </p:cTn>
                        </p:par>
                        <p:par>
                          <p:cTn id="21" fill="hold">
                            <p:stCondLst>
                              <p:cond delay="500"/>
                            </p:stCondLst>
                            <p:childTnLst>
                              <p:par>
                                <p:cTn id="22" presetID="3" presetClass="entr" presetSubtype="10" fill="hold" nodeType="afterEffect">
                                  <p:stCondLst>
                                    <p:cond delay="0"/>
                                  </p:stCondLst>
                                  <p:childTnLst>
                                    <p:set>
                                      <p:cBhvr>
                                        <p:cTn id="23" dur="1" fill="hold">
                                          <p:stCondLst>
                                            <p:cond delay="0"/>
                                          </p:stCondLst>
                                        </p:cTn>
                                        <p:tgtEl>
                                          <p:spTgt spid="12294"/>
                                        </p:tgtEl>
                                        <p:attrNameLst>
                                          <p:attrName>style.visibility</p:attrName>
                                        </p:attrNameLst>
                                      </p:cBhvr>
                                      <p:to>
                                        <p:strVal val="visible"/>
                                      </p:to>
                                    </p:set>
                                    <p:animEffect transition="in" filter="blinds(horizontal)">
                                      <p:cBhvr>
                                        <p:cTn id="24"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1" grpId="0" animBg="1" autoUpdateAnimBg="0"/>
      <p:bldP spid="1229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右矢印 1"/>
          <p:cNvSpPr/>
          <p:nvPr/>
        </p:nvSpPr>
        <p:spPr>
          <a:xfrm rot="1241131">
            <a:off x="834211" y="1293879"/>
            <a:ext cx="2892719" cy="933579"/>
          </a:xfrm>
          <a:prstGeom prst="rightArrow">
            <a:avLst/>
          </a:prstGeom>
          <a:solidFill>
            <a:srgbClr val="FFFF00">
              <a:alpha val="42000"/>
            </a:srgbClr>
          </a:solidFill>
          <a:ln>
            <a:solidFill>
              <a:schemeClr val="tx2">
                <a:lumMod val="40000"/>
                <a:lumOff val="60000"/>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15" name="AutoShape 3"/>
          <p:cNvSpPr>
            <a:spLocks noChangeArrowheads="1"/>
          </p:cNvSpPr>
          <p:nvPr/>
        </p:nvSpPr>
        <p:spPr bwMode="auto">
          <a:xfrm rot="21000000">
            <a:off x="1258888" y="4005263"/>
            <a:ext cx="2451100" cy="762000"/>
          </a:xfrm>
          <a:prstGeom prst="rightArrow">
            <a:avLst>
              <a:gd name="adj1" fmla="val 46667"/>
              <a:gd name="adj2" fmla="val 58213"/>
            </a:avLst>
          </a:prstGeom>
          <a:solidFill>
            <a:srgbClr val="FFFF99">
              <a:alpha val="50000"/>
            </a:srgbClr>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6" name="Rectangle 4"/>
          <p:cNvSpPr>
            <a:spLocks noGrp="1" noChangeArrowheads="1"/>
          </p:cNvSpPr>
          <p:nvPr>
            <p:ph type="title"/>
          </p:nvPr>
        </p:nvSpPr>
        <p:spPr>
          <a:xfrm>
            <a:off x="685800" y="152400"/>
            <a:ext cx="7772400" cy="838200"/>
          </a:xfrm>
        </p:spPr>
        <p:txBody>
          <a:bodyPr/>
          <a:lstStyle/>
          <a:p>
            <a:r>
              <a:rPr lang="ja-JP" altLang="en-US"/>
              <a:t>ボランティア利用・提供の流れ</a:t>
            </a:r>
          </a:p>
        </p:txBody>
      </p:sp>
      <p:pic>
        <p:nvPicPr>
          <p:cNvPr id="1331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7100" y="2057400"/>
            <a:ext cx="2209800" cy="17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8" name="Text Box 6"/>
          <p:cNvSpPr txBox="1">
            <a:spLocks noChangeArrowheads="1"/>
          </p:cNvSpPr>
          <p:nvPr/>
        </p:nvSpPr>
        <p:spPr bwMode="auto">
          <a:xfrm>
            <a:off x="381000" y="2667000"/>
            <a:ext cx="681038" cy="2057400"/>
          </a:xfrm>
          <a:prstGeom prst="rect">
            <a:avLst/>
          </a:prstGeom>
          <a:solidFill>
            <a:srgbClr val="FFFF00">
              <a:alpha val="50000"/>
            </a:srgbClr>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ja-JP" altLang="en-US" sz="3200" b="1">
                <a:latin typeface="Times New Roman" pitchFamily="18" charset="0"/>
              </a:rPr>
              <a:t>　利用者　</a:t>
            </a:r>
          </a:p>
        </p:txBody>
      </p:sp>
      <p:sp>
        <p:nvSpPr>
          <p:cNvPr id="13319" name="AutoShape 7"/>
          <p:cNvSpPr>
            <a:spLocks noChangeArrowheads="1"/>
          </p:cNvSpPr>
          <p:nvPr/>
        </p:nvSpPr>
        <p:spPr bwMode="auto">
          <a:xfrm>
            <a:off x="1194315" y="2532119"/>
            <a:ext cx="1881187" cy="762000"/>
          </a:xfrm>
          <a:prstGeom prst="rightArrow">
            <a:avLst>
              <a:gd name="adj1" fmla="val 50000"/>
              <a:gd name="adj2" fmla="val 40803"/>
            </a:avLst>
          </a:prstGeom>
          <a:solidFill>
            <a:srgbClr val="FFFF99">
              <a:alpha val="50000"/>
            </a:srgbClr>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20" name="Text Box 8"/>
          <p:cNvSpPr txBox="1">
            <a:spLocks noChangeArrowheads="1"/>
          </p:cNvSpPr>
          <p:nvPr/>
        </p:nvSpPr>
        <p:spPr bwMode="auto">
          <a:xfrm>
            <a:off x="1331913" y="2708275"/>
            <a:ext cx="147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dirty="0">
                <a:latin typeface="Times New Roman" pitchFamily="18" charset="0"/>
              </a:rPr>
              <a:t>利用申込</a:t>
            </a:r>
          </a:p>
        </p:txBody>
      </p:sp>
      <p:sp>
        <p:nvSpPr>
          <p:cNvPr id="13321" name="AutoShape 9"/>
          <p:cNvSpPr>
            <a:spLocks noChangeArrowheads="1"/>
          </p:cNvSpPr>
          <p:nvPr/>
        </p:nvSpPr>
        <p:spPr bwMode="auto">
          <a:xfrm>
            <a:off x="1116013" y="3357563"/>
            <a:ext cx="2133600" cy="533400"/>
          </a:xfrm>
          <a:prstGeom prst="leftArrow">
            <a:avLst>
              <a:gd name="adj1" fmla="val 64287"/>
              <a:gd name="adj2" fmla="val 73519"/>
            </a:avLst>
          </a:prstGeom>
          <a:solidFill>
            <a:srgbClr val="FF99CC">
              <a:alpha val="50000"/>
            </a:srgbClr>
          </a:solidFill>
          <a:ln w="9525">
            <a:solidFill>
              <a:srgbClr val="FF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22" name="Text Box 10"/>
          <p:cNvSpPr txBox="1">
            <a:spLocks noChangeArrowheads="1"/>
          </p:cNvSpPr>
          <p:nvPr/>
        </p:nvSpPr>
        <p:spPr bwMode="auto">
          <a:xfrm>
            <a:off x="1187450" y="3394634"/>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dirty="0">
                <a:latin typeface="Times New Roman" pitchFamily="18" charset="0"/>
              </a:rPr>
              <a:t>コーディネート</a:t>
            </a:r>
          </a:p>
        </p:txBody>
      </p:sp>
      <p:sp>
        <p:nvSpPr>
          <p:cNvPr id="13323" name="Text Box 11"/>
          <p:cNvSpPr txBox="1">
            <a:spLocks noChangeArrowheads="1"/>
          </p:cNvSpPr>
          <p:nvPr/>
        </p:nvSpPr>
        <p:spPr bwMode="auto">
          <a:xfrm>
            <a:off x="8229600" y="2667000"/>
            <a:ext cx="681038" cy="1752600"/>
          </a:xfrm>
          <a:prstGeom prst="rect">
            <a:avLst/>
          </a:prstGeom>
          <a:solidFill>
            <a:srgbClr val="FF9966"/>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ja-JP" altLang="en-US" sz="3200" b="1">
                <a:latin typeface="Times New Roman" pitchFamily="18" charset="0"/>
              </a:rPr>
              <a:t>　提供者</a:t>
            </a:r>
          </a:p>
        </p:txBody>
      </p:sp>
      <p:sp>
        <p:nvSpPr>
          <p:cNvPr id="13324" name="AutoShape 12"/>
          <p:cNvSpPr>
            <a:spLocks noChangeArrowheads="1"/>
          </p:cNvSpPr>
          <p:nvPr/>
        </p:nvSpPr>
        <p:spPr bwMode="auto">
          <a:xfrm rot="3600000">
            <a:off x="6362700" y="342900"/>
            <a:ext cx="685800" cy="2590800"/>
          </a:xfrm>
          <a:prstGeom prst="downArrow">
            <a:avLst>
              <a:gd name="adj1" fmla="val 50000"/>
              <a:gd name="adj2" fmla="val 94444"/>
            </a:avLst>
          </a:prstGeom>
          <a:solidFill>
            <a:srgbClr val="FFCC99">
              <a:alpha val="50000"/>
            </a:srgbClr>
          </a:solidFill>
          <a:ln w="952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13325" name="Text Box 13"/>
          <p:cNvSpPr txBox="1">
            <a:spLocks noChangeArrowheads="1"/>
          </p:cNvSpPr>
          <p:nvPr/>
        </p:nvSpPr>
        <p:spPr bwMode="auto">
          <a:xfrm rot="19800000">
            <a:off x="5562600" y="13716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dirty="0">
                <a:latin typeface="Times New Roman" pitchFamily="18" charset="0"/>
              </a:rPr>
              <a:t>ボランティア登録</a:t>
            </a:r>
          </a:p>
        </p:txBody>
      </p:sp>
      <p:sp>
        <p:nvSpPr>
          <p:cNvPr id="13326" name="AutoShape 14"/>
          <p:cNvSpPr>
            <a:spLocks noChangeArrowheads="1"/>
          </p:cNvSpPr>
          <p:nvPr/>
        </p:nvSpPr>
        <p:spPr bwMode="auto">
          <a:xfrm>
            <a:off x="5580063" y="3213100"/>
            <a:ext cx="2590800" cy="685800"/>
          </a:xfrm>
          <a:prstGeom prst="leftRightArrow">
            <a:avLst>
              <a:gd name="adj1" fmla="val 50000"/>
              <a:gd name="adj2" fmla="val 75556"/>
            </a:avLst>
          </a:prstGeom>
          <a:solidFill>
            <a:srgbClr val="FFCC99">
              <a:alpha val="50000"/>
            </a:srgbClr>
          </a:solidFill>
          <a:ln w="952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27" name="Text Box 15"/>
          <p:cNvSpPr txBox="1">
            <a:spLocks noChangeArrowheads="1"/>
          </p:cNvSpPr>
          <p:nvPr/>
        </p:nvSpPr>
        <p:spPr bwMode="auto">
          <a:xfrm>
            <a:off x="5795963" y="3284538"/>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latin typeface="Times New Roman" pitchFamily="18" charset="0"/>
              </a:rPr>
              <a:t>活動日を調整</a:t>
            </a:r>
          </a:p>
        </p:txBody>
      </p:sp>
      <p:sp>
        <p:nvSpPr>
          <p:cNvPr id="13328" name="Text Box 16"/>
          <p:cNvSpPr txBox="1">
            <a:spLocks noChangeArrowheads="1"/>
          </p:cNvSpPr>
          <p:nvPr/>
        </p:nvSpPr>
        <p:spPr bwMode="auto">
          <a:xfrm rot="21000000">
            <a:off x="1331913" y="4149725"/>
            <a:ext cx="2201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latin typeface="Times New Roman" pitchFamily="18" charset="0"/>
              </a:rPr>
              <a:t>提供・活動報告</a:t>
            </a:r>
          </a:p>
        </p:txBody>
      </p:sp>
      <p:cxnSp>
        <p:nvCxnSpPr>
          <p:cNvPr id="13329" name="AutoShape 17"/>
          <p:cNvCxnSpPr>
            <a:cxnSpLocks noChangeShapeType="1"/>
          </p:cNvCxnSpPr>
          <p:nvPr/>
        </p:nvCxnSpPr>
        <p:spPr bwMode="auto">
          <a:xfrm>
            <a:off x="8532813" y="5661025"/>
            <a:ext cx="3175" cy="739775"/>
          </a:xfrm>
          <a:prstGeom prst="straightConnector1">
            <a:avLst/>
          </a:prstGeom>
          <a:noFill/>
          <a:ln w="22225">
            <a:solidFill>
              <a:srgbClr val="CC0000"/>
            </a:solidFill>
            <a:prstDash val="lg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0" name="AutoShape 18"/>
          <p:cNvCxnSpPr>
            <a:cxnSpLocks noChangeShapeType="1"/>
          </p:cNvCxnSpPr>
          <p:nvPr/>
        </p:nvCxnSpPr>
        <p:spPr bwMode="auto">
          <a:xfrm flipH="1" flipV="1">
            <a:off x="1187450" y="6381750"/>
            <a:ext cx="7346950" cy="19050"/>
          </a:xfrm>
          <a:prstGeom prst="straightConnector1">
            <a:avLst/>
          </a:prstGeom>
          <a:noFill/>
          <a:ln w="22225">
            <a:solidFill>
              <a:srgbClr val="CC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1" name="AutoShape 19"/>
          <p:cNvCxnSpPr>
            <a:cxnSpLocks noChangeShapeType="1"/>
            <a:endCxn id="13339" idx="2"/>
          </p:cNvCxnSpPr>
          <p:nvPr/>
        </p:nvCxnSpPr>
        <p:spPr bwMode="auto">
          <a:xfrm flipH="1" flipV="1">
            <a:off x="655638" y="5946775"/>
            <a:ext cx="603250" cy="434975"/>
          </a:xfrm>
          <a:prstGeom prst="straightConnector1">
            <a:avLst/>
          </a:prstGeom>
          <a:noFill/>
          <a:ln w="22225">
            <a:solidFill>
              <a:srgbClr val="CC0000"/>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32" name="Text Box 20"/>
          <p:cNvSpPr txBox="1">
            <a:spLocks noChangeArrowheads="1"/>
          </p:cNvSpPr>
          <p:nvPr/>
        </p:nvSpPr>
        <p:spPr bwMode="auto">
          <a:xfrm>
            <a:off x="4572000" y="6096000"/>
            <a:ext cx="1752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solidFill>
                  <a:srgbClr val="CC0000"/>
                </a:solidFill>
                <a:latin typeface="Times New Roman" pitchFamily="18" charset="0"/>
              </a:rPr>
              <a:t>ボランティア</a:t>
            </a:r>
          </a:p>
        </p:txBody>
      </p:sp>
      <p:sp>
        <p:nvSpPr>
          <p:cNvPr id="13333" name="AutoShape 21"/>
          <p:cNvSpPr>
            <a:spLocks noChangeArrowheads="1"/>
          </p:cNvSpPr>
          <p:nvPr/>
        </p:nvSpPr>
        <p:spPr bwMode="auto">
          <a:xfrm rot="1200000">
            <a:off x="5486400" y="4724400"/>
            <a:ext cx="2514600" cy="685800"/>
          </a:xfrm>
          <a:prstGeom prst="rightArrow">
            <a:avLst>
              <a:gd name="adj1" fmla="val 50000"/>
              <a:gd name="adj2" fmla="val 91667"/>
            </a:avLst>
          </a:prstGeom>
          <a:solidFill>
            <a:srgbClr val="FF99CC">
              <a:alpha val="50000"/>
            </a:srgbClr>
          </a:solidFill>
          <a:ln w="9525">
            <a:solidFill>
              <a:srgbClr val="FF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34" name="Text Box 22"/>
          <p:cNvSpPr txBox="1">
            <a:spLocks noChangeArrowheads="1"/>
          </p:cNvSpPr>
          <p:nvPr/>
        </p:nvSpPr>
        <p:spPr bwMode="auto">
          <a:xfrm rot="1200000">
            <a:off x="5562600" y="4800600"/>
            <a:ext cx="2178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latin typeface="Times New Roman" pitchFamily="18" charset="0"/>
              </a:rPr>
              <a:t>預託点数付与</a:t>
            </a:r>
          </a:p>
        </p:txBody>
      </p:sp>
      <p:sp>
        <p:nvSpPr>
          <p:cNvPr id="13335" name="Text Box 23"/>
          <p:cNvSpPr txBox="1">
            <a:spLocks noChangeArrowheads="1"/>
          </p:cNvSpPr>
          <p:nvPr/>
        </p:nvSpPr>
        <p:spPr bwMode="auto">
          <a:xfrm>
            <a:off x="4297363" y="3886200"/>
            <a:ext cx="5492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ja-JP" altLang="en-US" sz="2400" b="1">
                <a:latin typeface="Times New Roman" pitchFamily="18" charset="0"/>
              </a:rPr>
              <a:t>拠点事務局</a:t>
            </a:r>
          </a:p>
        </p:txBody>
      </p:sp>
      <p:sp>
        <p:nvSpPr>
          <p:cNvPr id="13336" name="AutoShape 24"/>
          <p:cNvSpPr>
            <a:spLocks noChangeArrowheads="1"/>
          </p:cNvSpPr>
          <p:nvPr/>
        </p:nvSpPr>
        <p:spPr bwMode="auto">
          <a:xfrm rot="10800000">
            <a:off x="1258888" y="4868863"/>
            <a:ext cx="2416175" cy="685800"/>
          </a:xfrm>
          <a:prstGeom prst="notchedRightArrow">
            <a:avLst>
              <a:gd name="adj1" fmla="val 50000"/>
              <a:gd name="adj2" fmla="val 88079"/>
            </a:avLst>
          </a:prstGeom>
          <a:solidFill>
            <a:srgbClr val="FF99CC">
              <a:alpha val="50000"/>
            </a:srgbClr>
          </a:solidFill>
          <a:ln w="9525">
            <a:solidFill>
              <a:srgbClr val="FF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37" name="Text Box 25"/>
          <p:cNvSpPr txBox="1">
            <a:spLocks noChangeArrowheads="1"/>
          </p:cNvSpPr>
          <p:nvPr/>
        </p:nvSpPr>
        <p:spPr bwMode="auto">
          <a:xfrm>
            <a:off x="1547813" y="4941888"/>
            <a:ext cx="2087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dirty="0">
                <a:latin typeface="Times New Roman" pitchFamily="18" charset="0"/>
              </a:rPr>
              <a:t>寄付金お願い</a:t>
            </a:r>
          </a:p>
        </p:txBody>
      </p:sp>
      <p:sp>
        <p:nvSpPr>
          <p:cNvPr id="13338" name="Text Box 26"/>
          <p:cNvSpPr txBox="1">
            <a:spLocks noChangeArrowheads="1"/>
          </p:cNvSpPr>
          <p:nvPr/>
        </p:nvSpPr>
        <p:spPr bwMode="auto">
          <a:xfrm rot="1200000">
            <a:off x="838200" y="15240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dirty="0">
                <a:latin typeface="Times New Roman" pitchFamily="18" charset="0"/>
              </a:rPr>
              <a:t>利用内容などを照会</a:t>
            </a:r>
          </a:p>
        </p:txBody>
      </p:sp>
      <p:pic>
        <p:nvPicPr>
          <p:cNvPr id="13339" name="Picture 27" descr="M_A1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013325"/>
            <a:ext cx="809625" cy="933450"/>
          </a:xfrm>
          <a:prstGeom prst="rect">
            <a:avLst/>
          </a:prstGeom>
          <a:noFill/>
          <a:extLst>
            <a:ext uri="{909E8E84-426E-40DD-AFC4-6F175D3DCCD1}">
              <a14:hiddenFill xmlns:a14="http://schemas.microsoft.com/office/drawing/2010/main">
                <a:solidFill>
                  <a:srgbClr val="FFFFFF"/>
                </a:solidFill>
              </a14:hiddenFill>
            </a:ext>
          </a:extLst>
        </p:spPr>
      </p:pic>
      <p:pic>
        <p:nvPicPr>
          <p:cNvPr id="13340" name="Picture 28" descr="M_A1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7988" y="4652963"/>
            <a:ext cx="923925"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269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checkerboard(across)">
                                      <p:cBhvr>
                                        <p:cTn id="7" dur="5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13317"/>
                                        </p:tgtEl>
                                        <p:attrNameLst>
                                          <p:attrName>style.visibility</p:attrName>
                                        </p:attrNameLst>
                                      </p:cBhvr>
                                      <p:to>
                                        <p:strVal val="visible"/>
                                      </p:to>
                                    </p:set>
                                    <p:anim calcmode="lin" valueType="num">
                                      <p:cBhvr>
                                        <p:cTn id="12" dur="500" fill="hold"/>
                                        <p:tgtEl>
                                          <p:spTgt spid="13317"/>
                                        </p:tgtEl>
                                        <p:attrNameLst>
                                          <p:attrName>ppt_w</p:attrName>
                                        </p:attrNameLst>
                                      </p:cBhvr>
                                      <p:tavLst>
                                        <p:tav tm="0">
                                          <p:val>
                                            <p:fltVal val="0"/>
                                          </p:val>
                                        </p:tav>
                                        <p:tav tm="100000">
                                          <p:val>
                                            <p:strVal val="#ppt_w"/>
                                          </p:val>
                                        </p:tav>
                                      </p:tavLst>
                                    </p:anim>
                                    <p:anim calcmode="lin" valueType="num">
                                      <p:cBhvr>
                                        <p:cTn id="13" dur="500" fill="hold"/>
                                        <p:tgtEl>
                                          <p:spTgt spid="13317"/>
                                        </p:tgtEl>
                                        <p:attrNameLst>
                                          <p:attrName>ppt_h</p:attrName>
                                        </p:attrNameLst>
                                      </p:cBhvr>
                                      <p:tavLst>
                                        <p:tav tm="0">
                                          <p:val>
                                            <p:fltVal val="0"/>
                                          </p:val>
                                        </p:tav>
                                        <p:tav tm="100000">
                                          <p:val>
                                            <p:strVal val="#ppt_h"/>
                                          </p:val>
                                        </p:tav>
                                      </p:tavLst>
                                    </p:anim>
                                    <p:anim calcmode="lin" valueType="num">
                                      <p:cBhvr>
                                        <p:cTn id="14" dur="500" fill="hold"/>
                                        <p:tgtEl>
                                          <p:spTgt spid="13317"/>
                                        </p:tgtEl>
                                        <p:attrNameLst>
                                          <p:attrName>ppt_x</p:attrName>
                                        </p:attrNameLst>
                                      </p:cBhvr>
                                      <p:tavLst>
                                        <p:tav tm="0">
                                          <p:val>
                                            <p:fltVal val="0.5"/>
                                          </p:val>
                                        </p:tav>
                                        <p:tav tm="100000">
                                          <p:val>
                                            <p:strVal val="#ppt_x"/>
                                          </p:val>
                                        </p:tav>
                                      </p:tavLst>
                                    </p:anim>
                                    <p:anim calcmode="lin" valueType="num">
                                      <p:cBhvr>
                                        <p:cTn id="15" dur="500" fill="hold"/>
                                        <p:tgtEl>
                                          <p:spTgt spid="13317"/>
                                        </p:tgtEl>
                                        <p:attrNameLst>
                                          <p:attrName>ppt_y</p:attrName>
                                        </p:attrNameLst>
                                      </p:cBhvr>
                                      <p:tavLst>
                                        <p:tav tm="0">
                                          <p:val>
                                            <p:fltVal val="0.5"/>
                                          </p:val>
                                        </p:tav>
                                        <p:tav tm="100000">
                                          <p:val>
                                            <p:strVal val="#ppt_y"/>
                                          </p:val>
                                        </p:tav>
                                      </p:tavLst>
                                    </p:anim>
                                  </p:childTnLst>
                                </p:cTn>
                              </p:par>
                            </p:childTnLst>
                          </p:cTn>
                        </p:par>
                        <p:par>
                          <p:cTn id="16" fill="hold" nodeType="afterGroup">
                            <p:stCondLst>
                              <p:cond delay="500"/>
                            </p:stCondLst>
                            <p:childTnLst>
                              <p:par>
                                <p:cTn id="17" presetID="12" presetClass="entr" presetSubtype="4" fill="hold" grpId="0" nodeType="afterEffect">
                                  <p:stCondLst>
                                    <p:cond delay="0"/>
                                  </p:stCondLst>
                                  <p:childTnLst>
                                    <p:set>
                                      <p:cBhvr>
                                        <p:cTn id="18" dur="1" fill="hold">
                                          <p:stCondLst>
                                            <p:cond delay="0"/>
                                          </p:stCondLst>
                                        </p:cTn>
                                        <p:tgtEl>
                                          <p:spTgt spid="13335"/>
                                        </p:tgtEl>
                                        <p:attrNameLst>
                                          <p:attrName>style.visibility</p:attrName>
                                        </p:attrNameLst>
                                      </p:cBhvr>
                                      <p:to>
                                        <p:strVal val="visible"/>
                                      </p:to>
                                    </p:set>
                                    <p:animEffect transition="in" filter="slide(fromBottom)">
                                      <p:cBhvr>
                                        <p:cTn id="19" dur="500"/>
                                        <p:tgtEl>
                                          <p:spTgt spid="1333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3323"/>
                                        </p:tgtEl>
                                        <p:attrNameLst>
                                          <p:attrName>style.visibility</p:attrName>
                                        </p:attrNameLst>
                                      </p:cBhvr>
                                      <p:to>
                                        <p:strVal val="visible"/>
                                      </p:to>
                                    </p:set>
                                    <p:animEffect transition="in" filter="blinds(horizontal)">
                                      <p:cBhvr>
                                        <p:cTn id="24" dur="500"/>
                                        <p:tgtEl>
                                          <p:spTgt spid="13323"/>
                                        </p:tgtEl>
                                      </p:cBhvr>
                                    </p:animEffect>
                                  </p:childTnLst>
                                </p:cTn>
                              </p:par>
                            </p:childTnLst>
                          </p:cTn>
                        </p:par>
                        <p:par>
                          <p:cTn id="25" fill="hold" nodeType="afterGroup">
                            <p:stCondLst>
                              <p:cond delay="500"/>
                            </p:stCondLst>
                            <p:childTnLst>
                              <p:par>
                                <p:cTn id="26" presetID="1" presetClass="entr" presetSubtype="0" fill="hold" nodeType="afterEffect">
                                  <p:stCondLst>
                                    <p:cond delay="0"/>
                                  </p:stCondLst>
                                  <p:childTnLst>
                                    <p:set>
                                      <p:cBhvr>
                                        <p:cTn id="27" dur="1" fill="hold">
                                          <p:stCondLst>
                                            <p:cond delay="0"/>
                                          </p:stCondLst>
                                        </p:cTn>
                                        <p:tgtEl>
                                          <p:spTgt spid="1334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3324"/>
                                        </p:tgtEl>
                                        <p:attrNameLst>
                                          <p:attrName>style.visibility</p:attrName>
                                        </p:attrNameLst>
                                      </p:cBhvr>
                                      <p:to>
                                        <p:strVal val="visible"/>
                                      </p:to>
                                    </p:set>
                                    <p:animEffect transition="in" filter="strips(downLeft)">
                                      <p:cBhvr>
                                        <p:cTn id="32" dur="500"/>
                                        <p:tgtEl>
                                          <p:spTgt spid="13324"/>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13325"/>
                                        </p:tgtEl>
                                        <p:attrNameLst>
                                          <p:attrName>style.visibility</p:attrName>
                                        </p:attrNameLst>
                                      </p:cBhvr>
                                      <p:to>
                                        <p:strVal val="visible"/>
                                      </p:to>
                                    </p:set>
                                    <p:animEffect transition="in" filter="strips(downLeft)">
                                      <p:cBhvr>
                                        <p:cTn id="35" dur="500"/>
                                        <p:tgtEl>
                                          <p:spTgt spid="1332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318"/>
                                        </p:tgtEl>
                                        <p:attrNameLst>
                                          <p:attrName>style.visibility</p:attrName>
                                        </p:attrNameLst>
                                      </p:cBhvr>
                                      <p:to>
                                        <p:strVal val="visible"/>
                                      </p:to>
                                    </p:set>
                                    <p:animEffect transition="in" filter="blinds(horizontal)">
                                      <p:cBhvr>
                                        <p:cTn id="40" dur="500"/>
                                        <p:tgtEl>
                                          <p:spTgt spid="13318"/>
                                        </p:tgtEl>
                                      </p:cBhvr>
                                    </p:animEffect>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133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3338"/>
                                        </p:tgtEl>
                                        <p:attrNameLst>
                                          <p:attrName>style.visibility</p:attrName>
                                        </p:attrNameLst>
                                      </p:cBhvr>
                                      <p:to>
                                        <p:strVal val="visible"/>
                                      </p:to>
                                    </p:set>
                                    <p:animEffect transition="in" filter="wipe(left)">
                                      <p:cBhvr>
                                        <p:cTn id="51" dur="500"/>
                                        <p:tgtEl>
                                          <p:spTgt spid="1333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319"/>
                                        </p:tgtEl>
                                        <p:attrNameLst>
                                          <p:attrName>style.visibility</p:attrName>
                                        </p:attrNameLst>
                                      </p:cBhvr>
                                      <p:to>
                                        <p:strVal val="visible"/>
                                      </p:to>
                                    </p:set>
                                    <p:animEffect transition="in" filter="wipe(left)">
                                      <p:cBhvr>
                                        <p:cTn id="56" dur="500"/>
                                        <p:tgtEl>
                                          <p:spTgt spid="13319"/>
                                        </p:tgtEl>
                                      </p:cBhvr>
                                    </p:animEffect>
                                  </p:childTnLst>
                                </p:cTn>
                              </p:par>
                              <p:par>
                                <p:cTn id="57" presetID="18" presetClass="entr" presetSubtype="3" fill="hold" grpId="0" nodeType="withEffect">
                                  <p:stCondLst>
                                    <p:cond delay="0"/>
                                  </p:stCondLst>
                                  <p:childTnLst>
                                    <p:set>
                                      <p:cBhvr>
                                        <p:cTn id="58" dur="1" fill="hold">
                                          <p:stCondLst>
                                            <p:cond delay="0"/>
                                          </p:stCondLst>
                                        </p:cTn>
                                        <p:tgtEl>
                                          <p:spTgt spid="13320"/>
                                        </p:tgtEl>
                                        <p:attrNameLst>
                                          <p:attrName>style.visibility</p:attrName>
                                        </p:attrNameLst>
                                      </p:cBhvr>
                                      <p:to>
                                        <p:strVal val="visible"/>
                                      </p:to>
                                    </p:set>
                                    <p:animEffect transition="in" filter="strips(upRight)">
                                      <p:cBhvr>
                                        <p:cTn id="59" dur="500"/>
                                        <p:tgtEl>
                                          <p:spTgt spid="133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13321"/>
                                        </p:tgtEl>
                                        <p:attrNameLst>
                                          <p:attrName>style.visibility</p:attrName>
                                        </p:attrNameLst>
                                      </p:cBhvr>
                                      <p:to>
                                        <p:strVal val="visible"/>
                                      </p:to>
                                    </p:set>
                                    <p:animEffect transition="in" filter="wipe(right)">
                                      <p:cBhvr>
                                        <p:cTn id="64" dur="500"/>
                                        <p:tgtEl>
                                          <p:spTgt spid="13321"/>
                                        </p:tgtEl>
                                      </p:cBhvr>
                                    </p:animEffect>
                                  </p:childTnLst>
                                </p:cTn>
                              </p:par>
                              <p:par>
                                <p:cTn id="65" presetID="18" presetClass="entr" presetSubtype="12" fill="hold" grpId="0" nodeType="withEffect">
                                  <p:stCondLst>
                                    <p:cond delay="0"/>
                                  </p:stCondLst>
                                  <p:childTnLst>
                                    <p:set>
                                      <p:cBhvr>
                                        <p:cTn id="66" dur="1" fill="hold">
                                          <p:stCondLst>
                                            <p:cond delay="0"/>
                                          </p:stCondLst>
                                        </p:cTn>
                                        <p:tgtEl>
                                          <p:spTgt spid="13322"/>
                                        </p:tgtEl>
                                        <p:attrNameLst>
                                          <p:attrName>style.visibility</p:attrName>
                                        </p:attrNameLst>
                                      </p:cBhvr>
                                      <p:to>
                                        <p:strVal val="visible"/>
                                      </p:to>
                                    </p:set>
                                    <p:animEffect transition="in" filter="strips(downLeft)">
                                      <p:cBhvr>
                                        <p:cTn id="67" dur="500"/>
                                        <p:tgtEl>
                                          <p:spTgt spid="13322"/>
                                        </p:tgtEl>
                                      </p:cBhvr>
                                    </p:animEffect>
                                  </p:childTnLst>
                                </p:cTn>
                              </p:par>
                            </p:childTnLst>
                          </p:cTn>
                        </p:par>
                      </p:childTnLst>
                    </p:cTn>
                  </p:par>
                  <p:par>
                    <p:cTn id="68" fill="hold">
                      <p:stCondLst>
                        <p:cond delay="indefinite"/>
                      </p:stCondLst>
                      <p:childTnLst>
                        <p:par>
                          <p:cTn id="69" fill="hold">
                            <p:stCondLst>
                              <p:cond delay="0"/>
                            </p:stCondLst>
                            <p:childTnLst>
                              <p:par>
                                <p:cTn id="70" presetID="17" presetClass="entr" presetSubtype="10" fill="hold" grpId="0" nodeType="clickEffect">
                                  <p:stCondLst>
                                    <p:cond delay="0"/>
                                  </p:stCondLst>
                                  <p:childTnLst>
                                    <p:set>
                                      <p:cBhvr>
                                        <p:cTn id="71" dur="1" fill="hold">
                                          <p:stCondLst>
                                            <p:cond delay="0"/>
                                          </p:stCondLst>
                                        </p:cTn>
                                        <p:tgtEl>
                                          <p:spTgt spid="13326"/>
                                        </p:tgtEl>
                                        <p:attrNameLst>
                                          <p:attrName>style.visibility</p:attrName>
                                        </p:attrNameLst>
                                      </p:cBhvr>
                                      <p:to>
                                        <p:strVal val="visible"/>
                                      </p:to>
                                    </p:set>
                                    <p:anim calcmode="lin" valueType="num">
                                      <p:cBhvr>
                                        <p:cTn id="72" dur="500" fill="hold"/>
                                        <p:tgtEl>
                                          <p:spTgt spid="13326"/>
                                        </p:tgtEl>
                                        <p:attrNameLst>
                                          <p:attrName>ppt_w</p:attrName>
                                        </p:attrNameLst>
                                      </p:cBhvr>
                                      <p:tavLst>
                                        <p:tav tm="0">
                                          <p:val>
                                            <p:fltVal val="0"/>
                                          </p:val>
                                        </p:tav>
                                        <p:tav tm="100000">
                                          <p:val>
                                            <p:strVal val="#ppt_w"/>
                                          </p:val>
                                        </p:tav>
                                      </p:tavLst>
                                    </p:anim>
                                    <p:anim calcmode="lin" valueType="num">
                                      <p:cBhvr>
                                        <p:cTn id="73" dur="500" fill="hold"/>
                                        <p:tgtEl>
                                          <p:spTgt spid="13326"/>
                                        </p:tgtEl>
                                        <p:attrNameLst>
                                          <p:attrName>ppt_h</p:attrName>
                                        </p:attrNameLst>
                                      </p:cBhvr>
                                      <p:tavLst>
                                        <p:tav tm="0">
                                          <p:val>
                                            <p:strVal val="#ppt_h"/>
                                          </p:val>
                                        </p:tav>
                                        <p:tav tm="100000">
                                          <p:val>
                                            <p:strVal val="#ppt_h"/>
                                          </p:val>
                                        </p:tav>
                                      </p:tavLst>
                                    </p:anim>
                                  </p:childTnLst>
                                </p:cTn>
                              </p:par>
                              <p:par>
                                <p:cTn id="74" presetID="17" presetClass="entr" presetSubtype="10" fill="hold" grpId="0" nodeType="withEffect">
                                  <p:stCondLst>
                                    <p:cond delay="0"/>
                                  </p:stCondLst>
                                  <p:childTnLst>
                                    <p:set>
                                      <p:cBhvr>
                                        <p:cTn id="75" dur="1" fill="hold">
                                          <p:stCondLst>
                                            <p:cond delay="0"/>
                                          </p:stCondLst>
                                        </p:cTn>
                                        <p:tgtEl>
                                          <p:spTgt spid="13327"/>
                                        </p:tgtEl>
                                        <p:attrNameLst>
                                          <p:attrName>style.visibility</p:attrName>
                                        </p:attrNameLst>
                                      </p:cBhvr>
                                      <p:to>
                                        <p:strVal val="visible"/>
                                      </p:to>
                                    </p:set>
                                    <p:anim calcmode="lin" valueType="num">
                                      <p:cBhvr>
                                        <p:cTn id="76" dur="500" fill="hold"/>
                                        <p:tgtEl>
                                          <p:spTgt spid="13327"/>
                                        </p:tgtEl>
                                        <p:attrNameLst>
                                          <p:attrName>ppt_w</p:attrName>
                                        </p:attrNameLst>
                                      </p:cBhvr>
                                      <p:tavLst>
                                        <p:tav tm="0">
                                          <p:val>
                                            <p:fltVal val="0"/>
                                          </p:val>
                                        </p:tav>
                                        <p:tav tm="100000">
                                          <p:val>
                                            <p:strVal val="#ppt_w"/>
                                          </p:val>
                                        </p:tav>
                                      </p:tavLst>
                                    </p:anim>
                                    <p:anim calcmode="lin" valueType="num">
                                      <p:cBhvr>
                                        <p:cTn id="77" dur="500" fill="hold"/>
                                        <p:tgtEl>
                                          <p:spTgt spid="13327"/>
                                        </p:tgtEl>
                                        <p:attrNameLst>
                                          <p:attrName>ppt_h</p:attrName>
                                        </p:attrNameLst>
                                      </p:cBhvr>
                                      <p:tavLst>
                                        <p:tav tm="0">
                                          <p:val>
                                            <p:strVal val="#ppt_h"/>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499"/>
                                          </p:stCondLst>
                                        </p:cTn>
                                        <p:tgtEl>
                                          <p:spTgt spid="13329"/>
                                        </p:tgtEl>
                                        <p:attrNameLst>
                                          <p:attrName>style.visibility</p:attrName>
                                        </p:attrNameLst>
                                      </p:cBhvr>
                                      <p:to>
                                        <p:strVal val="visible"/>
                                      </p:to>
                                    </p:se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499"/>
                                          </p:stCondLst>
                                        </p:cTn>
                                        <p:tgtEl>
                                          <p:spTgt spid="13330"/>
                                        </p:tgtEl>
                                        <p:attrNameLst>
                                          <p:attrName>style.visibility</p:attrName>
                                        </p:attrNameLst>
                                      </p:cBhvr>
                                      <p:to>
                                        <p:strVal val="visible"/>
                                      </p:to>
                                    </p:set>
                                  </p:childTnLst>
                                </p:cTn>
                              </p:par>
                            </p:childTnLst>
                          </p:cTn>
                        </p:par>
                        <p:par>
                          <p:cTn id="85" fill="hold">
                            <p:stCondLst>
                              <p:cond delay="1000"/>
                            </p:stCondLst>
                            <p:childTnLst>
                              <p:par>
                                <p:cTn id="86" presetID="1" presetClass="entr" presetSubtype="0" fill="hold" nodeType="afterEffect">
                                  <p:stCondLst>
                                    <p:cond delay="0"/>
                                  </p:stCondLst>
                                  <p:childTnLst>
                                    <p:set>
                                      <p:cBhvr>
                                        <p:cTn id="87" dur="1" fill="hold">
                                          <p:stCondLst>
                                            <p:cond delay="499"/>
                                          </p:stCondLst>
                                        </p:cTn>
                                        <p:tgtEl>
                                          <p:spTgt spid="13331"/>
                                        </p:tgtEl>
                                        <p:attrNameLst>
                                          <p:attrName>style.visibility</p:attrName>
                                        </p:attrNameLst>
                                      </p:cBhvr>
                                      <p:to>
                                        <p:strVal val="visible"/>
                                      </p:to>
                                    </p:set>
                                  </p:childTnLst>
                                </p:cTn>
                              </p:par>
                            </p:childTnLst>
                          </p:cTn>
                        </p:par>
                        <p:par>
                          <p:cTn id="88" fill="hold">
                            <p:stCondLst>
                              <p:cond delay="1500"/>
                            </p:stCondLst>
                            <p:childTnLst>
                              <p:par>
                                <p:cTn id="89" presetID="2" presetClass="entr" presetSubtype="4" fill="hold" grpId="0" nodeType="afterEffect">
                                  <p:stCondLst>
                                    <p:cond delay="0"/>
                                  </p:stCondLst>
                                  <p:childTnLst>
                                    <p:set>
                                      <p:cBhvr>
                                        <p:cTn id="90" dur="1" fill="hold">
                                          <p:stCondLst>
                                            <p:cond delay="0"/>
                                          </p:stCondLst>
                                        </p:cTn>
                                        <p:tgtEl>
                                          <p:spTgt spid="13332"/>
                                        </p:tgtEl>
                                        <p:attrNameLst>
                                          <p:attrName>style.visibility</p:attrName>
                                        </p:attrNameLst>
                                      </p:cBhvr>
                                      <p:to>
                                        <p:strVal val="visible"/>
                                      </p:to>
                                    </p:set>
                                    <p:anim calcmode="lin" valueType="num">
                                      <p:cBhvr additive="base">
                                        <p:cTn id="91" dur="500" fill="hold"/>
                                        <p:tgtEl>
                                          <p:spTgt spid="13332"/>
                                        </p:tgtEl>
                                        <p:attrNameLst>
                                          <p:attrName>ppt_x</p:attrName>
                                        </p:attrNameLst>
                                      </p:cBhvr>
                                      <p:tavLst>
                                        <p:tav tm="0">
                                          <p:val>
                                            <p:strVal val="#ppt_x"/>
                                          </p:val>
                                        </p:tav>
                                        <p:tav tm="100000">
                                          <p:val>
                                            <p:strVal val="#ppt_x"/>
                                          </p:val>
                                        </p:tav>
                                      </p:tavLst>
                                    </p:anim>
                                    <p:anim calcmode="lin" valueType="num">
                                      <p:cBhvr additive="base">
                                        <p:cTn id="92" dur="500" fill="hold"/>
                                        <p:tgtEl>
                                          <p:spTgt spid="13332"/>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3315"/>
                                        </p:tgtEl>
                                        <p:attrNameLst>
                                          <p:attrName>style.visibility</p:attrName>
                                        </p:attrNameLst>
                                      </p:cBhvr>
                                      <p:to>
                                        <p:strVal val="visible"/>
                                      </p:to>
                                    </p:set>
                                    <p:animEffect transition="in" filter="wipe(left)">
                                      <p:cBhvr>
                                        <p:cTn id="97" dur="500"/>
                                        <p:tgtEl>
                                          <p:spTgt spid="13315"/>
                                        </p:tgtEl>
                                      </p:cBhvr>
                                    </p:animEffect>
                                  </p:childTnLst>
                                </p:cTn>
                              </p:par>
                              <p:par>
                                <p:cTn id="98" presetID="18" presetClass="entr" presetSubtype="3" fill="hold" grpId="0" nodeType="withEffect">
                                  <p:stCondLst>
                                    <p:cond delay="0"/>
                                  </p:stCondLst>
                                  <p:childTnLst>
                                    <p:set>
                                      <p:cBhvr>
                                        <p:cTn id="99" dur="1" fill="hold">
                                          <p:stCondLst>
                                            <p:cond delay="0"/>
                                          </p:stCondLst>
                                        </p:cTn>
                                        <p:tgtEl>
                                          <p:spTgt spid="13328"/>
                                        </p:tgtEl>
                                        <p:attrNameLst>
                                          <p:attrName>style.visibility</p:attrName>
                                        </p:attrNameLst>
                                      </p:cBhvr>
                                      <p:to>
                                        <p:strVal val="visible"/>
                                      </p:to>
                                    </p:set>
                                    <p:animEffect transition="in" filter="strips(upRight)">
                                      <p:cBhvr>
                                        <p:cTn id="100" dur="500"/>
                                        <p:tgtEl>
                                          <p:spTgt spid="1332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3333"/>
                                        </p:tgtEl>
                                        <p:attrNameLst>
                                          <p:attrName>style.visibility</p:attrName>
                                        </p:attrNameLst>
                                      </p:cBhvr>
                                      <p:to>
                                        <p:strVal val="visible"/>
                                      </p:to>
                                    </p:set>
                                    <p:animEffect transition="in" filter="wipe(left)">
                                      <p:cBhvr>
                                        <p:cTn id="105" dur="500"/>
                                        <p:tgtEl>
                                          <p:spTgt spid="13333"/>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13334"/>
                                        </p:tgtEl>
                                        <p:attrNameLst>
                                          <p:attrName>style.visibility</p:attrName>
                                        </p:attrNameLst>
                                      </p:cBhvr>
                                      <p:to>
                                        <p:strVal val="visible"/>
                                      </p:to>
                                    </p:set>
                                    <p:animEffect transition="in" filter="wipe(left)">
                                      <p:cBhvr>
                                        <p:cTn id="108" dur="500"/>
                                        <p:tgtEl>
                                          <p:spTgt spid="13334"/>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2" fill="hold" grpId="0" nodeType="clickEffect">
                                  <p:stCondLst>
                                    <p:cond delay="0"/>
                                  </p:stCondLst>
                                  <p:childTnLst>
                                    <p:set>
                                      <p:cBhvr>
                                        <p:cTn id="112" dur="1" fill="hold">
                                          <p:stCondLst>
                                            <p:cond delay="0"/>
                                          </p:stCondLst>
                                        </p:cTn>
                                        <p:tgtEl>
                                          <p:spTgt spid="13336"/>
                                        </p:tgtEl>
                                        <p:attrNameLst>
                                          <p:attrName>style.visibility</p:attrName>
                                        </p:attrNameLst>
                                      </p:cBhvr>
                                      <p:to>
                                        <p:strVal val="visible"/>
                                      </p:to>
                                    </p:set>
                                    <p:animEffect transition="in" filter="wipe(right)">
                                      <p:cBhvr>
                                        <p:cTn id="113" dur="500"/>
                                        <p:tgtEl>
                                          <p:spTgt spid="13336"/>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13337"/>
                                        </p:tgtEl>
                                        <p:attrNameLst>
                                          <p:attrName>style.visibility</p:attrName>
                                        </p:attrNameLst>
                                      </p:cBhvr>
                                      <p:to>
                                        <p:strVal val="visible"/>
                                      </p:to>
                                    </p:set>
                                    <p:animEffect transition="in" filter="wipe(right)">
                                      <p:cBhvr>
                                        <p:cTn id="116" dur="500"/>
                                        <p:tgtEl>
                                          <p:spTgt spid="13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315" grpId="0" animBg="1"/>
      <p:bldP spid="13316" grpId="0" autoUpdateAnimBg="0"/>
      <p:bldP spid="13318" grpId="0" animBg="1" autoUpdateAnimBg="0"/>
      <p:bldP spid="13319" grpId="0" animBg="1"/>
      <p:bldP spid="13320" grpId="0" autoUpdateAnimBg="0"/>
      <p:bldP spid="13321" grpId="0" animBg="1"/>
      <p:bldP spid="13322" grpId="0" autoUpdateAnimBg="0"/>
      <p:bldP spid="13323" grpId="0" animBg="1" autoUpdateAnimBg="0"/>
      <p:bldP spid="13324" grpId="0" animBg="1"/>
      <p:bldP spid="13325" grpId="0" autoUpdateAnimBg="0"/>
      <p:bldP spid="13326" grpId="0" animBg="1"/>
      <p:bldP spid="13327" grpId="0" autoUpdateAnimBg="0"/>
      <p:bldP spid="13328" grpId="0" autoUpdateAnimBg="0"/>
      <p:bldP spid="13332" grpId="0" animBg="1" autoUpdateAnimBg="0"/>
      <p:bldP spid="13333" grpId="0" animBg="1"/>
      <p:bldP spid="13334" grpId="0"/>
      <p:bldP spid="13335" grpId="0" autoUpdateAnimBg="0"/>
      <p:bldP spid="13336" grpId="0" animBg="1"/>
      <p:bldP spid="13337" grpId="0"/>
      <p:bldP spid="13338"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p:cNvSpPr>
            <a:spLocks noChangeArrowheads="1"/>
          </p:cNvSpPr>
          <p:nvPr/>
        </p:nvSpPr>
        <p:spPr bwMode="auto">
          <a:xfrm rot="10800000">
            <a:off x="755650" y="2708275"/>
            <a:ext cx="2089150" cy="936625"/>
          </a:xfrm>
          <a:prstGeom prst="leftArrowCallout">
            <a:avLst>
              <a:gd name="adj1" fmla="val 25000"/>
              <a:gd name="adj2" fmla="val 25000"/>
              <a:gd name="adj3" fmla="val 37175"/>
              <a:gd name="adj4" fmla="val 66667"/>
            </a:avLst>
          </a:prstGeom>
          <a:solidFill>
            <a:srgbClr val="33CCCC">
              <a:alpha val="56862"/>
            </a:srgbClr>
          </a:solidFill>
          <a:ln w="952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endParaRPr lang="ja-JP" altLang="en-US"/>
          </a:p>
        </p:txBody>
      </p:sp>
      <p:sp>
        <p:nvSpPr>
          <p:cNvPr id="23555" name="AutoShape 3"/>
          <p:cNvSpPr>
            <a:spLocks noChangeArrowheads="1"/>
          </p:cNvSpPr>
          <p:nvPr/>
        </p:nvSpPr>
        <p:spPr bwMode="auto">
          <a:xfrm rot="9478312">
            <a:off x="539750" y="3933825"/>
            <a:ext cx="2089150" cy="1008063"/>
          </a:xfrm>
          <a:prstGeom prst="leftArrowCallout">
            <a:avLst>
              <a:gd name="adj1" fmla="val 25000"/>
              <a:gd name="adj2" fmla="val 25000"/>
              <a:gd name="adj3" fmla="val 34541"/>
              <a:gd name="adj4" fmla="val 66667"/>
            </a:avLst>
          </a:prstGeom>
          <a:solidFill>
            <a:srgbClr val="FF0000">
              <a:alpha val="38039"/>
            </a:srgbClr>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endParaRPr lang="ja-JP" altLang="en-US"/>
          </a:p>
        </p:txBody>
      </p:sp>
      <p:sp>
        <p:nvSpPr>
          <p:cNvPr id="23556" name="AutoShape 4"/>
          <p:cNvSpPr>
            <a:spLocks noChangeArrowheads="1"/>
          </p:cNvSpPr>
          <p:nvPr/>
        </p:nvSpPr>
        <p:spPr bwMode="auto">
          <a:xfrm rot="7372429">
            <a:off x="1500981" y="4782344"/>
            <a:ext cx="2519363" cy="936625"/>
          </a:xfrm>
          <a:prstGeom prst="leftArrowCallout">
            <a:avLst>
              <a:gd name="adj1" fmla="val 21083"/>
              <a:gd name="adj2" fmla="val 26833"/>
              <a:gd name="adj3" fmla="val 58242"/>
              <a:gd name="adj4" fmla="val 66667"/>
            </a:avLst>
          </a:prstGeom>
          <a:solidFill>
            <a:srgbClr val="FFCC00">
              <a:alpha val="61960"/>
            </a:srgbClr>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endParaRPr lang="ja-JP" altLang="en-US"/>
          </a:p>
        </p:txBody>
      </p:sp>
      <p:sp>
        <p:nvSpPr>
          <p:cNvPr id="23557" name="AutoShape 5"/>
          <p:cNvSpPr>
            <a:spLocks noChangeArrowheads="1"/>
          </p:cNvSpPr>
          <p:nvPr/>
        </p:nvSpPr>
        <p:spPr bwMode="auto">
          <a:xfrm rot="5400000">
            <a:off x="2987676" y="4797425"/>
            <a:ext cx="2089150" cy="936625"/>
          </a:xfrm>
          <a:prstGeom prst="leftArrowCallout">
            <a:avLst>
              <a:gd name="adj1" fmla="val 25000"/>
              <a:gd name="adj2" fmla="val 25000"/>
              <a:gd name="adj3" fmla="val 37175"/>
              <a:gd name="adj4" fmla="val 66667"/>
            </a:avLst>
          </a:prstGeom>
          <a:solidFill>
            <a:srgbClr val="FF00FF">
              <a:alpha val="18039"/>
            </a:srgbClr>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endParaRPr lang="ja-JP" altLang="en-US"/>
          </a:p>
        </p:txBody>
      </p:sp>
      <p:sp>
        <p:nvSpPr>
          <p:cNvPr id="23558" name="AutoShape 6"/>
          <p:cNvSpPr>
            <a:spLocks noChangeArrowheads="1"/>
          </p:cNvSpPr>
          <p:nvPr/>
        </p:nvSpPr>
        <p:spPr bwMode="auto">
          <a:xfrm rot="-202398">
            <a:off x="6156325" y="3068638"/>
            <a:ext cx="2089150" cy="936625"/>
          </a:xfrm>
          <a:prstGeom prst="leftArrowCallout">
            <a:avLst>
              <a:gd name="adj1" fmla="val 25000"/>
              <a:gd name="adj2" fmla="val 25000"/>
              <a:gd name="adj3" fmla="val 37175"/>
              <a:gd name="adj4" fmla="val 66667"/>
            </a:avLst>
          </a:prstGeom>
          <a:solidFill>
            <a:srgbClr val="FFFF00">
              <a:alpha val="70979"/>
            </a:srgbClr>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endParaRPr lang="ja-JP" altLang="en-US"/>
          </a:p>
        </p:txBody>
      </p:sp>
      <p:sp>
        <p:nvSpPr>
          <p:cNvPr id="23559" name="AutoShape 7"/>
          <p:cNvSpPr>
            <a:spLocks noChangeArrowheads="1"/>
          </p:cNvSpPr>
          <p:nvPr/>
        </p:nvSpPr>
        <p:spPr bwMode="auto">
          <a:xfrm rot="-859727">
            <a:off x="5651500" y="1916113"/>
            <a:ext cx="2089150" cy="936625"/>
          </a:xfrm>
          <a:prstGeom prst="leftArrowCallout">
            <a:avLst>
              <a:gd name="adj1" fmla="val 25000"/>
              <a:gd name="adj2" fmla="val 25000"/>
              <a:gd name="adj3" fmla="val 37175"/>
              <a:gd name="adj4" fmla="val 66667"/>
            </a:avLst>
          </a:prstGeom>
          <a:solidFill>
            <a:srgbClr val="FFCC99">
              <a:alpha val="70979"/>
            </a:srgbClr>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endParaRPr lang="ja-JP" altLang="en-US"/>
          </a:p>
        </p:txBody>
      </p:sp>
      <p:sp>
        <p:nvSpPr>
          <p:cNvPr id="23560" name="AutoShape 8"/>
          <p:cNvSpPr>
            <a:spLocks noChangeArrowheads="1"/>
          </p:cNvSpPr>
          <p:nvPr/>
        </p:nvSpPr>
        <p:spPr bwMode="auto">
          <a:xfrm>
            <a:off x="2843213" y="2781300"/>
            <a:ext cx="2952750" cy="1223963"/>
          </a:xfrm>
          <a:prstGeom prst="flowChartPreparation">
            <a:avLst/>
          </a:prstGeom>
          <a:solidFill>
            <a:srgbClr val="FF99CC">
              <a:alpha val="32941"/>
            </a:srgbClr>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endParaRPr lang="ja-JP" altLang="en-US"/>
          </a:p>
        </p:txBody>
      </p:sp>
      <p:sp>
        <p:nvSpPr>
          <p:cNvPr id="23561" name="Text Box 9"/>
          <p:cNvSpPr txBox="1">
            <a:spLocks noChangeArrowheads="1"/>
          </p:cNvSpPr>
          <p:nvPr/>
        </p:nvSpPr>
        <p:spPr bwMode="auto">
          <a:xfrm>
            <a:off x="539750" y="188913"/>
            <a:ext cx="4648200" cy="579437"/>
          </a:xfrm>
          <a:prstGeom prst="rect">
            <a:avLst/>
          </a:prstGeom>
          <a:solidFill>
            <a:srgbClr val="FF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algn="ctr" eaLnBrk="1" hangingPunct="1">
              <a:spcBef>
                <a:spcPct val="50000"/>
              </a:spcBef>
            </a:pPr>
            <a:r>
              <a:rPr lang="ja-JP" altLang="en-US" sz="3200">
                <a:latin typeface="Times New Roman" pitchFamily="18" charset="0"/>
              </a:rPr>
              <a:t>預託点数が無く利用する</a:t>
            </a:r>
          </a:p>
        </p:txBody>
      </p:sp>
      <p:sp>
        <p:nvSpPr>
          <p:cNvPr id="23562" name="AutoShape 10"/>
          <p:cNvSpPr>
            <a:spLocks noChangeArrowheads="1"/>
          </p:cNvSpPr>
          <p:nvPr/>
        </p:nvSpPr>
        <p:spPr bwMode="auto">
          <a:xfrm rot="5400000">
            <a:off x="4211638" y="981075"/>
            <a:ext cx="304800" cy="533400"/>
          </a:xfrm>
          <a:prstGeom prst="downArrow">
            <a:avLst>
              <a:gd name="adj1" fmla="val 50000"/>
              <a:gd name="adj2" fmla="val 43750"/>
            </a:avLst>
          </a:prstGeom>
          <a:solidFill>
            <a:srgbClr val="FFFF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endParaRPr lang="ja-JP" altLang="en-US"/>
          </a:p>
        </p:txBody>
      </p:sp>
      <p:sp>
        <p:nvSpPr>
          <p:cNvPr id="23563" name="Text Box 11"/>
          <p:cNvSpPr txBox="1">
            <a:spLocks noChangeArrowheads="1"/>
          </p:cNvSpPr>
          <p:nvPr/>
        </p:nvSpPr>
        <p:spPr bwMode="auto">
          <a:xfrm>
            <a:off x="4716463" y="908050"/>
            <a:ext cx="4191000" cy="579438"/>
          </a:xfrm>
          <a:prstGeom prst="rect">
            <a:avLst/>
          </a:prstGeom>
          <a:solidFill>
            <a:srgbClr val="FF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algn="ctr" eaLnBrk="1" hangingPunct="1">
              <a:spcBef>
                <a:spcPct val="50000"/>
              </a:spcBef>
            </a:pPr>
            <a:r>
              <a:rPr lang="ja-JP" altLang="en-US" sz="3200">
                <a:latin typeface="Times New Roman" pitchFamily="18" charset="0"/>
              </a:rPr>
              <a:t>５００円程度の寄付金</a:t>
            </a:r>
          </a:p>
        </p:txBody>
      </p:sp>
      <p:sp>
        <p:nvSpPr>
          <p:cNvPr id="23564" name="Text Box 12"/>
          <p:cNvSpPr txBox="1">
            <a:spLocks noChangeArrowheads="1"/>
          </p:cNvSpPr>
          <p:nvPr/>
        </p:nvSpPr>
        <p:spPr bwMode="auto">
          <a:xfrm>
            <a:off x="2987675" y="3068638"/>
            <a:ext cx="27368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3200"/>
              <a:t>事務所運営費</a:t>
            </a:r>
          </a:p>
        </p:txBody>
      </p:sp>
      <p:sp>
        <p:nvSpPr>
          <p:cNvPr id="23565" name="AutoShape 13"/>
          <p:cNvSpPr>
            <a:spLocks noChangeArrowheads="1"/>
          </p:cNvSpPr>
          <p:nvPr/>
        </p:nvSpPr>
        <p:spPr bwMode="auto">
          <a:xfrm rot="-3860804">
            <a:off x="5595938" y="134938"/>
            <a:ext cx="304800" cy="749300"/>
          </a:xfrm>
          <a:prstGeom prst="downArrow">
            <a:avLst>
              <a:gd name="adj1" fmla="val 50093"/>
              <a:gd name="adj2" fmla="val 38161"/>
            </a:avLst>
          </a:prstGeom>
          <a:solidFill>
            <a:srgbClr val="FFFF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endParaRPr lang="ja-JP" altLang="en-US"/>
          </a:p>
        </p:txBody>
      </p:sp>
      <p:sp>
        <p:nvSpPr>
          <p:cNvPr id="23566" name="Text Box 14"/>
          <p:cNvSpPr txBox="1">
            <a:spLocks noChangeArrowheads="1"/>
          </p:cNvSpPr>
          <p:nvPr/>
        </p:nvSpPr>
        <p:spPr bwMode="auto">
          <a:xfrm rot="-1219979">
            <a:off x="684213" y="4292600"/>
            <a:ext cx="1223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2400"/>
              <a:t>助成金</a:t>
            </a:r>
          </a:p>
        </p:txBody>
      </p:sp>
      <p:sp>
        <p:nvSpPr>
          <p:cNvPr id="23567" name="Text Box 15"/>
          <p:cNvSpPr txBox="1">
            <a:spLocks noChangeArrowheads="1"/>
          </p:cNvSpPr>
          <p:nvPr/>
        </p:nvSpPr>
        <p:spPr bwMode="auto">
          <a:xfrm rot="-193133">
            <a:off x="6804025" y="3068638"/>
            <a:ext cx="14827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2400"/>
              <a:t>バザー　物品販売</a:t>
            </a:r>
          </a:p>
        </p:txBody>
      </p:sp>
      <p:sp>
        <p:nvSpPr>
          <p:cNvPr id="23568" name="Text Box 16"/>
          <p:cNvSpPr txBox="1">
            <a:spLocks noChangeArrowheads="1"/>
          </p:cNvSpPr>
          <p:nvPr/>
        </p:nvSpPr>
        <p:spPr bwMode="auto">
          <a:xfrm rot="-898808">
            <a:off x="6300788" y="2060575"/>
            <a:ext cx="1511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2400"/>
              <a:t>収益事業</a:t>
            </a:r>
          </a:p>
        </p:txBody>
      </p:sp>
      <p:sp>
        <p:nvSpPr>
          <p:cNvPr id="23569" name="Text Box 17"/>
          <p:cNvSpPr txBox="1">
            <a:spLocks noChangeArrowheads="1"/>
          </p:cNvSpPr>
          <p:nvPr/>
        </p:nvSpPr>
        <p:spPr bwMode="auto">
          <a:xfrm rot="1845336">
            <a:off x="2268538" y="4797425"/>
            <a:ext cx="57626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2400"/>
              <a:t>賛助会費</a:t>
            </a:r>
          </a:p>
        </p:txBody>
      </p:sp>
      <p:sp>
        <p:nvSpPr>
          <p:cNvPr id="23570" name="AutoShape 18"/>
          <p:cNvSpPr>
            <a:spLocks noChangeArrowheads="1"/>
          </p:cNvSpPr>
          <p:nvPr/>
        </p:nvSpPr>
        <p:spPr bwMode="auto">
          <a:xfrm rot="5400000">
            <a:off x="4009232" y="4855368"/>
            <a:ext cx="2565400" cy="1008063"/>
          </a:xfrm>
          <a:prstGeom prst="leftArrowCallout">
            <a:avLst>
              <a:gd name="adj1" fmla="val 28139"/>
              <a:gd name="adj2" fmla="val 34917"/>
              <a:gd name="adj3" fmla="val 56093"/>
              <a:gd name="adj4" fmla="val 66667"/>
            </a:avLst>
          </a:prstGeom>
          <a:solidFill>
            <a:srgbClr val="00FF00">
              <a:alpha val="50980"/>
            </a:srgbClr>
          </a:solidFill>
          <a:ln w="9525">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endParaRPr lang="ja-JP" altLang="en-US"/>
          </a:p>
        </p:txBody>
      </p:sp>
      <p:sp>
        <p:nvSpPr>
          <p:cNvPr id="23571" name="AutoShape 19"/>
          <p:cNvSpPr>
            <a:spLocks noChangeArrowheads="1"/>
          </p:cNvSpPr>
          <p:nvPr/>
        </p:nvSpPr>
        <p:spPr bwMode="auto">
          <a:xfrm>
            <a:off x="1476375" y="1125538"/>
            <a:ext cx="2303463" cy="720725"/>
          </a:xfrm>
          <a:prstGeom prst="wedgeRectCallout">
            <a:avLst>
              <a:gd name="adj1" fmla="val 50829"/>
              <a:gd name="adj2" fmla="val 160574"/>
            </a:avLst>
          </a:prstGeom>
          <a:solidFill>
            <a:srgbClr val="99FF66">
              <a:alpha val="52940"/>
            </a:srgbClr>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algn="ctr" eaLnBrk="1" hangingPunct="1"/>
            <a:endParaRPr lang="ja-JP" altLang="ja-JP" sz="2400">
              <a:latin typeface="Times New Roman" pitchFamily="18" charset="0"/>
            </a:endParaRPr>
          </a:p>
        </p:txBody>
      </p:sp>
      <p:sp>
        <p:nvSpPr>
          <p:cNvPr id="23572" name="Text Box 20"/>
          <p:cNvSpPr txBox="1">
            <a:spLocks noChangeArrowheads="1"/>
          </p:cNvSpPr>
          <p:nvPr/>
        </p:nvSpPr>
        <p:spPr bwMode="auto">
          <a:xfrm>
            <a:off x="1547813" y="1196975"/>
            <a:ext cx="2160587" cy="519113"/>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5E002F"/>
                    </a:gs>
                    <a:gs pos="100000">
                      <a:srgbClr val="CC00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2800">
                <a:latin typeface="Times New Roman" pitchFamily="18" charset="0"/>
              </a:rPr>
              <a:t>運営寄付金</a:t>
            </a:r>
          </a:p>
        </p:txBody>
      </p:sp>
      <p:pic>
        <p:nvPicPr>
          <p:cNvPr id="23573" name="Picture 21" descr="IMG_0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4149725"/>
            <a:ext cx="2735262"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4" name="Text Box 22"/>
          <p:cNvSpPr txBox="1">
            <a:spLocks noChangeArrowheads="1"/>
          </p:cNvSpPr>
          <p:nvPr/>
        </p:nvSpPr>
        <p:spPr bwMode="auto">
          <a:xfrm>
            <a:off x="900113" y="2924175"/>
            <a:ext cx="1152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2400" b="1"/>
              <a:t>年会費</a:t>
            </a:r>
          </a:p>
        </p:txBody>
      </p:sp>
      <p:sp>
        <p:nvSpPr>
          <p:cNvPr id="23575" name="Text Box 23"/>
          <p:cNvSpPr txBox="1">
            <a:spLocks noChangeArrowheads="1"/>
          </p:cNvSpPr>
          <p:nvPr/>
        </p:nvSpPr>
        <p:spPr bwMode="auto">
          <a:xfrm>
            <a:off x="3779838" y="5157788"/>
            <a:ext cx="5492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2400" b="1"/>
              <a:t>寄付金</a:t>
            </a:r>
          </a:p>
        </p:txBody>
      </p:sp>
      <p:sp>
        <p:nvSpPr>
          <p:cNvPr id="23576" name="Text Box 24"/>
          <p:cNvSpPr txBox="1">
            <a:spLocks noChangeArrowheads="1"/>
          </p:cNvSpPr>
          <p:nvPr/>
        </p:nvSpPr>
        <p:spPr bwMode="auto">
          <a:xfrm>
            <a:off x="5003800" y="4724400"/>
            <a:ext cx="6477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2400" b="1"/>
              <a:t>委託補助金</a:t>
            </a:r>
          </a:p>
        </p:txBody>
      </p:sp>
    </p:spTree>
    <p:extLst>
      <p:ext uri="{BB962C8B-B14F-4D97-AF65-F5344CB8AC3E}">
        <p14:creationId xmlns:p14="http://schemas.microsoft.com/office/powerpoint/2010/main" val="3356291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p:cTn id="7" dur="500" fill="hold"/>
                                        <p:tgtEl>
                                          <p:spTgt spid="23560"/>
                                        </p:tgtEl>
                                        <p:attrNameLst>
                                          <p:attrName>ppt_w</p:attrName>
                                        </p:attrNameLst>
                                      </p:cBhvr>
                                      <p:tavLst>
                                        <p:tav tm="0">
                                          <p:val>
                                            <p:strVal val="4/3*#ppt_w"/>
                                          </p:val>
                                        </p:tav>
                                        <p:tav tm="100000">
                                          <p:val>
                                            <p:strVal val="#ppt_w"/>
                                          </p:val>
                                        </p:tav>
                                      </p:tavLst>
                                    </p:anim>
                                    <p:anim calcmode="lin" valueType="num">
                                      <p:cBhvr>
                                        <p:cTn id="8" dur="500" fill="hold"/>
                                        <p:tgtEl>
                                          <p:spTgt spid="23560"/>
                                        </p:tgtEl>
                                        <p:attrNameLst>
                                          <p:attrName>ppt_h</p:attrName>
                                        </p:attrNameLst>
                                      </p:cBhvr>
                                      <p:tavLst>
                                        <p:tav tm="0">
                                          <p:val>
                                            <p:strVal val="4/3*#ppt_h"/>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3564"/>
                                        </p:tgtEl>
                                        <p:attrNameLst>
                                          <p:attrName>style.visibility</p:attrName>
                                        </p:attrNameLst>
                                      </p:cBhvr>
                                      <p:to>
                                        <p:strVal val="visible"/>
                                      </p:to>
                                    </p:set>
                                    <p:anim calcmode="lin" valueType="num">
                                      <p:cBhvr>
                                        <p:cTn id="12" dur="500" fill="hold"/>
                                        <p:tgtEl>
                                          <p:spTgt spid="23564"/>
                                        </p:tgtEl>
                                        <p:attrNameLst>
                                          <p:attrName>ppt_w</p:attrName>
                                        </p:attrNameLst>
                                      </p:cBhvr>
                                      <p:tavLst>
                                        <p:tav tm="0">
                                          <p:val>
                                            <p:fltVal val="0"/>
                                          </p:val>
                                        </p:tav>
                                        <p:tav tm="100000">
                                          <p:val>
                                            <p:strVal val="#ppt_w"/>
                                          </p:val>
                                        </p:tav>
                                      </p:tavLst>
                                    </p:anim>
                                    <p:anim calcmode="lin" valueType="num">
                                      <p:cBhvr>
                                        <p:cTn id="13" dur="500" fill="hold"/>
                                        <p:tgtEl>
                                          <p:spTgt spid="23564"/>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23554"/>
                                        </p:tgtEl>
                                        <p:attrNameLst>
                                          <p:attrName>style.visibility</p:attrName>
                                        </p:attrNameLst>
                                      </p:cBhvr>
                                      <p:to>
                                        <p:strVal val="visible"/>
                                      </p:to>
                                    </p:set>
                                    <p:animEffect transition="in" filter="box(in)">
                                      <p:cBhvr>
                                        <p:cTn id="18" dur="500"/>
                                        <p:tgtEl>
                                          <p:spTgt spid="23554"/>
                                        </p:tgtEl>
                                      </p:cBhvr>
                                    </p:animEffect>
                                  </p:childTnLst>
                                </p:cTn>
                              </p:par>
                            </p:childTnLst>
                          </p:cTn>
                        </p:par>
                        <p:par>
                          <p:cTn id="19" fill="hold" nodeType="afterGroup">
                            <p:stCondLst>
                              <p:cond delay="500"/>
                            </p:stCondLst>
                            <p:childTnLst>
                              <p:par>
                                <p:cTn id="20" presetID="4" presetClass="entr" presetSubtype="32" fill="hold" grpId="0" nodeType="afterEffect">
                                  <p:stCondLst>
                                    <p:cond delay="0"/>
                                  </p:stCondLst>
                                  <p:childTnLst>
                                    <p:set>
                                      <p:cBhvr>
                                        <p:cTn id="21" dur="1" fill="hold">
                                          <p:stCondLst>
                                            <p:cond delay="0"/>
                                          </p:stCondLst>
                                        </p:cTn>
                                        <p:tgtEl>
                                          <p:spTgt spid="23574"/>
                                        </p:tgtEl>
                                        <p:attrNameLst>
                                          <p:attrName>style.visibility</p:attrName>
                                        </p:attrNameLst>
                                      </p:cBhvr>
                                      <p:to>
                                        <p:strVal val="visible"/>
                                      </p:to>
                                    </p:set>
                                    <p:animEffect transition="in" filter="box(out)">
                                      <p:cBhvr>
                                        <p:cTn id="22" dur="500"/>
                                        <p:tgtEl>
                                          <p:spTgt spid="235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3555"/>
                                        </p:tgtEl>
                                        <p:attrNameLst>
                                          <p:attrName>style.visibility</p:attrName>
                                        </p:attrNameLst>
                                      </p:cBhvr>
                                      <p:to>
                                        <p:strVal val="visible"/>
                                      </p:to>
                                    </p:set>
                                    <p:animEffect transition="in" filter="box(in)">
                                      <p:cBhvr>
                                        <p:cTn id="27" dur="500"/>
                                        <p:tgtEl>
                                          <p:spTgt spid="23555"/>
                                        </p:tgtEl>
                                      </p:cBhvr>
                                    </p:animEffect>
                                  </p:childTnLst>
                                </p:cTn>
                              </p:par>
                            </p:childTnLst>
                          </p:cTn>
                        </p:par>
                        <p:par>
                          <p:cTn id="28" fill="hold" nodeType="afterGroup">
                            <p:stCondLst>
                              <p:cond delay="500"/>
                            </p:stCondLst>
                            <p:childTnLst>
                              <p:par>
                                <p:cTn id="29" presetID="4" presetClass="entr" presetSubtype="32" fill="hold" grpId="0" nodeType="afterEffect">
                                  <p:stCondLst>
                                    <p:cond delay="0"/>
                                  </p:stCondLst>
                                  <p:childTnLst>
                                    <p:set>
                                      <p:cBhvr>
                                        <p:cTn id="30" dur="1" fill="hold">
                                          <p:stCondLst>
                                            <p:cond delay="0"/>
                                          </p:stCondLst>
                                        </p:cTn>
                                        <p:tgtEl>
                                          <p:spTgt spid="23566"/>
                                        </p:tgtEl>
                                        <p:attrNameLst>
                                          <p:attrName>style.visibility</p:attrName>
                                        </p:attrNameLst>
                                      </p:cBhvr>
                                      <p:to>
                                        <p:strVal val="visible"/>
                                      </p:to>
                                    </p:set>
                                    <p:animEffect transition="in" filter="box(out)">
                                      <p:cBhvr>
                                        <p:cTn id="31" dur="500"/>
                                        <p:tgtEl>
                                          <p:spTgt spid="2356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3556"/>
                                        </p:tgtEl>
                                        <p:attrNameLst>
                                          <p:attrName>style.visibility</p:attrName>
                                        </p:attrNameLst>
                                      </p:cBhvr>
                                      <p:to>
                                        <p:strVal val="visible"/>
                                      </p:to>
                                    </p:set>
                                    <p:animEffect transition="in" filter="box(in)">
                                      <p:cBhvr>
                                        <p:cTn id="36" dur="500"/>
                                        <p:tgtEl>
                                          <p:spTgt spid="23556"/>
                                        </p:tgtEl>
                                      </p:cBhvr>
                                    </p:animEffect>
                                  </p:childTnLst>
                                </p:cTn>
                              </p:par>
                            </p:childTnLst>
                          </p:cTn>
                        </p:par>
                        <p:par>
                          <p:cTn id="37" fill="hold" nodeType="afterGroup">
                            <p:stCondLst>
                              <p:cond delay="500"/>
                            </p:stCondLst>
                            <p:childTnLst>
                              <p:par>
                                <p:cTn id="38" presetID="4" presetClass="entr" presetSubtype="32" fill="hold" grpId="0" nodeType="afterEffect">
                                  <p:stCondLst>
                                    <p:cond delay="0"/>
                                  </p:stCondLst>
                                  <p:childTnLst>
                                    <p:set>
                                      <p:cBhvr>
                                        <p:cTn id="39" dur="1" fill="hold">
                                          <p:stCondLst>
                                            <p:cond delay="0"/>
                                          </p:stCondLst>
                                        </p:cTn>
                                        <p:tgtEl>
                                          <p:spTgt spid="23569"/>
                                        </p:tgtEl>
                                        <p:attrNameLst>
                                          <p:attrName>style.visibility</p:attrName>
                                        </p:attrNameLst>
                                      </p:cBhvr>
                                      <p:to>
                                        <p:strVal val="visible"/>
                                      </p:to>
                                    </p:set>
                                    <p:animEffect transition="in" filter="box(out)">
                                      <p:cBhvr>
                                        <p:cTn id="40" dur="500"/>
                                        <p:tgtEl>
                                          <p:spTgt spid="2356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23557"/>
                                        </p:tgtEl>
                                        <p:attrNameLst>
                                          <p:attrName>style.visibility</p:attrName>
                                        </p:attrNameLst>
                                      </p:cBhvr>
                                      <p:to>
                                        <p:strVal val="visible"/>
                                      </p:to>
                                    </p:set>
                                    <p:animEffect transition="in" filter="box(in)">
                                      <p:cBhvr>
                                        <p:cTn id="45" dur="500"/>
                                        <p:tgtEl>
                                          <p:spTgt spid="23557"/>
                                        </p:tgtEl>
                                      </p:cBhvr>
                                    </p:animEffect>
                                  </p:childTnLst>
                                </p:cTn>
                              </p:par>
                            </p:childTnLst>
                          </p:cTn>
                        </p:par>
                        <p:par>
                          <p:cTn id="46" fill="hold" nodeType="afterGroup">
                            <p:stCondLst>
                              <p:cond delay="500"/>
                            </p:stCondLst>
                            <p:childTnLst>
                              <p:par>
                                <p:cTn id="47" presetID="4" presetClass="entr" presetSubtype="32" fill="hold" grpId="0" nodeType="afterEffect">
                                  <p:stCondLst>
                                    <p:cond delay="0"/>
                                  </p:stCondLst>
                                  <p:childTnLst>
                                    <p:set>
                                      <p:cBhvr>
                                        <p:cTn id="48" dur="1" fill="hold">
                                          <p:stCondLst>
                                            <p:cond delay="0"/>
                                          </p:stCondLst>
                                        </p:cTn>
                                        <p:tgtEl>
                                          <p:spTgt spid="23575"/>
                                        </p:tgtEl>
                                        <p:attrNameLst>
                                          <p:attrName>style.visibility</p:attrName>
                                        </p:attrNameLst>
                                      </p:cBhvr>
                                      <p:to>
                                        <p:strVal val="visible"/>
                                      </p:to>
                                    </p:set>
                                    <p:animEffect transition="in" filter="box(out)">
                                      <p:cBhvr>
                                        <p:cTn id="49" dur="500"/>
                                        <p:tgtEl>
                                          <p:spTgt spid="2357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23570"/>
                                        </p:tgtEl>
                                        <p:attrNameLst>
                                          <p:attrName>style.visibility</p:attrName>
                                        </p:attrNameLst>
                                      </p:cBhvr>
                                      <p:to>
                                        <p:strVal val="visible"/>
                                      </p:to>
                                    </p:set>
                                    <p:animEffect transition="in" filter="box(in)">
                                      <p:cBhvr>
                                        <p:cTn id="54" dur="500"/>
                                        <p:tgtEl>
                                          <p:spTgt spid="23570"/>
                                        </p:tgtEl>
                                      </p:cBhvr>
                                    </p:animEffect>
                                  </p:childTnLst>
                                </p:cTn>
                              </p:par>
                            </p:childTnLst>
                          </p:cTn>
                        </p:par>
                        <p:par>
                          <p:cTn id="55" fill="hold" nodeType="afterGroup">
                            <p:stCondLst>
                              <p:cond delay="500"/>
                            </p:stCondLst>
                            <p:childTnLst>
                              <p:par>
                                <p:cTn id="56" presetID="4" presetClass="entr" presetSubtype="32" fill="hold" grpId="0" nodeType="afterEffect">
                                  <p:stCondLst>
                                    <p:cond delay="0"/>
                                  </p:stCondLst>
                                  <p:childTnLst>
                                    <p:set>
                                      <p:cBhvr>
                                        <p:cTn id="57" dur="1" fill="hold">
                                          <p:stCondLst>
                                            <p:cond delay="0"/>
                                          </p:stCondLst>
                                        </p:cTn>
                                        <p:tgtEl>
                                          <p:spTgt spid="23576"/>
                                        </p:tgtEl>
                                        <p:attrNameLst>
                                          <p:attrName>style.visibility</p:attrName>
                                        </p:attrNameLst>
                                      </p:cBhvr>
                                      <p:to>
                                        <p:strVal val="visible"/>
                                      </p:to>
                                    </p:set>
                                    <p:animEffect transition="in" filter="box(out)">
                                      <p:cBhvr>
                                        <p:cTn id="58" dur="500"/>
                                        <p:tgtEl>
                                          <p:spTgt spid="2357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23558"/>
                                        </p:tgtEl>
                                        <p:attrNameLst>
                                          <p:attrName>style.visibility</p:attrName>
                                        </p:attrNameLst>
                                      </p:cBhvr>
                                      <p:to>
                                        <p:strVal val="visible"/>
                                      </p:to>
                                    </p:set>
                                    <p:animEffect transition="in" filter="box(in)">
                                      <p:cBhvr>
                                        <p:cTn id="63" dur="500"/>
                                        <p:tgtEl>
                                          <p:spTgt spid="23558"/>
                                        </p:tgtEl>
                                      </p:cBhvr>
                                    </p:animEffect>
                                  </p:childTnLst>
                                </p:cTn>
                              </p:par>
                            </p:childTnLst>
                          </p:cTn>
                        </p:par>
                        <p:par>
                          <p:cTn id="64" fill="hold" nodeType="afterGroup">
                            <p:stCondLst>
                              <p:cond delay="500"/>
                            </p:stCondLst>
                            <p:childTnLst>
                              <p:par>
                                <p:cTn id="65" presetID="4" presetClass="entr" presetSubtype="32" fill="hold" grpId="0" nodeType="afterEffect">
                                  <p:stCondLst>
                                    <p:cond delay="0"/>
                                  </p:stCondLst>
                                  <p:childTnLst>
                                    <p:set>
                                      <p:cBhvr>
                                        <p:cTn id="66" dur="1" fill="hold">
                                          <p:stCondLst>
                                            <p:cond delay="0"/>
                                          </p:stCondLst>
                                        </p:cTn>
                                        <p:tgtEl>
                                          <p:spTgt spid="23567"/>
                                        </p:tgtEl>
                                        <p:attrNameLst>
                                          <p:attrName>style.visibility</p:attrName>
                                        </p:attrNameLst>
                                      </p:cBhvr>
                                      <p:to>
                                        <p:strVal val="visible"/>
                                      </p:to>
                                    </p:set>
                                    <p:animEffect transition="in" filter="box(out)">
                                      <p:cBhvr>
                                        <p:cTn id="67" dur="500"/>
                                        <p:tgtEl>
                                          <p:spTgt spid="2356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9" presetClass="entr" presetSubtype="0" fill="hold" nodeType="clickEffect">
                                  <p:stCondLst>
                                    <p:cond delay="0"/>
                                  </p:stCondLst>
                                  <p:childTnLst>
                                    <p:set>
                                      <p:cBhvr>
                                        <p:cTn id="71" dur="1" fill="hold">
                                          <p:stCondLst>
                                            <p:cond delay="0"/>
                                          </p:stCondLst>
                                        </p:cTn>
                                        <p:tgtEl>
                                          <p:spTgt spid="23573"/>
                                        </p:tgtEl>
                                        <p:attrNameLst>
                                          <p:attrName>style.visibility</p:attrName>
                                        </p:attrNameLst>
                                      </p:cBhvr>
                                      <p:to>
                                        <p:strVal val="visible"/>
                                      </p:to>
                                    </p:set>
                                    <p:anim calcmode="lin" valueType="num">
                                      <p:cBhvr>
                                        <p:cTn id="72" dur="1000" fill="hold"/>
                                        <p:tgtEl>
                                          <p:spTgt spid="23573"/>
                                        </p:tgtEl>
                                        <p:attrNameLst>
                                          <p:attrName>ppt_x</p:attrName>
                                        </p:attrNameLst>
                                      </p:cBhvr>
                                      <p:tavLst>
                                        <p:tav tm="0">
                                          <p:val>
                                            <p:strVal val="#ppt_x-.2"/>
                                          </p:val>
                                        </p:tav>
                                        <p:tav tm="100000">
                                          <p:val>
                                            <p:strVal val="#ppt_x"/>
                                          </p:val>
                                        </p:tav>
                                      </p:tavLst>
                                    </p:anim>
                                    <p:anim calcmode="lin" valueType="num">
                                      <p:cBhvr>
                                        <p:cTn id="73" dur="1000" fill="hold"/>
                                        <p:tgtEl>
                                          <p:spTgt spid="23573"/>
                                        </p:tgtEl>
                                        <p:attrNameLst>
                                          <p:attrName>ppt_y</p:attrName>
                                        </p:attrNameLst>
                                      </p:cBhvr>
                                      <p:tavLst>
                                        <p:tav tm="0">
                                          <p:val>
                                            <p:strVal val="#ppt_y"/>
                                          </p:val>
                                        </p:tav>
                                        <p:tav tm="100000">
                                          <p:val>
                                            <p:strVal val="#ppt_y"/>
                                          </p:val>
                                        </p:tav>
                                      </p:tavLst>
                                    </p:anim>
                                    <p:animEffect transition="in" filter="wipe(right)" prLst="gradientSize: 0.1">
                                      <p:cBhvr>
                                        <p:cTn id="74" dur="1000"/>
                                        <p:tgtEl>
                                          <p:spTgt spid="23573"/>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4" presetClass="entr" presetSubtype="16" fill="hold" grpId="0" nodeType="clickEffect">
                                  <p:stCondLst>
                                    <p:cond delay="0"/>
                                  </p:stCondLst>
                                  <p:childTnLst>
                                    <p:set>
                                      <p:cBhvr>
                                        <p:cTn id="78" dur="1" fill="hold">
                                          <p:stCondLst>
                                            <p:cond delay="0"/>
                                          </p:stCondLst>
                                        </p:cTn>
                                        <p:tgtEl>
                                          <p:spTgt spid="23559"/>
                                        </p:tgtEl>
                                        <p:attrNameLst>
                                          <p:attrName>style.visibility</p:attrName>
                                        </p:attrNameLst>
                                      </p:cBhvr>
                                      <p:to>
                                        <p:strVal val="visible"/>
                                      </p:to>
                                    </p:set>
                                    <p:animEffect transition="in" filter="box(in)">
                                      <p:cBhvr>
                                        <p:cTn id="79" dur="500"/>
                                        <p:tgtEl>
                                          <p:spTgt spid="23559"/>
                                        </p:tgtEl>
                                      </p:cBhvr>
                                    </p:animEffect>
                                  </p:childTnLst>
                                </p:cTn>
                              </p:par>
                            </p:childTnLst>
                          </p:cTn>
                        </p:par>
                        <p:par>
                          <p:cTn id="80" fill="hold" nodeType="afterGroup">
                            <p:stCondLst>
                              <p:cond delay="500"/>
                            </p:stCondLst>
                            <p:childTnLst>
                              <p:par>
                                <p:cTn id="81" presetID="4" presetClass="entr" presetSubtype="32" fill="hold" grpId="0" nodeType="afterEffect">
                                  <p:stCondLst>
                                    <p:cond delay="0"/>
                                  </p:stCondLst>
                                  <p:childTnLst>
                                    <p:set>
                                      <p:cBhvr>
                                        <p:cTn id="82" dur="1" fill="hold">
                                          <p:stCondLst>
                                            <p:cond delay="0"/>
                                          </p:stCondLst>
                                        </p:cTn>
                                        <p:tgtEl>
                                          <p:spTgt spid="23568"/>
                                        </p:tgtEl>
                                        <p:attrNameLst>
                                          <p:attrName>style.visibility</p:attrName>
                                        </p:attrNameLst>
                                      </p:cBhvr>
                                      <p:to>
                                        <p:strVal val="visible"/>
                                      </p:to>
                                    </p:set>
                                    <p:animEffect transition="in" filter="box(out)">
                                      <p:cBhvr>
                                        <p:cTn id="83" dur="500"/>
                                        <p:tgtEl>
                                          <p:spTgt spid="2356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16" fill="hold" grpId="0" nodeType="clickEffect">
                                  <p:stCondLst>
                                    <p:cond delay="0"/>
                                  </p:stCondLst>
                                  <p:childTnLst>
                                    <p:set>
                                      <p:cBhvr>
                                        <p:cTn id="87" dur="1" fill="hold">
                                          <p:stCondLst>
                                            <p:cond delay="0"/>
                                          </p:stCondLst>
                                        </p:cTn>
                                        <p:tgtEl>
                                          <p:spTgt spid="23571"/>
                                        </p:tgtEl>
                                        <p:attrNameLst>
                                          <p:attrName>style.visibility</p:attrName>
                                        </p:attrNameLst>
                                      </p:cBhvr>
                                      <p:to>
                                        <p:strVal val="visible"/>
                                      </p:to>
                                    </p:set>
                                    <p:animEffect transition="in" filter="box(in)">
                                      <p:cBhvr>
                                        <p:cTn id="88" dur="500"/>
                                        <p:tgtEl>
                                          <p:spTgt spid="23571"/>
                                        </p:tgtEl>
                                      </p:cBhvr>
                                    </p:animEffect>
                                  </p:childTnLst>
                                </p:cTn>
                              </p:par>
                            </p:childTnLst>
                          </p:cTn>
                        </p:par>
                        <p:par>
                          <p:cTn id="89" fill="hold" nodeType="afterGroup">
                            <p:stCondLst>
                              <p:cond delay="500"/>
                            </p:stCondLst>
                            <p:childTnLst>
                              <p:par>
                                <p:cTn id="90" presetID="4" presetClass="entr" presetSubtype="32" fill="hold" grpId="0" nodeType="afterEffect">
                                  <p:stCondLst>
                                    <p:cond delay="0"/>
                                  </p:stCondLst>
                                  <p:childTnLst>
                                    <p:set>
                                      <p:cBhvr>
                                        <p:cTn id="91" dur="1" fill="hold">
                                          <p:stCondLst>
                                            <p:cond delay="0"/>
                                          </p:stCondLst>
                                        </p:cTn>
                                        <p:tgtEl>
                                          <p:spTgt spid="23572"/>
                                        </p:tgtEl>
                                        <p:attrNameLst>
                                          <p:attrName>style.visibility</p:attrName>
                                        </p:attrNameLst>
                                      </p:cBhvr>
                                      <p:to>
                                        <p:strVal val="visible"/>
                                      </p:to>
                                    </p:set>
                                    <p:animEffect transition="in" filter="box(out)">
                                      <p:cBhvr>
                                        <p:cTn id="92" dur="500"/>
                                        <p:tgtEl>
                                          <p:spTgt spid="23572"/>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9" presetClass="entr" presetSubtype="0" fill="hold" grpId="0" nodeType="clickEffect">
                                  <p:stCondLst>
                                    <p:cond delay="0"/>
                                  </p:stCondLst>
                                  <p:childTnLst>
                                    <p:set>
                                      <p:cBhvr>
                                        <p:cTn id="96" dur="1" fill="hold">
                                          <p:stCondLst>
                                            <p:cond delay="0"/>
                                          </p:stCondLst>
                                        </p:cTn>
                                        <p:tgtEl>
                                          <p:spTgt spid="23561"/>
                                        </p:tgtEl>
                                        <p:attrNameLst>
                                          <p:attrName>style.visibility</p:attrName>
                                        </p:attrNameLst>
                                      </p:cBhvr>
                                      <p:to>
                                        <p:strVal val="visible"/>
                                      </p:to>
                                    </p:set>
                                    <p:anim calcmode="lin" valueType="num">
                                      <p:cBhvr>
                                        <p:cTn id="97" dur="1000" fill="hold"/>
                                        <p:tgtEl>
                                          <p:spTgt spid="23561"/>
                                        </p:tgtEl>
                                        <p:attrNameLst>
                                          <p:attrName>ppt_x</p:attrName>
                                        </p:attrNameLst>
                                      </p:cBhvr>
                                      <p:tavLst>
                                        <p:tav tm="0">
                                          <p:val>
                                            <p:strVal val="#ppt_x-.2"/>
                                          </p:val>
                                        </p:tav>
                                        <p:tav tm="100000">
                                          <p:val>
                                            <p:strVal val="#ppt_x"/>
                                          </p:val>
                                        </p:tav>
                                      </p:tavLst>
                                    </p:anim>
                                    <p:anim calcmode="lin" valueType="num">
                                      <p:cBhvr>
                                        <p:cTn id="98" dur="1000" fill="hold"/>
                                        <p:tgtEl>
                                          <p:spTgt spid="23561"/>
                                        </p:tgtEl>
                                        <p:attrNameLst>
                                          <p:attrName>ppt_y</p:attrName>
                                        </p:attrNameLst>
                                      </p:cBhvr>
                                      <p:tavLst>
                                        <p:tav tm="0">
                                          <p:val>
                                            <p:strVal val="#ppt_y"/>
                                          </p:val>
                                        </p:tav>
                                        <p:tav tm="100000">
                                          <p:val>
                                            <p:strVal val="#ppt_y"/>
                                          </p:val>
                                        </p:tav>
                                      </p:tavLst>
                                    </p:anim>
                                    <p:animEffect transition="in" filter="wipe(right)" prLst="gradientSize: 0.1">
                                      <p:cBhvr>
                                        <p:cTn id="99" dur="1000"/>
                                        <p:tgtEl>
                                          <p:spTgt spid="23561"/>
                                        </p:tgtEl>
                                      </p:cBhvr>
                                    </p:animEffect>
                                  </p:childTnLst>
                                </p:cTn>
                              </p:par>
                            </p:childTnLst>
                          </p:cTn>
                        </p:par>
                        <p:par>
                          <p:cTn id="100" fill="hold" nodeType="afterGroup">
                            <p:stCondLst>
                              <p:cond delay="1000"/>
                            </p:stCondLst>
                            <p:childTnLst>
                              <p:par>
                                <p:cTn id="101" presetID="18" presetClass="entr" presetSubtype="6" fill="hold" grpId="0" nodeType="afterEffect">
                                  <p:stCondLst>
                                    <p:cond delay="0"/>
                                  </p:stCondLst>
                                  <p:childTnLst>
                                    <p:set>
                                      <p:cBhvr>
                                        <p:cTn id="102" dur="1" fill="hold">
                                          <p:stCondLst>
                                            <p:cond delay="0"/>
                                          </p:stCondLst>
                                        </p:cTn>
                                        <p:tgtEl>
                                          <p:spTgt spid="23565"/>
                                        </p:tgtEl>
                                        <p:attrNameLst>
                                          <p:attrName>style.visibility</p:attrName>
                                        </p:attrNameLst>
                                      </p:cBhvr>
                                      <p:to>
                                        <p:strVal val="visible"/>
                                      </p:to>
                                    </p:set>
                                    <p:animEffect transition="in" filter="strips(downRight)">
                                      <p:cBhvr>
                                        <p:cTn id="103" dur="500"/>
                                        <p:tgtEl>
                                          <p:spTgt spid="23565"/>
                                        </p:tgtEl>
                                      </p:cBhvr>
                                    </p:animEffect>
                                  </p:childTnLst>
                                </p:cTn>
                              </p:par>
                            </p:childTnLst>
                          </p:cTn>
                        </p:par>
                        <p:par>
                          <p:cTn id="104" fill="hold" nodeType="afterGroup">
                            <p:stCondLst>
                              <p:cond delay="1500"/>
                            </p:stCondLst>
                            <p:childTnLst>
                              <p:par>
                                <p:cTn id="105" presetID="29" presetClass="entr" presetSubtype="0" fill="hold" grpId="0" nodeType="afterEffect">
                                  <p:stCondLst>
                                    <p:cond delay="0"/>
                                  </p:stCondLst>
                                  <p:childTnLst>
                                    <p:set>
                                      <p:cBhvr>
                                        <p:cTn id="106" dur="1" fill="hold">
                                          <p:stCondLst>
                                            <p:cond delay="0"/>
                                          </p:stCondLst>
                                        </p:cTn>
                                        <p:tgtEl>
                                          <p:spTgt spid="23563"/>
                                        </p:tgtEl>
                                        <p:attrNameLst>
                                          <p:attrName>style.visibility</p:attrName>
                                        </p:attrNameLst>
                                      </p:cBhvr>
                                      <p:to>
                                        <p:strVal val="visible"/>
                                      </p:to>
                                    </p:set>
                                    <p:anim calcmode="lin" valueType="num">
                                      <p:cBhvr>
                                        <p:cTn id="107" dur="1000" fill="hold"/>
                                        <p:tgtEl>
                                          <p:spTgt spid="23563"/>
                                        </p:tgtEl>
                                        <p:attrNameLst>
                                          <p:attrName>ppt_x</p:attrName>
                                        </p:attrNameLst>
                                      </p:cBhvr>
                                      <p:tavLst>
                                        <p:tav tm="0">
                                          <p:val>
                                            <p:strVal val="#ppt_x-.2"/>
                                          </p:val>
                                        </p:tav>
                                        <p:tav tm="100000">
                                          <p:val>
                                            <p:strVal val="#ppt_x"/>
                                          </p:val>
                                        </p:tav>
                                      </p:tavLst>
                                    </p:anim>
                                    <p:anim calcmode="lin" valueType="num">
                                      <p:cBhvr>
                                        <p:cTn id="108" dur="1000" fill="hold"/>
                                        <p:tgtEl>
                                          <p:spTgt spid="23563"/>
                                        </p:tgtEl>
                                        <p:attrNameLst>
                                          <p:attrName>ppt_y</p:attrName>
                                        </p:attrNameLst>
                                      </p:cBhvr>
                                      <p:tavLst>
                                        <p:tav tm="0">
                                          <p:val>
                                            <p:strVal val="#ppt_y"/>
                                          </p:val>
                                        </p:tav>
                                        <p:tav tm="100000">
                                          <p:val>
                                            <p:strVal val="#ppt_y"/>
                                          </p:val>
                                        </p:tav>
                                      </p:tavLst>
                                    </p:anim>
                                    <p:animEffect transition="in" filter="wipe(right)" prLst="gradientSize: 0.1">
                                      <p:cBhvr>
                                        <p:cTn id="109" dur="1000"/>
                                        <p:tgtEl>
                                          <p:spTgt spid="23563"/>
                                        </p:tgtEl>
                                      </p:cBhvr>
                                    </p:animEffect>
                                  </p:childTnLst>
                                </p:cTn>
                              </p:par>
                            </p:childTnLst>
                          </p:cTn>
                        </p:par>
                        <p:par>
                          <p:cTn id="110" fill="hold" nodeType="afterGroup">
                            <p:stCondLst>
                              <p:cond delay="2500"/>
                            </p:stCondLst>
                            <p:childTnLst>
                              <p:par>
                                <p:cTn id="111" presetID="18" presetClass="entr" presetSubtype="12" fill="hold" grpId="0" nodeType="afterEffect">
                                  <p:stCondLst>
                                    <p:cond delay="0"/>
                                  </p:stCondLst>
                                  <p:childTnLst>
                                    <p:set>
                                      <p:cBhvr>
                                        <p:cTn id="112" dur="1" fill="hold">
                                          <p:stCondLst>
                                            <p:cond delay="0"/>
                                          </p:stCondLst>
                                        </p:cTn>
                                        <p:tgtEl>
                                          <p:spTgt spid="23562"/>
                                        </p:tgtEl>
                                        <p:attrNameLst>
                                          <p:attrName>style.visibility</p:attrName>
                                        </p:attrNameLst>
                                      </p:cBhvr>
                                      <p:to>
                                        <p:strVal val="visible"/>
                                      </p:to>
                                    </p:set>
                                    <p:animEffect transition="in" filter="strips(downLeft)">
                                      <p:cBhvr>
                                        <p:cTn id="113" dur="500"/>
                                        <p:tgtEl>
                                          <p:spTgt spid="23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5" grpId="0" animBg="1"/>
      <p:bldP spid="23556" grpId="0" animBg="1"/>
      <p:bldP spid="23557" grpId="0" animBg="1"/>
      <p:bldP spid="23558" grpId="0" animBg="1"/>
      <p:bldP spid="23559" grpId="0" animBg="1"/>
      <p:bldP spid="23560" grpId="0" animBg="1"/>
      <p:bldP spid="23561" grpId="0" animBg="1"/>
      <p:bldP spid="23562" grpId="0" animBg="1"/>
      <p:bldP spid="23563" grpId="0" animBg="1"/>
      <p:bldP spid="23564" grpId="0"/>
      <p:bldP spid="23565" grpId="0" animBg="1"/>
      <p:bldP spid="23566" grpId="0"/>
      <p:bldP spid="23567" grpId="0"/>
      <p:bldP spid="23568" grpId="0"/>
      <p:bldP spid="23569" grpId="0"/>
      <p:bldP spid="23570" grpId="0" animBg="1"/>
      <p:bldP spid="23571" grpId="0" animBg="1"/>
      <p:bldP spid="23572" grpId="0"/>
      <p:bldP spid="23574" grpId="0"/>
      <p:bldP spid="23575" grpId="0"/>
      <p:bldP spid="2357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83568" y="422955"/>
            <a:ext cx="3168352" cy="646331"/>
          </a:xfrm>
          <a:prstGeom prst="rect">
            <a:avLst/>
          </a:prstGeom>
          <a:solidFill>
            <a:srgbClr val="92D050">
              <a:alpha val="13000"/>
            </a:srgbClr>
          </a:solidFill>
          <a:ln>
            <a:solidFill>
              <a:srgbClr val="00B050"/>
            </a:solidFill>
          </a:ln>
        </p:spPr>
        <p:txBody>
          <a:bodyPr wrap="square" rtlCol="0">
            <a:spAutoFit/>
          </a:bodyPr>
          <a:lstStyle/>
          <a:p>
            <a:r>
              <a:rPr kumimoji="1" lang="ja-JP" altLang="en-US" sz="3600" dirty="0"/>
              <a:t>時間預託活動</a:t>
            </a:r>
          </a:p>
        </p:txBody>
      </p:sp>
      <p:sp>
        <p:nvSpPr>
          <p:cNvPr id="8" name="テキスト ボックス 7"/>
          <p:cNvSpPr txBox="1"/>
          <p:nvPr/>
        </p:nvSpPr>
        <p:spPr>
          <a:xfrm>
            <a:off x="5234691" y="436952"/>
            <a:ext cx="2238905" cy="646331"/>
          </a:xfrm>
          <a:prstGeom prst="rect">
            <a:avLst/>
          </a:prstGeom>
          <a:solidFill>
            <a:srgbClr val="92D050">
              <a:alpha val="13000"/>
            </a:srgbClr>
          </a:solidFill>
          <a:ln>
            <a:solidFill>
              <a:srgbClr val="00B050"/>
            </a:solidFill>
          </a:ln>
        </p:spPr>
        <p:txBody>
          <a:bodyPr wrap="square" rtlCol="0">
            <a:spAutoFit/>
          </a:bodyPr>
          <a:lstStyle/>
          <a:p>
            <a:r>
              <a:rPr kumimoji="1" lang="ja-JP" altLang="en-US" sz="3600" dirty="0"/>
              <a:t>会員同士</a:t>
            </a:r>
          </a:p>
        </p:txBody>
      </p:sp>
      <p:sp>
        <p:nvSpPr>
          <p:cNvPr id="4" name="テキスト ボックス 3"/>
          <p:cNvSpPr txBox="1"/>
          <p:nvPr/>
        </p:nvSpPr>
        <p:spPr>
          <a:xfrm>
            <a:off x="4139952" y="442632"/>
            <a:ext cx="720080" cy="769441"/>
          </a:xfrm>
          <a:prstGeom prst="rect">
            <a:avLst/>
          </a:prstGeom>
          <a:noFill/>
        </p:spPr>
        <p:txBody>
          <a:bodyPr wrap="square" rtlCol="0">
            <a:spAutoFit/>
          </a:bodyPr>
          <a:lstStyle/>
          <a:p>
            <a:r>
              <a:rPr kumimoji="1" lang="ja-JP" altLang="en-US" sz="4400" dirty="0"/>
              <a:t>＝</a:t>
            </a:r>
          </a:p>
        </p:txBody>
      </p:sp>
      <p:pic>
        <p:nvPicPr>
          <p:cNvPr id="6150" name="Picture 6" descr="「手 イラスト」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834" y="4509120"/>
            <a:ext cx="2736304" cy="219998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ポイント イラ...」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570923"/>
            <a:ext cx="1486533" cy="148653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187216" y="4119463"/>
            <a:ext cx="1431393" cy="461665"/>
          </a:xfrm>
          <a:prstGeom prst="rect">
            <a:avLst/>
          </a:prstGeom>
          <a:noFill/>
        </p:spPr>
        <p:txBody>
          <a:bodyPr wrap="square" rtlCol="0">
            <a:spAutoFit/>
          </a:bodyPr>
          <a:lstStyle/>
          <a:p>
            <a:r>
              <a:rPr kumimoji="1" lang="ja-JP" altLang="en-US" sz="2400" b="1" dirty="0"/>
              <a:t>預託点数</a:t>
            </a:r>
          </a:p>
        </p:txBody>
      </p:sp>
      <p:sp>
        <p:nvSpPr>
          <p:cNvPr id="11" name="テキスト ボックス 10"/>
          <p:cNvSpPr txBox="1"/>
          <p:nvPr/>
        </p:nvSpPr>
        <p:spPr>
          <a:xfrm>
            <a:off x="5613142" y="5445224"/>
            <a:ext cx="677108" cy="936104"/>
          </a:xfrm>
          <a:prstGeom prst="rect">
            <a:avLst/>
          </a:prstGeom>
          <a:noFill/>
        </p:spPr>
        <p:txBody>
          <a:bodyPr vert="eaVert" wrap="square" rtlCol="0">
            <a:spAutoFit/>
          </a:bodyPr>
          <a:lstStyle/>
          <a:p>
            <a:pPr algn="r"/>
            <a:r>
              <a:rPr kumimoji="1" lang="ja-JP" altLang="en-US" sz="3200" dirty="0"/>
              <a:t>点数</a:t>
            </a:r>
          </a:p>
        </p:txBody>
      </p:sp>
      <p:sp>
        <p:nvSpPr>
          <p:cNvPr id="24" name="テキスト ボックス 23"/>
          <p:cNvSpPr txBox="1"/>
          <p:nvPr/>
        </p:nvSpPr>
        <p:spPr>
          <a:xfrm>
            <a:off x="8124138" y="4350295"/>
            <a:ext cx="677108" cy="2263865"/>
          </a:xfrm>
          <a:prstGeom prst="rect">
            <a:avLst/>
          </a:prstGeom>
          <a:noFill/>
        </p:spPr>
        <p:txBody>
          <a:bodyPr vert="eaVert" wrap="square" rtlCol="0">
            <a:spAutoFit/>
          </a:bodyPr>
          <a:lstStyle/>
          <a:p>
            <a:r>
              <a:rPr kumimoji="1" lang="ja-JP" altLang="en-US" sz="3200" dirty="0"/>
              <a:t>運営寄付金</a:t>
            </a:r>
          </a:p>
        </p:txBody>
      </p:sp>
      <p:sp>
        <p:nvSpPr>
          <p:cNvPr id="5" name="涙形 4"/>
          <p:cNvSpPr/>
          <p:nvPr/>
        </p:nvSpPr>
        <p:spPr>
          <a:xfrm rot="19907950">
            <a:off x="756422" y="1551541"/>
            <a:ext cx="2126367" cy="1756720"/>
          </a:xfrm>
          <a:prstGeom prst="teardrop">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ボランティア</a:t>
            </a:r>
          </a:p>
        </p:txBody>
      </p:sp>
      <p:pic>
        <p:nvPicPr>
          <p:cNvPr id="20" name="Picture 2" descr="「ポイント イラ...」の画像検索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4137" y="2658142"/>
            <a:ext cx="910774" cy="91077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クリックすると新しいウィンドウで開きます"/>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9524" y="2559118"/>
            <a:ext cx="1051693" cy="10516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クリックすると新しいウィンドウで開きます"/>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1123003"/>
            <a:ext cx="3096344" cy="284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14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150"/>
                                        </p:tgtEl>
                                        <p:attrNameLst>
                                          <p:attrName>style.visibility</p:attrName>
                                        </p:attrNameLst>
                                      </p:cBhvr>
                                      <p:to>
                                        <p:strVal val="visible"/>
                                      </p:to>
                                    </p:set>
                                  </p:childTnLst>
                                </p:cTn>
                              </p:par>
                            </p:childTnLst>
                          </p:cTn>
                        </p:par>
                        <p:par>
                          <p:cTn id="26" fill="hold">
                            <p:stCondLst>
                              <p:cond delay="0"/>
                            </p:stCondLst>
                            <p:childTnLst>
                              <p:par>
                                <p:cTn id="27" presetID="26" presetClass="entr" presetSubtype="0" fill="hold" nodeType="afterEffect">
                                  <p:stCondLst>
                                    <p:cond delay="0"/>
                                  </p:stCondLst>
                                  <p:childTnLst>
                                    <p:set>
                                      <p:cBhvr>
                                        <p:cTn id="28" dur="1" fill="hold">
                                          <p:stCondLst>
                                            <p:cond delay="0"/>
                                          </p:stCondLst>
                                        </p:cTn>
                                        <p:tgtEl>
                                          <p:spTgt spid="6146"/>
                                        </p:tgtEl>
                                        <p:attrNameLst>
                                          <p:attrName>style.visibility</p:attrName>
                                        </p:attrNameLst>
                                      </p:cBhvr>
                                      <p:to>
                                        <p:strVal val="visible"/>
                                      </p:to>
                                    </p:set>
                                    <p:animEffect transition="in" filter="wipe(down)">
                                      <p:cBhvr>
                                        <p:cTn id="29" dur="580">
                                          <p:stCondLst>
                                            <p:cond delay="0"/>
                                          </p:stCondLst>
                                        </p:cTn>
                                        <p:tgtEl>
                                          <p:spTgt spid="6146"/>
                                        </p:tgtEl>
                                      </p:cBhvr>
                                    </p:animEffect>
                                    <p:anim calcmode="lin" valueType="num">
                                      <p:cBhvr>
                                        <p:cTn id="30"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35" dur="26">
                                          <p:stCondLst>
                                            <p:cond delay="650"/>
                                          </p:stCondLst>
                                        </p:cTn>
                                        <p:tgtEl>
                                          <p:spTgt spid="6146"/>
                                        </p:tgtEl>
                                      </p:cBhvr>
                                      <p:to x="100000" y="60000"/>
                                    </p:animScale>
                                    <p:animScale>
                                      <p:cBhvr>
                                        <p:cTn id="36" dur="166" decel="50000">
                                          <p:stCondLst>
                                            <p:cond delay="676"/>
                                          </p:stCondLst>
                                        </p:cTn>
                                        <p:tgtEl>
                                          <p:spTgt spid="6146"/>
                                        </p:tgtEl>
                                      </p:cBhvr>
                                      <p:to x="100000" y="100000"/>
                                    </p:animScale>
                                    <p:animScale>
                                      <p:cBhvr>
                                        <p:cTn id="37" dur="26">
                                          <p:stCondLst>
                                            <p:cond delay="1312"/>
                                          </p:stCondLst>
                                        </p:cTn>
                                        <p:tgtEl>
                                          <p:spTgt spid="6146"/>
                                        </p:tgtEl>
                                      </p:cBhvr>
                                      <p:to x="100000" y="80000"/>
                                    </p:animScale>
                                    <p:animScale>
                                      <p:cBhvr>
                                        <p:cTn id="38" dur="166" decel="50000">
                                          <p:stCondLst>
                                            <p:cond delay="1338"/>
                                          </p:stCondLst>
                                        </p:cTn>
                                        <p:tgtEl>
                                          <p:spTgt spid="6146"/>
                                        </p:tgtEl>
                                      </p:cBhvr>
                                      <p:to x="100000" y="100000"/>
                                    </p:animScale>
                                    <p:animScale>
                                      <p:cBhvr>
                                        <p:cTn id="39" dur="26">
                                          <p:stCondLst>
                                            <p:cond delay="1642"/>
                                          </p:stCondLst>
                                        </p:cTn>
                                        <p:tgtEl>
                                          <p:spTgt spid="6146"/>
                                        </p:tgtEl>
                                      </p:cBhvr>
                                      <p:to x="100000" y="90000"/>
                                    </p:animScale>
                                    <p:animScale>
                                      <p:cBhvr>
                                        <p:cTn id="40" dur="166" decel="50000">
                                          <p:stCondLst>
                                            <p:cond delay="1668"/>
                                          </p:stCondLst>
                                        </p:cTn>
                                        <p:tgtEl>
                                          <p:spTgt spid="6146"/>
                                        </p:tgtEl>
                                      </p:cBhvr>
                                      <p:to x="100000" y="100000"/>
                                    </p:animScale>
                                    <p:animScale>
                                      <p:cBhvr>
                                        <p:cTn id="41" dur="26">
                                          <p:stCondLst>
                                            <p:cond delay="1808"/>
                                          </p:stCondLst>
                                        </p:cTn>
                                        <p:tgtEl>
                                          <p:spTgt spid="6146"/>
                                        </p:tgtEl>
                                      </p:cBhvr>
                                      <p:to x="100000" y="95000"/>
                                    </p:animScale>
                                    <p:animScale>
                                      <p:cBhvr>
                                        <p:cTn id="42" dur="166" decel="50000">
                                          <p:stCondLst>
                                            <p:cond delay="1834"/>
                                          </p:stCondLst>
                                        </p:cTn>
                                        <p:tgtEl>
                                          <p:spTgt spid="6146"/>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par>
                          <p:cTn id="55" fill="hold">
                            <p:stCondLst>
                              <p:cond delay="0"/>
                            </p:stCondLst>
                            <p:childTnLst>
                              <p:par>
                                <p:cTn id="56" presetID="42" presetClass="path" presetSubtype="0" accel="50000" decel="50000" fill="hold" nodeType="afterEffect">
                                  <p:stCondLst>
                                    <p:cond delay="0"/>
                                  </p:stCondLst>
                                  <p:childTnLst>
                                    <p:animMotion origin="layout" path="M -4.44444E-6 3.60398E-6 L -0.04322 0.26 " pathEditMode="relative" rAng="0" ptsTypes="AA">
                                      <p:cBhvr>
                                        <p:cTn id="57" dur="2000" fill="hold"/>
                                        <p:tgtEl>
                                          <p:spTgt spid="20"/>
                                        </p:tgtEl>
                                        <p:attrNameLst>
                                          <p:attrName>ppt_x</p:attrName>
                                          <p:attrName>ppt_y</p:attrName>
                                        </p:attrNameLst>
                                      </p:cBhvr>
                                      <p:rCtr x="-2170" y="13000"/>
                                    </p:animMotion>
                                  </p:childTnLst>
                                </p:cTn>
                              </p:par>
                            </p:childTnLst>
                          </p:cTn>
                        </p:par>
                        <p:par>
                          <p:cTn id="58" fill="hold">
                            <p:stCondLst>
                              <p:cond delay="2000"/>
                            </p:stCondLst>
                            <p:childTnLst>
                              <p:par>
                                <p:cTn id="59" presetID="1"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148"/>
                                        </p:tgtEl>
                                        <p:attrNameLst>
                                          <p:attrName>style.visibility</p:attrName>
                                        </p:attrNameLst>
                                      </p:cBhvr>
                                      <p:to>
                                        <p:strVal val="visible"/>
                                      </p:to>
                                    </p:set>
                                  </p:childTnLst>
                                </p:cTn>
                              </p:par>
                            </p:childTnLst>
                          </p:cTn>
                        </p:par>
                        <p:par>
                          <p:cTn id="65" fill="hold">
                            <p:stCondLst>
                              <p:cond delay="0"/>
                            </p:stCondLst>
                            <p:childTnLst>
                              <p:par>
                                <p:cTn id="66" presetID="42" presetClass="path" presetSubtype="0" accel="50000" decel="50000" fill="hold" nodeType="afterEffect">
                                  <p:stCondLst>
                                    <p:cond delay="0"/>
                                  </p:stCondLst>
                                  <p:childTnLst>
                                    <p:animMotion origin="layout" path="M 2.77778E-6 -3.74971E-6 L 0.08663 0.25168 " pathEditMode="relative" rAng="0" ptsTypes="AA">
                                      <p:cBhvr>
                                        <p:cTn id="67" dur="2000" fill="hold"/>
                                        <p:tgtEl>
                                          <p:spTgt spid="6148"/>
                                        </p:tgtEl>
                                        <p:attrNameLst>
                                          <p:attrName>ppt_x</p:attrName>
                                          <p:attrName>ppt_y</p:attrName>
                                        </p:attrNameLst>
                                      </p:cBhvr>
                                      <p:rCtr x="4323" y="12584"/>
                                    </p:animMotion>
                                  </p:childTnLst>
                                </p:cTn>
                              </p:par>
                            </p:childTnLst>
                          </p:cTn>
                        </p:par>
                        <p:par>
                          <p:cTn id="68" fill="hold">
                            <p:stCondLst>
                              <p:cond delay="2000"/>
                            </p:stCondLst>
                            <p:childTnLst>
                              <p:par>
                                <p:cTn id="69" presetID="1"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4" grpId="0"/>
      <p:bldP spid="3" grpId="0"/>
      <p:bldP spid="11" grpId="0"/>
      <p:bldP spid="24"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花壇 イラスト」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138" y="799837"/>
            <a:ext cx="4320480" cy="177554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467544" y="153506"/>
            <a:ext cx="4320480" cy="646331"/>
          </a:xfrm>
          <a:prstGeom prst="rect">
            <a:avLst/>
          </a:prstGeom>
          <a:solidFill>
            <a:srgbClr val="92D050">
              <a:alpha val="13000"/>
            </a:srgbClr>
          </a:solidFill>
          <a:ln>
            <a:solidFill>
              <a:srgbClr val="00B050"/>
            </a:solidFill>
          </a:ln>
        </p:spPr>
        <p:txBody>
          <a:bodyPr wrap="square" rtlCol="0">
            <a:spAutoFit/>
          </a:bodyPr>
          <a:lstStyle/>
          <a:p>
            <a:r>
              <a:rPr kumimoji="1" lang="ja-JP" altLang="en-US" sz="3600" dirty="0"/>
              <a:t>駅前　花壇の手入れ</a:t>
            </a:r>
          </a:p>
        </p:txBody>
      </p:sp>
      <p:pic>
        <p:nvPicPr>
          <p:cNvPr id="7180" name="Picture 12" descr="「駅員 イラスト」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52001"/>
            <a:ext cx="2267744" cy="3638641"/>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5057378" y="5157192"/>
            <a:ext cx="3168352" cy="646331"/>
          </a:xfrm>
          <a:prstGeom prst="rect">
            <a:avLst/>
          </a:prstGeom>
          <a:solidFill>
            <a:srgbClr val="92D050">
              <a:alpha val="13000"/>
            </a:srgbClr>
          </a:solidFill>
          <a:ln>
            <a:solidFill>
              <a:schemeClr val="tx1"/>
            </a:solidFill>
          </a:ln>
        </p:spPr>
        <p:txBody>
          <a:bodyPr wrap="square" rtlCol="0">
            <a:spAutoFit/>
          </a:bodyPr>
          <a:lstStyle/>
          <a:p>
            <a:r>
              <a:rPr kumimoji="1" lang="ja-JP" altLang="en-US" sz="3600" dirty="0"/>
              <a:t>時間預託活動</a:t>
            </a:r>
          </a:p>
        </p:txBody>
      </p:sp>
      <p:sp>
        <p:nvSpPr>
          <p:cNvPr id="12" name="テキスト ボックス 11"/>
          <p:cNvSpPr txBox="1"/>
          <p:nvPr/>
        </p:nvSpPr>
        <p:spPr>
          <a:xfrm>
            <a:off x="1907704" y="5708264"/>
            <a:ext cx="2721685" cy="769441"/>
          </a:xfrm>
          <a:prstGeom prst="rect">
            <a:avLst/>
          </a:prstGeom>
          <a:gradFill flip="none" rotWithShape="1">
            <a:gsLst>
              <a:gs pos="0">
                <a:srgbClr val="FABE00">
                  <a:tint val="66000"/>
                  <a:satMod val="160000"/>
                </a:srgbClr>
              </a:gs>
              <a:gs pos="50000">
                <a:srgbClr val="FABE00">
                  <a:tint val="44500"/>
                  <a:satMod val="160000"/>
                </a:srgbClr>
              </a:gs>
              <a:gs pos="100000">
                <a:srgbClr val="FABE00">
                  <a:tint val="23500"/>
                  <a:satMod val="160000"/>
                </a:srgbClr>
              </a:gs>
            </a:gsLst>
            <a:lin ang="0" scaled="1"/>
            <a:tileRect/>
          </a:gradFill>
          <a:ln>
            <a:solidFill>
              <a:schemeClr val="tx1"/>
            </a:solidFill>
          </a:ln>
        </p:spPr>
        <p:txBody>
          <a:bodyPr wrap="square" rtlCol="0">
            <a:spAutoFit/>
          </a:bodyPr>
          <a:lstStyle/>
          <a:p>
            <a:r>
              <a:rPr kumimoji="1" lang="ja-JP" altLang="en-US" sz="4400" dirty="0"/>
              <a:t>奉仕活動</a:t>
            </a:r>
          </a:p>
        </p:txBody>
      </p:sp>
      <p:cxnSp>
        <p:nvCxnSpPr>
          <p:cNvPr id="3" name="直線コネクタ 2"/>
          <p:cNvCxnSpPr/>
          <p:nvPr/>
        </p:nvCxnSpPr>
        <p:spPr>
          <a:xfrm flipH="1">
            <a:off x="5580112" y="4892333"/>
            <a:ext cx="1152128" cy="132815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5938839" y="4926565"/>
            <a:ext cx="1224136" cy="132815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お金 イラスト ...」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84" y="3456254"/>
            <a:ext cx="2266900" cy="1457293"/>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クリックすると新しいウィンドウで開きます"/>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5027" y="2492896"/>
            <a:ext cx="3847625" cy="2249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97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fade">
                                      <p:cBhvr>
                                        <p:cTn id="10" dur="500"/>
                                        <p:tgtEl>
                                          <p:spTgt spid="717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180"/>
                                        </p:tgtEl>
                                        <p:attrNameLst>
                                          <p:attrName>style.visibility</p:attrName>
                                        </p:attrNameLst>
                                      </p:cBhvr>
                                      <p:to>
                                        <p:strVal val="visible"/>
                                      </p:to>
                                    </p:set>
                                    <p:anim calcmode="lin" valueType="num">
                                      <p:cBhvr>
                                        <p:cTn id="15" dur="500" fill="hold"/>
                                        <p:tgtEl>
                                          <p:spTgt spid="7180"/>
                                        </p:tgtEl>
                                        <p:attrNameLst>
                                          <p:attrName>ppt_w</p:attrName>
                                        </p:attrNameLst>
                                      </p:cBhvr>
                                      <p:tavLst>
                                        <p:tav tm="0">
                                          <p:val>
                                            <p:fltVal val="0"/>
                                          </p:val>
                                        </p:tav>
                                        <p:tav tm="100000">
                                          <p:val>
                                            <p:strVal val="#ppt_w"/>
                                          </p:val>
                                        </p:tav>
                                      </p:tavLst>
                                    </p:anim>
                                    <p:anim calcmode="lin" valueType="num">
                                      <p:cBhvr>
                                        <p:cTn id="16" dur="500" fill="hold"/>
                                        <p:tgtEl>
                                          <p:spTgt spid="7180"/>
                                        </p:tgtEl>
                                        <p:attrNameLst>
                                          <p:attrName>ppt_h</p:attrName>
                                        </p:attrNameLst>
                                      </p:cBhvr>
                                      <p:tavLst>
                                        <p:tav tm="0">
                                          <p:val>
                                            <p:fltVal val="0"/>
                                          </p:val>
                                        </p:tav>
                                        <p:tav tm="100000">
                                          <p:val>
                                            <p:strVal val="#ppt_h"/>
                                          </p:val>
                                        </p:tav>
                                      </p:tavLst>
                                    </p:anim>
                                    <p:animEffect transition="in" filter="fade">
                                      <p:cBhvr>
                                        <p:cTn id="17" dur="500"/>
                                        <p:tgtEl>
                                          <p:spTgt spid="718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182"/>
                                        </p:tgtEl>
                                        <p:attrNameLst>
                                          <p:attrName>style.visibility</p:attrName>
                                        </p:attrNameLst>
                                      </p:cBhvr>
                                      <p:to>
                                        <p:strVal val="visible"/>
                                      </p:to>
                                    </p:set>
                                    <p:animEffect transition="in" filter="wipe(left)">
                                      <p:cBhvr>
                                        <p:cTn id="22" dur="500"/>
                                        <p:tgtEl>
                                          <p:spTgt spid="718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13594 -1.73953E-6 L 0.30312 -0.02614 " pathEditMode="relative" rAng="0" ptsTypes="AA">
                                      <p:cBhvr>
                                        <p:cTn id="30" dur="2000" fill="hold"/>
                                        <p:tgtEl>
                                          <p:spTgt spid="9"/>
                                        </p:tgtEl>
                                        <p:attrNameLst>
                                          <p:attrName>ppt_x</p:attrName>
                                          <p:attrName>ppt_y</p:attrName>
                                        </p:attrNameLst>
                                      </p:cBhvr>
                                      <p:rCtr x="21944" y="-1319"/>
                                    </p:animMotion>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right)">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childTnLst>
                          </p:cTn>
                        </p:par>
                        <p:par>
                          <p:cTn id="50" fill="hold">
                            <p:stCondLst>
                              <p:cond delay="0"/>
                            </p:stCondLst>
                            <p:childTnLst>
                              <p:par>
                                <p:cTn id="51" presetID="21" presetClass="emph" presetSubtype="0" repeatCount="indefinite" fill="hold" grpId="1" nodeType="afterEffect">
                                  <p:stCondLst>
                                    <p:cond delay="0"/>
                                  </p:stCondLst>
                                  <p:endCondLst>
                                    <p:cond evt="onNext" delay="0">
                                      <p:tgtEl>
                                        <p:sldTgt/>
                                      </p:tgtEl>
                                    </p:cond>
                                  </p:endCondLst>
                                  <p:childTnLst>
                                    <p:animClr clrSpc="hsl" dir="cw">
                                      <p:cBhvr override="childStyle">
                                        <p:cTn id="52" dur="5000" fill="hold"/>
                                        <p:tgtEl>
                                          <p:spTgt spid="12"/>
                                        </p:tgtEl>
                                        <p:attrNameLst>
                                          <p:attrName>style.color</p:attrName>
                                        </p:attrNameLst>
                                      </p:cBhvr>
                                      <p:by>
                                        <p:hsl h="7200000" s="0" l="0"/>
                                      </p:by>
                                    </p:animClr>
                                    <p:animClr clrSpc="hsl" dir="cw">
                                      <p:cBhvr>
                                        <p:cTn id="53" dur="5000" fill="hold"/>
                                        <p:tgtEl>
                                          <p:spTgt spid="12"/>
                                        </p:tgtEl>
                                        <p:attrNameLst>
                                          <p:attrName>fillcolor</p:attrName>
                                        </p:attrNameLst>
                                      </p:cBhvr>
                                      <p:by>
                                        <p:hsl h="7200000" s="0" l="0"/>
                                      </p:by>
                                    </p:animClr>
                                    <p:animClr clrSpc="hsl" dir="cw">
                                      <p:cBhvr>
                                        <p:cTn id="54" dur="5000" fill="hold"/>
                                        <p:tgtEl>
                                          <p:spTgt spid="12"/>
                                        </p:tgtEl>
                                        <p:attrNameLst>
                                          <p:attrName>stroke.color</p:attrName>
                                        </p:attrNameLst>
                                      </p:cBhvr>
                                      <p:by>
                                        <p:hsl h="7200000" s="0" l="0"/>
                                      </p:by>
                                    </p:animClr>
                                    <p:set>
                                      <p:cBhvr>
                                        <p:cTn id="55" dur="5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15640F-DE23-4FA3-9FA6-799297817E0F}"/>
              </a:ext>
            </a:extLst>
          </p:cNvPr>
          <p:cNvSpPr>
            <a:spLocks noGrp="1"/>
          </p:cNvSpPr>
          <p:nvPr>
            <p:ph type="title"/>
          </p:nvPr>
        </p:nvSpPr>
        <p:spPr/>
        <p:txBody>
          <a:bodyPr/>
          <a:lstStyle/>
          <a:p>
            <a:r>
              <a:rPr kumimoji="1" lang="ja-JP" altLang="en-US" dirty="0"/>
              <a:t>組織運営の目的は</a:t>
            </a:r>
          </a:p>
        </p:txBody>
      </p:sp>
      <p:sp>
        <p:nvSpPr>
          <p:cNvPr id="3" name="コンテンツ プレースホルダー 2">
            <a:extLst>
              <a:ext uri="{FF2B5EF4-FFF2-40B4-BE49-F238E27FC236}">
                <a16:creationId xmlns:a16="http://schemas.microsoft.com/office/drawing/2014/main" id="{E8F5302B-D1ED-4A8B-8695-95B2987CD5FA}"/>
              </a:ext>
            </a:extLst>
          </p:cNvPr>
          <p:cNvSpPr>
            <a:spLocks noGrp="1"/>
          </p:cNvSpPr>
          <p:nvPr>
            <p:ph idx="1"/>
          </p:nvPr>
        </p:nvSpPr>
        <p:spPr/>
        <p:txBody>
          <a:bodyPr>
            <a:normAutofit lnSpcReduction="10000"/>
          </a:bodyPr>
          <a:lstStyle/>
          <a:p>
            <a:r>
              <a:rPr kumimoji="1" lang="ja-JP" altLang="en-US" dirty="0"/>
              <a:t>ナルクの憲法になる定款を見ると説明があります。</a:t>
            </a:r>
            <a:endParaRPr kumimoji="1" lang="en-US" altLang="ja-JP" dirty="0"/>
          </a:p>
          <a:p>
            <a:r>
              <a:rPr lang="ja-JP" altLang="en-US" dirty="0"/>
              <a:t>第</a:t>
            </a:r>
            <a:r>
              <a:rPr lang="en-US" altLang="ja-JP" dirty="0"/>
              <a:t>4</a:t>
            </a:r>
            <a:r>
              <a:rPr lang="ja-JP" altLang="en-US" dirty="0"/>
              <a:t>条（目的）</a:t>
            </a:r>
            <a:endParaRPr lang="en-US" altLang="ja-JP" dirty="0"/>
          </a:p>
          <a:p>
            <a:pPr marL="0" indent="0">
              <a:buNone/>
            </a:pPr>
            <a:r>
              <a:rPr kumimoji="1" lang="ja-JP" altLang="en-US" dirty="0"/>
              <a:t>　自立、奉仕、助け合いをモットーに、社会</a:t>
            </a:r>
            <a:endParaRPr kumimoji="1" lang="en-US" altLang="ja-JP" dirty="0"/>
          </a:p>
          <a:p>
            <a:pPr marL="0" indent="0">
              <a:buNone/>
            </a:pPr>
            <a:r>
              <a:rPr lang="ja-JP" altLang="en-US" dirty="0"/>
              <a:t>　</a:t>
            </a:r>
            <a:r>
              <a:rPr kumimoji="1" lang="ja-JP" altLang="en-US" dirty="0"/>
              <a:t>参加と市民相互扶助精神に基づき、高齢</a:t>
            </a:r>
            <a:endParaRPr kumimoji="1" lang="en-US" altLang="ja-JP" dirty="0"/>
          </a:p>
          <a:p>
            <a:pPr marL="0" indent="0">
              <a:buNone/>
            </a:pPr>
            <a:r>
              <a:rPr lang="ja-JP" altLang="en-US" dirty="0"/>
              <a:t>　</a:t>
            </a:r>
            <a:r>
              <a:rPr kumimoji="1" lang="ja-JP" altLang="en-US" dirty="0"/>
              <a:t>社会に相応しい地域社会作りの推進に関</a:t>
            </a:r>
            <a:endParaRPr kumimoji="1" lang="en-US" altLang="ja-JP" dirty="0"/>
          </a:p>
          <a:p>
            <a:pPr marL="0" indent="0">
              <a:buNone/>
            </a:pPr>
            <a:r>
              <a:rPr lang="ja-JP" altLang="en-US" dirty="0"/>
              <a:t>　</a:t>
            </a:r>
            <a:r>
              <a:rPr kumimoji="1" lang="ja-JP" altLang="en-US" dirty="0"/>
              <a:t>する事業を行い、社会全体の利益と福祉</a:t>
            </a:r>
            <a:endParaRPr kumimoji="1" lang="en-US" altLang="ja-JP" dirty="0"/>
          </a:p>
          <a:p>
            <a:pPr marL="0" indent="0">
              <a:buNone/>
            </a:pPr>
            <a:r>
              <a:rPr lang="ja-JP" altLang="en-US" dirty="0"/>
              <a:t>　の増進に寄与することを目的とする。</a:t>
            </a:r>
            <a:endParaRPr kumimoji="1" lang="ja-JP" altLang="en-US" dirty="0"/>
          </a:p>
        </p:txBody>
      </p:sp>
      <p:pic>
        <p:nvPicPr>
          <p:cNvPr id="5" name="図 4">
            <a:extLst>
              <a:ext uri="{FF2B5EF4-FFF2-40B4-BE49-F238E27FC236}">
                <a16:creationId xmlns:a16="http://schemas.microsoft.com/office/drawing/2014/main" id="{0E75C61C-108C-4C2E-B833-414953B36C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344" y="5257800"/>
            <a:ext cx="1373138" cy="1373138"/>
          </a:xfrm>
          <a:prstGeom prst="rect">
            <a:avLst/>
          </a:prstGeom>
          <a:ln>
            <a:solidFill>
              <a:schemeClr val="bg1"/>
            </a:solidFill>
          </a:ln>
        </p:spPr>
      </p:pic>
    </p:spTree>
    <p:extLst>
      <p:ext uri="{BB962C8B-B14F-4D97-AF65-F5344CB8AC3E}">
        <p14:creationId xmlns:p14="http://schemas.microsoft.com/office/powerpoint/2010/main" val="354651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お金 イラスト ...」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76672"/>
            <a:ext cx="2667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995936" y="485822"/>
            <a:ext cx="777890" cy="1446550"/>
          </a:xfrm>
          <a:prstGeom prst="rect">
            <a:avLst/>
          </a:prstGeom>
          <a:noFill/>
        </p:spPr>
        <p:txBody>
          <a:bodyPr wrap="square" rtlCol="0">
            <a:spAutoFit/>
          </a:bodyPr>
          <a:lstStyle/>
          <a:p>
            <a:r>
              <a:rPr kumimoji="1" lang="ja-JP" altLang="en-US" sz="8800" dirty="0"/>
              <a:t>≠</a:t>
            </a:r>
          </a:p>
        </p:txBody>
      </p:sp>
      <p:sp>
        <p:nvSpPr>
          <p:cNvPr id="4" name="テキスト ボックス 3"/>
          <p:cNvSpPr txBox="1"/>
          <p:nvPr/>
        </p:nvSpPr>
        <p:spPr>
          <a:xfrm>
            <a:off x="5436096" y="1010756"/>
            <a:ext cx="3168352" cy="646331"/>
          </a:xfrm>
          <a:prstGeom prst="rect">
            <a:avLst/>
          </a:prstGeom>
          <a:solidFill>
            <a:srgbClr val="92D050">
              <a:alpha val="13000"/>
            </a:srgbClr>
          </a:solidFill>
          <a:ln>
            <a:solidFill>
              <a:schemeClr val="tx1"/>
            </a:solidFill>
          </a:ln>
        </p:spPr>
        <p:txBody>
          <a:bodyPr wrap="square" rtlCol="0">
            <a:spAutoFit/>
          </a:bodyPr>
          <a:lstStyle/>
          <a:p>
            <a:r>
              <a:rPr kumimoji="1" lang="ja-JP" altLang="en-US" sz="3600" dirty="0"/>
              <a:t>時間預託活動</a:t>
            </a:r>
          </a:p>
        </p:txBody>
      </p:sp>
      <p:sp>
        <p:nvSpPr>
          <p:cNvPr id="5" name="テキスト ボックス 4"/>
          <p:cNvSpPr txBox="1"/>
          <p:nvPr/>
        </p:nvSpPr>
        <p:spPr>
          <a:xfrm>
            <a:off x="1327687" y="2708920"/>
            <a:ext cx="2238905" cy="646331"/>
          </a:xfrm>
          <a:prstGeom prst="rect">
            <a:avLst/>
          </a:prstGeom>
          <a:solidFill>
            <a:srgbClr val="92D050">
              <a:alpha val="13000"/>
            </a:srgbClr>
          </a:solidFill>
          <a:ln>
            <a:solidFill>
              <a:srgbClr val="00B050"/>
            </a:solidFill>
          </a:ln>
        </p:spPr>
        <p:txBody>
          <a:bodyPr wrap="square" rtlCol="0">
            <a:spAutoFit/>
          </a:bodyPr>
          <a:lstStyle/>
          <a:p>
            <a:r>
              <a:rPr kumimoji="1" lang="ja-JP" altLang="en-US" sz="3600" dirty="0"/>
              <a:t>会員同士</a:t>
            </a:r>
          </a:p>
        </p:txBody>
      </p:sp>
      <p:sp>
        <p:nvSpPr>
          <p:cNvPr id="6" name="テキスト ボックス 5"/>
          <p:cNvSpPr txBox="1"/>
          <p:nvPr/>
        </p:nvSpPr>
        <p:spPr>
          <a:xfrm>
            <a:off x="3837722" y="2478087"/>
            <a:ext cx="936104" cy="1107996"/>
          </a:xfrm>
          <a:prstGeom prst="rect">
            <a:avLst/>
          </a:prstGeom>
          <a:noFill/>
        </p:spPr>
        <p:txBody>
          <a:bodyPr wrap="square" rtlCol="0">
            <a:spAutoFit/>
          </a:bodyPr>
          <a:lstStyle/>
          <a:p>
            <a:r>
              <a:rPr kumimoji="1" lang="ja-JP" altLang="en-US" sz="6600" dirty="0"/>
              <a:t>＝</a:t>
            </a:r>
          </a:p>
        </p:txBody>
      </p:sp>
      <p:sp>
        <p:nvSpPr>
          <p:cNvPr id="7" name="テキスト ボックス 6"/>
          <p:cNvSpPr txBox="1"/>
          <p:nvPr/>
        </p:nvSpPr>
        <p:spPr>
          <a:xfrm>
            <a:off x="5148064" y="2708919"/>
            <a:ext cx="3168352" cy="646331"/>
          </a:xfrm>
          <a:prstGeom prst="rect">
            <a:avLst/>
          </a:prstGeom>
          <a:solidFill>
            <a:srgbClr val="92D050">
              <a:alpha val="13000"/>
            </a:srgbClr>
          </a:solidFill>
          <a:ln>
            <a:solidFill>
              <a:schemeClr val="tx1"/>
            </a:solidFill>
          </a:ln>
        </p:spPr>
        <p:txBody>
          <a:bodyPr wrap="square" rtlCol="0">
            <a:spAutoFit/>
          </a:bodyPr>
          <a:lstStyle/>
          <a:p>
            <a:r>
              <a:rPr kumimoji="1" lang="ja-JP" altLang="en-US" sz="3600" dirty="0"/>
              <a:t>時間預託活動</a:t>
            </a:r>
          </a:p>
        </p:txBody>
      </p:sp>
      <p:pic>
        <p:nvPicPr>
          <p:cNvPr id="8" name="Picture 4" descr="「花壇 イラスト」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13" y="4437112"/>
            <a:ext cx="3550823" cy="1459243"/>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5663291" y="4957636"/>
            <a:ext cx="2584979" cy="769441"/>
          </a:xfrm>
          <a:prstGeom prst="rect">
            <a:avLst/>
          </a:prstGeom>
          <a:gradFill flip="none" rotWithShape="1">
            <a:gsLst>
              <a:gs pos="0">
                <a:srgbClr val="FABE00">
                  <a:tint val="66000"/>
                  <a:satMod val="160000"/>
                </a:srgbClr>
              </a:gs>
              <a:gs pos="50000">
                <a:srgbClr val="FABE00">
                  <a:tint val="44500"/>
                  <a:satMod val="160000"/>
                </a:srgbClr>
              </a:gs>
              <a:gs pos="100000">
                <a:srgbClr val="FABE00">
                  <a:tint val="23500"/>
                  <a:satMod val="160000"/>
                </a:srgbClr>
              </a:gs>
            </a:gsLst>
            <a:lin ang="0" scaled="1"/>
            <a:tileRect/>
          </a:gradFill>
          <a:ln>
            <a:solidFill>
              <a:schemeClr val="tx1"/>
            </a:solidFill>
          </a:ln>
        </p:spPr>
        <p:txBody>
          <a:bodyPr wrap="square" rtlCol="0">
            <a:spAutoFit/>
          </a:bodyPr>
          <a:lstStyle/>
          <a:p>
            <a:r>
              <a:rPr kumimoji="1" lang="ja-JP" altLang="en-US" sz="4400" dirty="0"/>
              <a:t>奉仕活動</a:t>
            </a:r>
          </a:p>
        </p:txBody>
      </p:sp>
      <p:sp>
        <p:nvSpPr>
          <p:cNvPr id="10" name="テキスト ボックス 9"/>
          <p:cNvSpPr txBox="1"/>
          <p:nvPr/>
        </p:nvSpPr>
        <p:spPr>
          <a:xfrm>
            <a:off x="4211960" y="4788359"/>
            <a:ext cx="936104" cy="1107996"/>
          </a:xfrm>
          <a:prstGeom prst="rect">
            <a:avLst/>
          </a:prstGeom>
          <a:noFill/>
        </p:spPr>
        <p:txBody>
          <a:bodyPr wrap="square" rtlCol="0">
            <a:spAutoFit/>
          </a:bodyPr>
          <a:lstStyle/>
          <a:p>
            <a:r>
              <a:rPr kumimoji="1" lang="ja-JP" altLang="en-US" sz="6600" dirty="0"/>
              <a:t>＝</a:t>
            </a:r>
          </a:p>
        </p:txBody>
      </p:sp>
      <p:sp>
        <p:nvSpPr>
          <p:cNvPr id="11" name="テキスト ボックス 10"/>
          <p:cNvSpPr txBox="1"/>
          <p:nvPr/>
        </p:nvSpPr>
        <p:spPr>
          <a:xfrm>
            <a:off x="1327687" y="5896355"/>
            <a:ext cx="1876161" cy="646331"/>
          </a:xfrm>
          <a:prstGeom prst="rect">
            <a:avLst/>
          </a:prstGeom>
          <a:noFill/>
        </p:spPr>
        <p:txBody>
          <a:bodyPr wrap="square" rtlCol="0">
            <a:spAutoFit/>
          </a:bodyPr>
          <a:lstStyle/>
          <a:p>
            <a:r>
              <a:rPr kumimoji="1" lang="ja-JP" altLang="en-US" sz="3600" dirty="0"/>
              <a:t>会員外</a:t>
            </a:r>
          </a:p>
        </p:txBody>
      </p:sp>
    </p:spTree>
    <p:extLst>
      <p:ext uri="{BB962C8B-B14F-4D97-AF65-F5344CB8AC3E}">
        <p14:creationId xmlns:p14="http://schemas.microsoft.com/office/powerpoint/2010/main" val="223591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par>
                          <p:cTn id="44" fill="hold">
                            <p:stCondLst>
                              <p:cond delay="0"/>
                            </p:stCondLst>
                            <p:childTnLst>
                              <p:par>
                                <p:cTn id="45" presetID="21" presetClass="emph" presetSubtype="0" repeatCount="2000" fill="hold" grpId="1" nodeType="afterEffect">
                                  <p:stCondLst>
                                    <p:cond delay="0"/>
                                  </p:stCondLst>
                                  <p:childTnLst>
                                    <p:animClr clrSpc="hsl" dir="cw">
                                      <p:cBhvr override="childStyle">
                                        <p:cTn id="46" dur="5000" fill="hold"/>
                                        <p:tgtEl>
                                          <p:spTgt spid="9"/>
                                        </p:tgtEl>
                                        <p:attrNameLst>
                                          <p:attrName>style.color</p:attrName>
                                        </p:attrNameLst>
                                      </p:cBhvr>
                                      <p:by>
                                        <p:hsl h="7200000" s="0" l="0"/>
                                      </p:by>
                                    </p:animClr>
                                    <p:animClr clrSpc="hsl" dir="cw">
                                      <p:cBhvr>
                                        <p:cTn id="47" dur="5000" fill="hold"/>
                                        <p:tgtEl>
                                          <p:spTgt spid="9"/>
                                        </p:tgtEl>
                                        <p:attrNameLst>
                                          <p:attrName>fillcolor</p:attrName>
                                        </p:attrNameLst>
                                      </p:cBhvr>
                                      <p:by>
                                        <p:hsl h="7200000" s="0" l="0"/>
                                      </p:by>
                                    </p:animClr>
                                    <p:animClr clrSpc="hsl" dir="cw">
                                      <p:cBhvr>
                                        <p:cTn id="48" dur="5000" fill="hold"/>
                                        <p:tgtEl>
                                          <p:spTgt spid="9"/>
                                        </p:tgtEl>
                                        <p:attrNameLst>
                                          <p:attrName>stroke.color</p:attrName>
                                        </p:attrNameLst>
                                      </p:cBhvr>
                                      <p:by>
                                        <p:hsl h="7200000" s="0" l="0"/>
                                      </p:by>
                                    </p:animClr>
                                    <p:set>
                                      <p:cBhvr>
                                        <p:cTn id="49" dur="5000" fill="hold"/>
                                        <p:tgtEl>
                                          <p:spTgt spid="9"/>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P spid="7" grpId="0" animBg="1"/>
      <p:bldP spid="9" grpId="0" animBg="1"/>
      <p:bldP spid="9" grpId="1" animBg="1"/>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val 2"/>
          <p:cNvSpPr>
            <a:spLocks noChangeArrowheads="1"/>
          </p:cNvSpPr>
          <p:nvPr/>
        </p:nvSpPr>
        <p:spPr bwMode="auto">
          <a:xfrm>
            <a:off x="3059113" y="4652963"/>
            <a:ext cx="2160587" cy="1368425"/>
          </a:xfrm>
          <a:prstGeom prst="ellipse">
            <a:avLst/>
          </a:prstGeom>
          <a:solidFill>
            <a:srgbClr val="FFFF00"/>
          </a:solidFill>
          <a:ln w="9525" algn="ctr">
            <a:solidFill>
              <a:schemeClr val="tx1"/>
            </a:solidFill>
            <a:round/>
            <a:headEnd/>
            <a:tailEnd/>
          </a:ln>
          <a:effectLst/>
        </p:spPr>
        <p:txBody>
          <a:bodyPr wrap="none" anchor="ctr"/>
          <a:lstStyle/>
          <a:p>
            <a:endParaRPr lang="ja-JP" altLang="en-US"/>
          </a:p>
        </p:txBody>
      </p:sp>
      <p:sp>
        <p:nvSpPr>
          <p:cNvPr id="3075" name="Text Box 3"/>
          <p:cNvSpPr txBox="1">
            <a:spLocks noChangeArrowheads="1"/>
          </p:cNvSpPr>
          <p:nvPr/>
        </p:nvSpPr>
        <p:spPr bwMode="auto">
          <a:xfrm>
            <a:off x="179388" y="1844675"/>
            <a:ext cx="7559675" cy="701675"/>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4000"/>
              <a:t>道路運送法の改定（</a:t>
            </a:r>
            <a:r>
              <a:rPr lang="en-US" altLang="ja-JP" sz="4000"/>
              <a:t>2006</a:t>
            </a:r>
            <a:r>
              <a:rPr lang="ja-JP" altLang="en-US" sz="4000"/>
              <a:t>年</a:t>
            </a:r>
            <a:r>
              <a:rPr lang="en-US" altLang="ja-JP" sz="4000"/>
              <a:t>10</a:t>
            </a:r>
            <a:r>
              <a:rPr lang="ja-JP" altLang="en-US" sz="4000"/>
              <a:t>月）</a:t>
            </a:r>
          </a:p>
        </p:txBody>
      </p:sp>
      <p:sp>
        <p:nvSpPr>
          <p:cNvPr id="3076" name="WordArt 4"/>
          <p:cNvSpPr>
            <a:spLocks noChangeArrowheads="1" noChangeShapeType="1" noTextEdit="1"/>
          </p:cNvSpPr>
          <p:nvPr/>
        </p:nvSpPr>
        <p:spPr bwMode="auto">
          <a:xfrm>
            <a:off x="1042988" y="260350"/>
            <a:ext cx="2519362" cy="1439863"/>
          </a:xfrm>
          <a:prstGeom prst="rect">
            <a:avLst/>
          </a:prstGeom>
        </p:spPr>
        <p:txBody>
          <a:bodyPr wrap="none" fromWordArt="1">
            <a:prstTxWarp prst="textFadeUp">
              <a:avLst>
                <a:gd name="adj" fmla="val 9991"/>
              </a:avLst>
            </a:prstTxWarp>
          </a:bodyPr>
          <a:lstStyle/>
          <a:p>
            <a:pPr algn="ctr"/>
            <a:r>
              <a:rPr lang="ja-JP" altLang="en-US" sz="3600"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ＭＳ Ｐゴシック"/>
                <a:ea typeface="ＭＳ Ｐゴシック"/>
              </a:rPr>
              <a:t>移送</a:t>
            </a:r>
          </a:p>
        </p:txBody>
      </p:sp>
      <p:sp>
        <p:nvSpPr>
          <p:cNvPr id="3077" name="Text Box 5"/>
          <p:cNvSpPr txBox="1">
            <a:spLocks noChangeArrowheads="1"/>
          </p:cNvSpPr>
          <p:nvPr/>
        </p:nvSpPr>
        <p:spPr bwMode="auto">
          <a:xfrm>
            <a:off x="539750" y="4581525"/>
            <a:ext cx="1944688" cy="1552575"/>
          </a:xfrm>
          <a:prstGeom prst="rect">
            <a:avLst/>
          </a:prstGeom>
          <a:solidFill>
            <a:schemeClr val="accent1">
              <a:alpha val="44000"/>
            </a:schemeClr>
          </a:solidFill>
          <a:ln>
            <a:noFill/>
          </a:ln>
          <a:effectLst/>
          <a:extLs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t>ガソリン代</a:t>
            </a:r>
          </a:p>
          <a:p>
            <a:pPr>
              <a:spcBef>
                <a:spcPct val="50000"/>
              </a:spcBef>
            </a:pPr>
            <a:r>
              <a:rPr lang="ja-JP" altLang="en-US" sz="2400"/>
              <a:t>道路使用料</a:t>
            </a:r>
          </a:p>
          <a:p>
            <a:pPr>
              <a:spcBef>
                <a:spcPct val="50000"/>
              </a:spcBef>
            </a:pPr>
            <a:r>
              <a:rPr lang="ja-JP" altLang="en-US" sz="2400"/>
              <a:t>駐車場代</a:t>
            </a:r>
          </a:p>
        </p:txBody>
      </p:sp>
      <p:sp>
        <p:nvSpPr>
          <p:cNvPr id="3078" name="Text Box 6"/>
          <p:cNvSpPr txBox="1">
            <a:spLocks noChangeArrowheads="1"/>
          </p:cNvSpPr>
          <p:nvPr/>
        </p:nvSpPr>
        <p:spPr bwMode="auto">
          <a:xfrm>
            <a:off x="6804025" y="3716338"/>
            <a:ext cx="1944688" cy="822325"/>
          </a:xfrm>
          <a:prstGeom prst="rect">
            <a:avLst/>
          </a:prstGeom>
          <a:solidFill>
            <a:srgbClr val="FFCC99">
              <a:alpha val="64000"/>
            </a:srgbClr>
          </a:solidFill>
          <a:ln>
            <a:noFill/>
          </a:ln>
          <a:effectLst/>
          <a:extLs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t>謝礼を時間通貨で支払う</a:t>
            </a:r>
          </a:p>
        </p:txBody>
      </p:sp>
      <p:sp>
        <p:nvSpPr>
          <p:cNvPr id="3079" name="Text Box 7"/>
          <p:cNvSpPr txBox="1">
            <a:spLocks noChangeArrowheads="1"/>
          </p:cNvSpPr>
          <p:nvPr/>
        </p:nvSpPr>
        <p:spPr bwMode="auto">
          <a:xfrm>
            <a:off x="250825" y="3789363"/>
            <a:ext cx="2952750" cy="519112"/>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a:solidFill>
                  <a:srgbClr val="FF0000"/>
                </a:solidFill>
              </a:rPr>
              <a:t>登録しない場合</a:t>
            </a:r>
          </a:p>
        </p:txBody>
      </p:sp>
      <p:sp>
        <p:nvSpPr>
          <p:cNvPr id="3080" name="AutoShape 8"/>
          <p:cNvSpPr>
            <a:spLocks noChangeArrowheads="1"/>
          </p:cNvSpPr>
          <p:nvPr/>
        </p:nvSpPr>
        <p:spPr bwMode="auto">
          <a:xfrm rot="-1604083">
            <a:off x="5364163" y="4437063"/>
            <a:ext cx="1009650" cy="358775"/>
          </a:xfrm>
          <a:prstGeom prst="rightArrow">
            <a:avLst>
              <a:gd name="adj1" fmla="val 50000"/>
              <a:gd name="adj2" fmla="val 70354"/>
            </a:avLst>
          </a:prstGeom>
          <a:solidFill>
            <a:srgbClr val="A0D4D8"/>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1" name="Line 9"/>
          <p:cNvSpPr>
            <a:spLocks noChangeShapeType="1"/>
          </p:cNvSpPr>
          <p:nvPr/>
        </p:nvSpPr>
        <p:spPr bwMode="auto">
          <a:xfrm flipH="1">
            <a:off x="7092950" y="3573463"/>
            <a:ext cx="1223963" cy="1223962"/>
          </a:xfrm>
          <a:prstGeom prst="line">
            <a:avLst/>
          </a:prstGeom>
          <a:noFill/>
          <a:ln w="539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2" name="Line 10"/>
          <p:cNvSpPr>
            <a:spLocks noChangeShapeType="1"/>
          </p:cNvSpPr>
          <p:nvPr/>
        </p:nvSpPr>
        <p:spPr bwMode="auto">
          <a:xfrm>
            <a:off x="7235825" y="3573463"/>
            <a:ext cx="1152525" cy="1152525"/>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3" name="AutoShape 11"/>
          <p:cNvSpPr>
            <a:spLocks noChangeArrowheads="1"/>
          </p:cNvSpPr>
          <p:nvPr/>
        </p:nvSpPr>
        <p:spPr bwMode="auto">
          <a:xfrm rot="5400000">
            <a:off x="7379494" y="5087144"/>
            <a:ext cx="649287" cy="358775"/>
          </a:xfrm>
          <a:prstGeom prst="rightArrow">
            <a:avLst>
              <a:gd name="adj1" fmla="val 50000"/>
              <a:gd name="adj2" fmla="val 45243"/>
            </a:avLst>
          </a:prstGeom>
          <a:solidFill>
            <a:srgbClr val="A0D4D8"/>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4" name="Text Box 12"/>
          <p:cNvSpPr txBox="1">
            <a:spLocks noChangeArrowheads="1"/>
          </p:cNvSpPr>
          <p:nvPr/>
        </p:nvSpPr>
        <p:spPr bwMode="auto">
          <a:xfrm>
            <a:off x="6227763" y="5734050"/>
            <a:ext cx="2736850" cy="822325"/>
          </a:xfrm>
          <a:prstGeom prst="rect">
            <a:avLst/>
          </a:prstGeom>
          <a:solidFill>
            <a:srgbClr val="FFCC99">
              <a:alpha val="64000"/>
            </a:srgbClr>
          </a:solidFill>
          <a:ln>
            <a:noFill/>
          </a:ln>
          <a:effectLst/>
          <a:extLs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t>利用者から寄付金をもらえない</a:t>
            </a:r>
          </a:p>
        </p:txBody>
      </p:sp>
      <p:pic>
        <p:nvPicPr>
          <p:cNvPr id="3085" name="Picture 13" descr="j0287276[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825" y="260350"/>
            <a:ext cx="2374900" cy="1633538"/>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 Box 15"/>
          <p:cNvSpPr txBox="1">
            <a:spLocks noChangeArrowheads="1"/>
          </p:cNvSpPr>
          <p:nvPr/>
        </p:nvSpPr>
        <p:spPr bwMode="auto">
          <a:xfrm>
            <a:off x="611188" y="2492375"/>
            <a:ext cx="8208962" cy="45720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t>により登録制になり非登録の場合は</a:t>
            </a:r>
            <a:r>
              <a:rPr lang="ja-JP" altLang="en-US" sz="2400">
                <a:solidFill>
                  <a:srgbClr val="FF0000"/>
                </a:solidFill>
              </a:rPr>
              <a:t>白タク営業</a:t>
            </a:r>
            <a:r>
              <a:rPr lang="ja-JP" altLang="en-US" sz="2400"/>
              <a:t>と見なされる　　　</a:t>
            </a:r>
          </a:p>
        </p:txBody>
      </p:sp>
      <p:sp>
        <p:nvSpPr>
          <p:cNvPr id="3088" name="AutoShape 16"/>
          <p:cNvSpPr>
            <a:spLocks/>
          </p:cNvSpPr>
          <p:nvPr/>
        </p:nvSpPr>
        <p:spPr bwMode="auto">
          <a:xfrm>
            <a:off x="2700338" y="4365625"/>
            <a:ext cx="144462" cy="2232025"/>
          </a:xfrm>
          <a:prstGeom prst="rightBrace">
            <a:avLst>
              <a:gd name="adj1" fmla="val 128755"/>
              <a:gd name="adj2" fmla="val 50000"/>
            </a:avLst>
          </a:prstGeom>
          <a:noFill/>
          <a:ln w="476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9" name="Text Box 17"/>
          <p:cNvSpPr txBox="1">
            <a:spLocks noChangeArrowheads="1"/>
          </p:cNvSpPr>
          <p:nvPr/>
        </p:nvSpPr>
        <p:spPr bwMode="auto">
          <a:xfrm>
            <a:off x="3132138" y="4868863"/>
            <a:ext cx="194468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2800" dirty="0"/>
              <a:t>以外受け取れない</a:t>
            </a:r>
          </a:p>
        </p:txBody>
      </p:sp>
    </p:spTree>
    <p:extLst>
      <p:ext uri="{BB962C8B-B14F-4D97-AF65-F5344CB8AC3E}">
        <p14:creationId xmlns:p14="http://schemas.microsoft.com/office/powerpoint/2010/main" val="2554669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3085"/>
                                        </p:tgtEl>
                                        <p:attrNameLst>
                                          <p:attrName>style.visibility</p:attrName>
                                        </p:attrNameLst>
                                      </p:cBhvr>
                                      <p:to>
                                        <p:strVal val="visible"/>
                                      </p:to>
                                    </p:set>
                                    <p:animEffect transition="in" filter="fade">
                                      <p:cBhvr>
                                        <p:cTn id="12" dur="2000"/>
                                        <p:tgtEl>
                                          <p:spTgt spid="3085"/>
                                        </p:tgtEl>
                                      </p:cBhvr>
                                    </p:animEffect>
                                  </p:childTnLst>
                                </p:cTn>
                              </p:par>
                            </p:childTnLst>
                          </p:cTn>
                        </p:par>
                        <p:par>
                          <p:cTn id="13" fill="hold" nodeType="afterGroup">
                            <p:stCondLst>
                              <p:cond delay="2500"/>
                            </p:stCondLst>
                            <p:childTnLst>
                              <p:par>
                                <p:cTn id="14" presetID="29" presetClass="entr" presetSubtype="0" fill="hold" grpId="0" nodeType="afterEffect">
                                  <p:stCondLst>
                                    <p:cond delay="0"/>
                                  </p:stCondLst>
                                  <p:childTnLst>
                                    <p:set>
                                      <p:cBhvr>
                                        <p:cTn id="15" dur="1" fill="hold">
                                          <p:stCondLst>
                                            <p:cond delay="0"/>
                                          </p:stCondLst>
                                        </p:cTn>
                                        <p:tgtEl>
                                          <p:spTgt spid="3075"/>
                                        </p:tgtEl>
                                        <p:attrNameLst>
                                          <p:attrName>style.visibility</p:attrName>
                                        </p:attrNameLst>
                                      </p:cBhvr>
                                      <p:to>
                                        <p:strVal val="visible"/>
                                      </p:to>
                                    </p:set>
                                    <p:anim calcmode="lin" valueType="num">
                                      <p:cBhvr>
                                        <p:cTn id="16" dur="1000" fill="hold"/>
                                        <p:tgtEl>
                                          <p:spTgt spid="3075"/>
                                        </p:tgtEl>
                                        <p:attrNameLst>
                                          <p:attrName>ppt_x</p:attrName>
                                        </p:attrNameLst>
                                      </p:cBhvr>
                                      <p:tavLst>
                                        <p:tav tm="0">
                                          <p:val>
                                            <p:strVal val="#ppt_x-.2"/>
                                          </p:val>
                                        </p:tav>
                                        <p:tav tm="100000">
                                          <p:val>
                                            <p:strVal val="#ppt_x"/>
                                          </p:val>
                                        </p:tav>
                                      </p:tavLst>
                                    </p:anim>
                                    <p:anim calcmode="lin" valueType="num">
                                      <p:cBhvr>
                                        <p:cTn id="17" dur="1000" fill="hold"/>
                                        <p:tgtEl>
                                          <p:spTgt spid="3075"/>
                                        </p:tgtEl>
                                        <p:attrNameLst>
                                          <p:attrName>ppt_y</p:attrName>
                                        </p:attrNameLst>
                                      </p:cBhvr>
                                      <p:tavLst>
                                        <p:tav tm="0">
                                          <p:val>
                                            <p:strVal val="#ppt_y"/>
                                          </p:val>
                                        </p:tav>
                                        <p:tav tm="100000">
                                          <p:val>
                                            <p:strVal val="#ppt_y"/>
                                          </p:val>
                                        </p:tav>
                                      </p:tavLst>
                                    </p:anim>
                                    <p:animEffect transition="in" filter="wipe(right)" prLst="gradientSize: 0.1">
                                      <p:cBhvr>
                                        <p:cTn id="18" dur="1000"/>
                                        <p:tgtEl>
                                          <p:spTgt spid="307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3087"/>
                                        </p:tgtEl>
                                        <p:attrNameLst>
                                          <p:attrName>style.visibility</p:attrName>
                                        </p:attrNameLst>
                                      </p:cBhvr>
                                      <p:to>
                                        <p:strVal val="visible"/>
                                      </p:to>
                                    </p:set>
                                    <p:animEffect transition="in" filter="barn(outHorizontal)">
                                      <p:cBhvr>
                                        <p:cTn id="23" dur="500"/>
                                        <p:tgtEl>
                                          <p:spTgt spid="308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3079"/>
                                        </p:tgtEl>
                                        <p:attrNameLst>
                                          <p:attrName>style.visibility</p:attrName>
                                        </p:attrNameLst>
                                      </p:cBhvr>
                                      <p:to>
                                        <p:strVal val="visible"/>
                                      </p:to>
                                    </p:set>
                                    <p:anim calcmode="lin" valueType="num">
                                      <p:cBhvr>
                                        <p:cTn id="28" dur="500" fill="hold"/>
                                        <p:tgtEl>
                                          <p:spTgt spid="3079"/>
                                        </p:tgtEl>
                                        <p:attrNameLst>
                                          <p:attrName>ppt_w</p:attrName>
                                        </p:attrNameLst>
                                      </p:cBhvr>
                                      <p:tavLst>
                                        <p:tav tm="0">
                                          <p:val>
                                            <p:fltVal val="0"/>
                                          </p:val>
                                        </p:tav>
                                        <p:tav tm="100000">
                                          <p:val>
                                            <p:strVal val="#ppt_w"/>
                                          </p:val>
                                        </p:tav>
                                      </p:tavLst>
                                    </p:anim>
                                    <p:anim calcmode="lin" valueType="num">
                                      <p:cBhvr>
                                        <p:cTn id="29" dur="500" fill="hold"/>
                                        <p:tgtEl>
                                          <p:spTgt spid="3079"/>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3077"/>
                                        </p:tgtEl>
                                        <p:attrNameLst>
                                          <p:attrName>style.visibility</p:attrName>
                                        </p:attrNameLst>
                                      </p:cBhvr>
                                      <p:to>
                                        <p:strVal val="visible"/>
                                      </p:to>
                                    </p:set>
                                    <p:animEffect transition="in" filter="barn(outVertical)">
                                      <p:cBhvr>
                                        <p:cTn id="34" dur="500"/>
                                        <p:tgtEl>
                                          <p:spTgt spid="307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088"/>
                                        </p:tgtEl>
                                        <p:attrNameLst>
                                          <p:attrName>style.visibility</p:attrName>
                                        </p:attrNameLst>
                                      </p:cBhvr>
                                      <p:to>
                                        <p:strVal val="visible"/>
                                      </p:to>
                                    </p:set>
                                    <p:animEffect transition="in" filter="wipe(up)">
                                      <p:cBhvr>
                                        <p:cTn id="39" dur="500"/>
                                        <p:tgtEl>
                                          <p:spTgt spid="3088"/>
                                        </p:tgtEl>
                                      </p:cBhvr>
                                    </p:animEffec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074"/>
                                        </p:tgtEl>
                                        <p:attrNameLst>
                                          <p:attrName>style.visibility</p:attrName>
                                        </p:attrNameLst>
                                      </p:cBhvr>
                                      <p:to>
                                        <p:strVal val="visible"/>
                                      </p:to>
                                    </p:set>
                                  </p:childTnLst>
                                </p:cTn>
                              </p:par>
                            </p:childTnLst>
                          </p:cTn>
                        </p:par>
                        <p:par>
                          <p:cTn id="43" fill="hold" nodeType="afterGroup">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3089"/>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080"/>
                                        </p:tgtEl>
                                        <p:attrNameLst>
                                          <p:attrName>style.visibility</p:attrName>
                                        </p:attrNameLst>
                                      </p:cBhvr>
                                      <p:to>
                                        <p:strVal val="visible"/>
                                      </p:to>
                                    </p:set>
                                    <p:animEffect transition="in" filter="wipe(left)">
                                      <p:cBhvr>
                                        <p:cTn id="50" dur="500"/>
                                        <p:tgtEl>
                                          <p:spTgt spid="308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8" presetClass="entr" presetSubtype="6" fill="hold" grpId="0" nodeType="clickEffect">
                                  <p:stCondLst>
                                    <p:cond delay="0"/>
                                  </p:stCondLst>
                                  <p:childTnLst>
                                    <p:set>
                                      <p:cBhvr>
                                        <p:cTn id="54" dur="1" fill="hold">
                                          <p:stCondLst>
                                            <p:cond delay="0"/>
                                          </p:stCondLst>
                                        </p:cTn>
                                        <p:tgtEl>
                                          <p:spTgt spid="3078"/>
                                        </p:tgtEl>
                                        <p:attrNameLst>
                                          <p:attrName>style.visibility</p:attrName>
                                        </p:attrNameLst>
                                      </p:cBhvr>
                                      <p:to>
                                        <p:strVal val="visible"/>
                                      </p:to>
                                    </p:set>
                                    <p:animEffect transition="in" filter="strips(downRight)">
                                      <p:cBhvr>
                                        <p:cTn id="55" dur="500"/>
                                        <p:tgtEl>
                                          <p:spTgt spid="307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8" presetClass="entr" presetSubtype="12" fill="hold" grpId="0" nodeType="clickEffect">
                                  <p:stCondLst>
                                    <p:cond delay="0"/>
                                  </p:stCondLst>
                                  <p:childTnLst>
                                    <p:set>
                                      <p:cBhvr>
                                        <p:cTn id="59" dur="1" fill="hold">
                                          <p:stCondLst>
                                            <p:cond delay="0"/>
                                          </p:stCondLst>
                                        </p:cTn>
                                        <p:tgtEl>
                                          <p:spTgt spid="3081"/>
                                        </p:tgtEl>
                                        <p:attrNameLst>
                                          <p:attrName>style.visibility</p:attrName>
                                        </p:attrNameLst>
                                      </p:cBhvr>
                                      <p:to>
                                        <p:strVal val="visible"/>
                                      </p:to>
                                    </p:set>
                                    <p:animEffect transition="in" filter="strips(downLeft)">
                                      <p:cBhvr>
                                        <p:cTn id="60" dur="500"/>
                                        <p:tgtEl>
                                          <p:spTgt spid="3081"/>
                                        </p:tgtEl>
                                      </p:cBhvr>
                                    </p:animEffect>
                                  </p:childTnLst>
                                </p:cTn>
                              </p:par>
                            </p:childTnLst>
                          </p:cTn>
                        </p:par>
                        <p:par>
                          <p:cTn id="61" fill="hold" nodeType="afterGroup">
                            <p:stCondLst>
                              <p:cond delay="500"/>
                            </p:stCondLst>
                            <p:childTnLst>
                              <p:par>
                                <p:cTn id="62" presetID="18" presetClass="entr" presetSubtype="6" fill="hold" grpId="0" nodeType="afterEffect">
                                  <p:stCondLst>
                                    <p:cond delay="0"/>
                                  </p:stCondLst>
                                  <p:childTnLst>
                                    <p:set>
                                      <p:cBhvr>
                                        <p:cTn id="63" dur="1" fill="hold">
                                          <p:stCondLst>
                                            <p:cond delay="0"/>
                                          </p:stCondLst>
                                        </p:cTn>
                                        <p:tgtEl>
                                          <p:spTgt spid="3082"/>
                                        </p:tgtEl>
                                        <p:attrNameLst>
                                          <p:attrName>style.visibility</p:attrName>
                                        </p:attrNameLst>
                                      </p:cBhvr>
                                      <p:to>
                                        <p:strVal val="visible"/>
                                      </p:to>
                                    </p:set>
                                    <p:animEffect transition="in" filter="strips(downRight)">
                                      <p:cBhvr>
                                        <p:cTn id="64" dur="500"/>
                                        <p:tgtEl>
                                          <p:spTgt spid="3082"/>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083"/>
                                        </p:tgtEl>
                                        <p:attrNameLst>
                                          <p:attrName>style.visibility</p:attrName>
                                        </p:attrNameLst>
                                      </p:cBhvr>
                                      <p:to>
                                        <p:strVal val="visible"/>
                                      </p:to>
                                    </p:set>
                                    <p:animEffect transition="in" filter="wipe(up)">
                                      <p:cBhvr>
                                        <p:cTn id="69" dur="500"/>
                                        <p:tgtEl>
                                          <p:spTgt spid="3083"/>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16" fill="hold" grpId="0" nodeType="clickEffect">
                                  <p:stCondLst>
                                    <p:cond delay="0"/>
                                  </p:stCondLst>
                                  <p:childTnLst>
                                    <p:set>
                                      <p:cBhvr>
                                        <p:cTn id="73" dur="1" fill="hold">
                                          <p:stCondLst>
                                            <p:cond delay="0"/>
                                          </p:stCondLst>
                                        </p:cTn>
                                        <p:tgtEl>
                                          <p:spTgt spid="3084"/>
                                        </p:tgtEl>
                                        <p:attrNameLst>
                                          <p:attrName>style.visibility</p:attrName>
                                        </p:attrNameLst>
                                      </p:cBhvr>
                                      <p:to>
                                        <p:strVal val="visible"/>
                                      </p:to>
                                    </p:set>
                                    <p:anim calcmode="lin" valueType="num">
                                      <p:cBhvr>
                                        <p:cTn id="74" dur="500" fill="hold"/>
                                        <p:tgtEl>
                                          <p:spTgt spid="3084"/>
                                        </p:tgtEl>
                                        <p:attrNameLst>
                                          <p:attrName>ppt_w</p:attrName>
                                        </p:attrNameLst>
                                      </p:cBhvr>
                                      <p:tavLst>
                                        <p:tav tm="0">
                                          <p:val>
                                            <p:fltVal val="0"/>
                                          </p:val>
                                        </p:tav>
                                        <p:tav tm="100000">
                                          <p:val>
                                            <p:strVal val="#ppt_w"/>
                                          </p:val>
                                        </p:tav>
                                      </p:tavLst>
                                    </p:anim>
                                    <p:anim calcmode="lin" valueType="num">
                                      <p:cBhvr>
                                        <p:cTn id="75" dur="500" fill="hold"/>
                                        <p:tgtEl>
                                          <p:spTgt spid="30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5" grpId="0"/>
      <p:bldP spid="3076" grpId="0" animBg="1"/>
      <p:bldP spid="3077" grpId="0" animBg="1"/>
      <p:bldP spid="3078" grpId="0" animBg="1"/>
      <p:bldP spid="3079" grpId="0"/>
      <p:bldP spid="3080" grpId="0" animBg="1"/>
      <p:bldP spid="3081" grpId="0" animBg="1"/>
      <p:bldP spid="3082" grpId="0" animBg="1"/>
      <p:bldP spid="3083" grpId="0" animBg="1"/>
      <p:bldP spid="3084" grpId="0" animBg="1"/>
      <p:bldP spid="3087" grpId="0"/>
      <p:bldP spid="3088" grpId="0" animBg="1"/>
      <p:bldP spid="308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クリックすると新しいウィンドウで開きます"/>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91530" y="154633"/>
            <a:ext cx="5887707" cy="441578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 Box 3"/>
          <p:cNvSpPr txBox="1">
            <a:spLocks noChangeArrowheads="1"/>
          </p:cNvSpPr>
          <p:nvPr/>
        </p:nvSpPr>
        <p:spPr bwMode="auto">
          <a:xfrm>
            <a:off x="6804025" y="476250"/>
            <a:ext cx="2016125" cy="822325"/>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b="1"/>
              <a:t>会員相互の助け合いです</a:t>
            </a:r>
          </a:p>
        </p:txBody>
      </p:sp>
      <p:sp>
        <p:nvSpPr>
          <p:cNvPr id="4100" name="AutoShape 4"/>
          <p:cNvSpPr>
            <a:spLocks noChangeArrowheads="1"/>
          </p:cNvSpPr>
          <p:nvPr/>
        </p:nvSpPr>
        <p:spPr bwMode="auto">
          <a:xfrm>
            <a:off x="6659563" y="188913"/>
            <a:ext cx="2233612" cy="1368425"/>
          </a:xfrm>
          <a:prstGeom prst="wedgeEllipseCallout">
            <a:avLst>
              <a:gd name="adj1" fmla="val -74519"/>
              <a:gd name="adj2" fmla="val 54755"/>
            </a:avLst>
          </a:prstGeom>
          <a:noFill/>
          <a:ln w="9525" algn="ctr">
            <a:solidFill>
              <a:srgbClr val="0000FF"/>
            </a:solidFill>
            <a:miter lim="800000"/>
            <a:headEnd/>
            <a:tailEnd/>
          </a:ln>
          <a:effectLst/>
          <a:extLst>
            <a:ext uri="{909E8E84-426E-40DD-AFC4-6F175D3DCCD1}">
              <a14:hiddenFill xmlns:a14="http://schemas.microsoft.com/office/drawing/2010/main">
                <a:solidFill>
                  <a:srgbClr val="A0D4D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ja-JP" altLang="ja-JP"/>
          </a:p>
        </p:txBody>
      </p:sp>
      <p:sp>
        <p:nvSpPr>
          <p:cNvPr id="4101" name="Text Box 5"/>
          <p:cNvSpPr txBox="1">
            <a:spLocks noChangeArrowheads="1"/>
          </p:cNvSpPr>
          <p:nvPr/>
        </p:nvSpPr>
        <p:spPr bwMode="auto">
          <a:xfrm>
            <a:off x="468313" y="908050"/>
            <a:ext cx="3959225" cy="701675"/>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4000"/>
              <a:t>移送ボランティア</a:t>
            </a:r>
          </a:p>
        </p:txBody>
      </p:sp>
      <p:sp>
        <p:nvSpPr>
          <p:cNvPr id="4103" name="Text Box 7"/>
          <p:cNvSpPr txBox="1">
            <a:spLocks noChangeArrowheads="1"/>
          </p:cNvSpPr>
          <p:nvPr/>
        </p:nvSpPr>
        <p:spPr bwMode="auto">
          <a:xfrm>
            <a:off x="611188" y="3357563"/>
            <a:ext cx="7921625" cy="1212850"/>
          </a:xfrm>
          <a:prstGeom prst="rect">
            <a:avLst/>
          </a:prstGeom>
          <a:solidFill>
            <a:srgbClr val="FFFF99">
              <a:alpha val="78999"/>
            </a:srgbClr>
          </a:solidFill>
          <a:ln>
            <a:noFill/>
          </a:ln>
          <a:effectLst/>
          <a:extLs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altLang="ja-JP" sz="3200"/>
              <a:t>☆</a:t>
            </a:r>
            <a:r>
              <a:rPr lang="ja-JP" altLang="en-US" sz="3200"/>
              <a:t>利用者はガソリン代・高速道路通行料金・</a:t>
            </a:r>
          </a:p>
          <a:p>
            <a:pPr>
              <a:lnSpc>
                <a:spcPct val="90000"/>
              </a:lnSpc>
              <a:spcBef>
                <a:spcPct val="50000"/>
              </a:spcBef>
            </a:pPr>
            <a:r>
              <a:rPr lang="ja-JP" altLang="en-US" sz="3200"/>
              <a:t>　　駐車料金の実費を支払う</a:t>
            </a:r>
          </a:p>
        </p:txBody>
      </p:sp>
      <p:sp>
        <p:nvSpPr>
          <p:cNvPr id="4104" name="Text Box 8"/>
          <p:cNvSpPr txBox="1">
            <a:spLocks noChangeArrowheads="1"/>
          </p:cNvSpPr>
          <p:nvPr/>
        </p:nvSpPr>
        <p:spPr bwMode="auto">
          <a:xfrm>
            <a:off x="684213" y="5300663"/>
            <a:ext cx="7559675" cy="1212850"/>
          </a:xfrm>
          <a:prstGeom prst="rect">
            <a:avLst/>
          </a:prstGeom>
          <a:solidFill>
            <a:schemeClr val="accent1">
              <a:lumMod val="40000"/>
              <a:lumOff val="60000"/>
              <a:alpha val="86000"/>
            </a:schemeClr>
          </a:solidFill>
          <a:ln>
            <a:noFill/>
          </a:ln>
          <a:effectLst/>
        </p:spPr>
        <p:txBody>
          <a:bodyPr>
            <a:spAutoFit/>
          </a:bodyPr>
          <a:lstStyle/>
          <a:p>
            <a:pPr>
              <a:lnSpc>
                <a:spcPct val="90000"/>
              </a:lnSpc>
              <a:spcBef>
                <a:spcPct val="50000"/>
              </a:spcBef>
            </a:pPr>
            <a:r>
              <a:rPr lang="en-US" altLang="ja-JP" sz="3200" dirty="0"/>
              <a:t>☆</a:t>
            </a:r>
            <a:r>
              <a:rPr lang="ja-JP" altLang="en-US" sz="3200" dirty="0"/>
              <a:t>乗車していない間の介助は１時間１点の</a:t>
            </a:r>
          </a:p>
          <a:p>
            <a:pPr>
              <a:lnSpc>
                <a:spcPct val="90000"/>
              </a:lnSpc>
              <a:spcBef>
                <a:spcPct val="50000"/>
              </a:spcBef>
            </a:pPr>
            <a:r>
              <a:rPr lang="ja-JP" altLang="en-US" sz="3200" dirty="0"/>
              <a:t>　　時間預託活動</a:t>
            </a:r>
          </a:p>
        </p:txBody>
      </p:sp>
      <p:sp>
        <p:nvSpPr>
          <p:cNvPr id="4105" name="Text Box 9"/>
          <p:cNvSpPr txBox="1">
            <a:spLocks noChangeArrowheads="1"/>
          </p:cNvSpPr>
          <p:nvPr/>
        </p:nvSpPr>
        <p:spPr bwMode="auto">
          <a:xfrm>
            <a:off x="250825" y="260350"/>
            <a:ext cx="2520950" cy="701675"/>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4000">
                <a:solidFill>
                  <a:srgbClr val="006600"/>
                </a:solidFill>
              </a:rPr>
              <a:t>ナルクの</a:t>
            </a:r>
          </a:p>
        </p:txBody>
      </p:sp>
    </p:spTree>
    <p:extLst>
      <p:ext uri="{BB962C8B-B14F-4D97-AF65-F5344CB8AC3E}">
        <p14:creationId xmlns:p14="http://schemas.microsoft.com/office/powerpoint/2010/main" val="1786123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05"/>
                                        </p:tgtEl>
                                        <p:attrNameLst>
                                          <p:attrName>style.visibility</p:attrName>
                                        </p:attrNameLst>
                                      </p:cBhvr>
                                      <p:to>
                                        <p:strVal val="visible"/>
                                      </p:to>
                                    </p:set>
                                    <p:animEffect transition="in" filter="wipe(left)">
                                      <p:cBhvr>
                                        <p:cTn id="7" dur="500"/>
                                        <p:tgtEl>
                                          <p:spTgt spid="410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01"/>
                                        </p:tgtEl>
                                        <p:attrNameLst>
                                          <p:attrName>style.visibility</p:attrName>
                                        </p:attrNameLst>
                                      </p:cBhvr>
                                      <p:to>
                                        <p:strVal val="visible"/>
                                      </p:to>
                                    </p:set>
                                    <p:animEffect transition="in" filter="wipe(left)">
                                      <p:cBhvr>
                                        <p:cTn id="11" dur="500"/>
                                        <p:tgtEl>
                                          <p:spTgt spid="4101"/>
                                        </p:tgtEl>
                                      </p:cBhvr>
                                    </p:animEffec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par>
                          <p:cTn id="15" fill="hold">
                            <p:stCondLst>
                              <p:cond delay="1000"/>
                            </p:stCondLst>
                            <p:childTnLst>
                              <p:par>
                                <p:cTn id="16" presetID="18" presetClass="entr" presetSubtype="12" fill="hold" grpId="0" nodeType="after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strips(downLeft)">
                                      <p:cBhvr>
                                        <p:cTn id="18" dur="500"/>
                                        <p:tgtEl>
                                          <p:spTgt spid="4100"/>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4099"/>
                                        </p:tgtEl>
                                        <p:attrNameLst>
                                          <p:attrName>style.visibility</p:attrName>
                                        </p:attrNameLst>
                                      </p:cBhvr>
                                      <p:to>
                                        <p:strVal val="visible"/>
                                      </p:to>
                                    </p:set>
                                    <p:animEffect transition="in" filter="strips(downRight)">
                                      <p:cBhvr>
                                        <p:cTn id="21" dur="500"/>
                                        <p:tgtEl>
                                          <p:spTgt spid="4099"/>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4103"/>
                                        </p:tgtEl>
                                        <p:attrNameLst>
                                          <p:attrName>style.visibility</p:attrName>
                                        </p:attrNameLst>
                                      </p:cBhvr>
                                      <p:to>
                                        <p:strVal val="visible"/>
                                      </p:to>
                                    </p:set>
                                    <p:anim calcmode="lin" valueType="num">
                                      <p:cBhvr>
                                        <p:cTn id="26" dur="500" fill="hold"/>
                                        <p:tgtEl>
                                          <p:spTgt spid="4103"/>
                                        </p:tgtEl>
                                        <p:attrNameLst>
                                          <p:attrName>ppt_w</p:attrName>
                                        </p:attrNameLst>
                                      </p:cBhvr>
                                      <p:tavLst>
                                        <p:tav tm="0">
                                          <p:val>
                                            <p:fltVal val="0"/>
                                          </p:val>
                                        </p:tav>
                                        <p:tav tm="100000">
                                          <p:val>
                                            <p:strVal val="#ppt_w"/>
                                          </p:val>
                                        </p:tav>
                                      </p:tavLst>
                                    </p:anim>
                                    <p:anim calcmode="lin" valueType="num">
                                      <p:cBhvr>
                                        <p:cTn id="27" dur="500" fill="hold"/>
                                        <p:tgtEl>
                                          <p:spTgt spid="4103"/>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4104"/>
                                        </p:tgtEl>
                                        <p:attrNameLst>
                                          <p:attrName>style.visibility</p:attrName>
                                        </p:attrNameLst>
                                      </p:cBhvr>
                                      <p:to>
                                        <p:strVal val="visible"/>
                                      </p:to>
                                    </p:set>
                                    <p:anim calcmode="lin" valueType="num">
                                      <p:cBhvr>
                                        <p:cTn id="32" dur="500" fill="hold"/>
                                        <p:tgtEl>
                                          <p:spTgt spid="4104"/>
                                        </p:tgtEl>
                                        <p:attrNameLst>
                                          <p:attrName>ppt_w</p:attrName>
                                        </p:attrNameLst>
                                      </p:cBhvr>
                                      <p:tavLst>
                                        <p:tav tm="0">
                                          <p:val>
                                            <p:fltVal val="0"/>
                                          </p:val>
                                        </p:tav>
                                        <p:tav tm="100000">
                                          <p:val>
                                            <p:strVal val="#ppt_w"/>
                                          </p:val>
                                        </p:tav>
                                      </p:tavLst>
                                    </p:anim>
                                    <p:anim calcmode="lin" valueType="num">
                                      <p:cBhvr>
                                        <p:cTn id="33" dur="500" fill="hold"/>
                                        <p:tgtEl>
                                          <p:spTgt spid="410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4100" grpId="0" animBg="1"/>
      <p:bldP spid="4101" grpId="0"/>
      <p:bldP spid="4103" grpId="0" animBg="1"/>
      <p:bldP spid="4104" grpId="0" animBg="1"/>
      <p:bldP spid="410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050" y="1844675"/>
            <a:ext cx="1679575" cy="723900"/>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484313"/>
            <a:ext cx="1368425" cy="1036637"/>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0563" y="1412875"/>
            <a:ext cx="1184275" cy="1223963"/>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5" name="Text Box 5"/>
          <p:cNvSpPr txBox="1">
            <a:spLocks noChangeArrowheads="1"/>
          </p:cNvSpPr>
          <p:nvPr/>
        </p:nvSpPr>
        <p:spPr bwMode="auto">
          <a:xfrm>
            <a:off x="468313" y="260350"/>
            <a:ext cx="3671887" cy="64135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600"/>
              <a:t>移送による預託</a:t>
            </a:r>
          </a:p>
        </p:txBody>
      </p:sp>
      <p:pic>
        <p:nvPicPr>
          <p:cNvPr id="51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4388" y="4076700"/>
            <a:ext cx="163671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p:cNvSpPr txBox="1">
            <a:spLocks noChangeArrowheads="1"/>
          </p:cNvSpPr>
          <p:nvPr/>
        </p:nvSpPr>
        <p:spPr bwMode="auto">
          <a:xfrm>
            <a:off x="179388" y="2636838"/>
            <a:ext cx="2303462" cy="519112"/>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a:t>提供者自宅</a:t>
            </a:r>
          </a:p>
        </p:txBody>
      </p:sp>
      <p:sp>
        <p:nvSpPr>
          <p:cNvPr id="5129" name="Text Box 9"/>
          <p:cNvSpPr txBox="1">
            <a:spLocks noChangeArrowheads="1"/>
          </p:cNvSpPr>
          <p:nvPr/>
        </p:nvSpPr>
        <p:spPr bwMode="auto">
          <a:xfrm>
            <a:off x="4284663" y="2708275"/>
            <a:ext cx="1657350" cy="519113"/>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a:t>利用者宅</a:t>
            </a:r>
          </a:p>
        </p:txBody>
      </p:sp>
      <p:sp>
        <p:nvSpPr>
          <p:cNvPr id="5130" name="Text Box 10"/>
          <p:cNvSpPr txBox="1">
            <a:spLocks noChangeArrowheads="1"/>
          </p:cNvSpPr>
          <p:nvPr/>
        </p:nvSpPr>
        <p:spPr bwMode="auto">
          <a:xfrm>
            <a:off x="7667625" y="6165850"/>
            <a:ext cx="935038" cy="519113"/>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a:t>病院</a:t>
            </a:r>
          </a:p>
        </p:txBody>
      </p:sp>
      <p:pic>
        <p:nvPicPr>
          <p:cNvPr id="5131"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43168">
            <a:off x="6372225" y="2349500"/>
            <a:ext cx="1655763" cy="714375"/>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2" name="AutoShape 12"/>
          <p:cNvSpPr>
            <a:spLocks noChangeArrowheads="1"/>
          </p:cNvSpPr>
          <p:nvPr/>
        </p:nvSpPr>
        <p:spPr bwMode="auto">
          <a:xfrm rot="1490643">
            <a:off x="6516688" y="1196975"/>
            <a:ext cx="1871662" cy="792163"/>
          </a:xfrm>
          <a:prstGeom prst="rightArrow">
            <a:avLst>
              <a:gd name="adj1" fmla="val 50000"/>
              <a:gd name="adj2" fmla="val 59068"/>
            </a:avLst>
          </a:prstGeom>
          <a:solidFill>
            <a:srgbClr val="A0D4D8">
              <a:alpha val="33000"/>
            </a:srgbClr>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33" name="Text Box 13"/>
          <p:cNvSpPr txBox="1">
            <a:spLocks noChangeArrowheads="1"/>
          </p:cNvSpPr>
          <p:nvPr/>
        </p:nvSpPr>
        <p:spPr bwMode="auto">
          <a:xfrm rot="1529854">
            <a:off x="6804025" y="1268413"/>
            <a:ext cx="863600" cy="45720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30</a:t>
            </a:r>
            <a:r>
              <a:rPr lang="ja-JP" altLang="en-US" sz="2400"/>
              <a:t>分</a:t>
            </a:r>
          </a:p>
        </p:txBody>
      </p:sp>
      <p:sp>
        <p:nvSpPr>
          <p:cNvPr id="5134" name="AutoShape 14"/>
          <p:cNvSpPr>
            <a:spLocks noChangeArrowheads="1"/>
          </p:cNvSpPr>
          <p:nvPr/>
        </p:nvSpPr>
        <p:spPr bwMode="auto">
          <a:xfrm rot="1600670">
            <a:off x="5795963" y="3213100"/>
            <a:ext cx="1584325" cy="865188"/>
          </a:xfrm>
          <a:prstGeom prst="leftArrow">
            <a:avLst>
              <a:gd name="adj1" fmla="val 50000"/>
              <a:gd name="adj2" fmla="val 45780"/>
            </a:avLst>
          </a:prstGeom>
          <a:solidFill>
            <a:srgbClr val="FFFF00">
              <a:alpha val="56000"/>
            </a:srgbClr>
          </a:solidFill>
          <a:ln w="9525" algn="ctr">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35" name="Text Box 15"/>
          <p:cNvSpPr txBox="1">
            <a:spLocks noChangeArrowheads="1"/>
          </p:cNvSpPr>
          <p:nvPr/>
        </p:nvSpPr>
        <p:spPr bwMode="auto">
          <a:xfrm rot="1529854">
            <a:off x="6227763" y="3429000"/>
            <a:ext cx="863600" cy="45720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30</a:t>
            </a:r>
            <a:r>
              <a:rPr lang="ja-JP" altLang="en-US" sz="2400"/>
              <a:t>分</a:t>
            </a:r>
          </a:p>
        </p:txBody>
      </p:sp>
      <p:sp>
        <p:nvSpPr>
          <p:cNvPr id="5136" name="AutoShape 16"/>
          <p:cNvSpPr>
            <a:spLocks noChangeArrowheads="1"/>
          </p:cNvSpPr>
          <p:nvPr/>
        </p:nvSpPr>
        <p:spPr bwMode="auto">
          <a:xfrm>
            <a:off x="1943894" y="3657600"/>
            <a:ext cx="1728788" cy="2016125"/>
          </a:xfrm>
          <a:prstGeom prst="bracketPair">
            <a:avLst>
              <a:gd name="adj" fmla="val 16667"/>
            </a:avLst>
          </a:prstGeom>
          <a:noFill/>
          <a:ln w="9525">
            <a:solidFill>
              <a:srgbClr val="FF6600"/>
            </a:solidFill>
            <a:round/>
            <a:headEnd/>
            <a:tailEnd/>
          </a:ln>
          <a:effectLst/>
          <a:extLst>
            <a:ext uri="{909E8E84-426E-40DD-AFC4-6F175D3DCCD1}">
              <a14:hiddenFill xmlns:a14="http://schemas.microsoft.com/office/drawing/2010/main">
                <a:solidFill>
                  <a:srgbClr val="A0D4D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37" name="Text Box 17"/>
          <p:cNvSpPr txBox="1">
            <a:spLocks noChangeArrowheads="1"/>
          </p:cNvSpPr>
          <p:nvPr/>
        </p:nvSpPr>
        <p:spPr bwMode="auto">
          <a:xfrm>
            <a:off x="2196306" y="3765549"/>
            <a:ext cx="1223963" cy="1800225"/>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dirty="0"/>
              <a:t>診察検査薬など</a:t>
            </a:r>
            <a:r>
              <a:rPr lang="en-US" altLang="ja-JP" sz="2800" dirty="0">
                <a:solidFill>
                  <a:srgbClr val="FF0000"/>
                </a:solidFill>
              </a:rPr>
              <a:t>2</a:t>
            </a:r>
            <a:r>
              <a:rPr lang="ja-JP" altLang="en-US" sz="2800" dirty="0">
                <a:solidFill>
                  <a:srgbClr val="FF0000"/>
                </a:solidFill>
              </a:rPr>
              <a:t>時間</a:t>
            </a:r>
          </a:p>
        </p:txBody>
      </p:sp>
      <p:sp>
        <p:nvSpPr>
          <p:cNvPr id="5138" name="Text Box 18"/>
          <p:cNvSpPr txBox="1">
            <a:spLocks noChangeArrowheads="1"/>
          </p:cNvSpPr>
          <p:nvPr/>
        </p:nvSpPr>
        <p:spPr bwMode="auto">
          <a:xfrm>
            <a:off x="1116013" y="6116526"/>
            <a:ext cx="3384550" cy="646331"/>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600"/>
              <a:t>走行距離：</a:t>
            </a:r>
            <a:r>
              <a:rPr lang="en-US" altLang="ja-JP" sz="3600"/>
              <a:t>60km</a:t>
            </a:r>
          </a:p>
        </p:txBody>
      </p:sp>
      <p:pic>
        <p:nvPicPr>
          <p:cNvPr id="10242" name="Picture 2" descr="「車椅子 イラス...」の画像検索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5435" y="3657600"/>
            <a:ext cx="198120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173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ppt_x"/>
                                          </p:val>
                                        </p:tav>
                                        <p:tav tm="100000">
                                          <p:val>
                                            <p:strVal val="#ppt_x"/>
                                          </p:val>
                                        </p:tav>
                                      </p:tavLst>
                                    </p:anim>
                                    <p:anim calcmode="lin" valueType="num">
                                      <p:cBhvr additive="base">
                                        <p:cTn id="8" dur="500" fill="hold"/>
                                        <p:tgtEl>
                                          <p:spTgt spid="512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p:cTn id="13" dur="500" fill="hold"/>
                                        <p:tgtEl>
                                          <p:spTgt spid="5123"/>
                                        </p:tgtEl>
                                        <p:attrNameLst>
                                          <p:attrName>ppt_w</p:attrName>
                                        </p:attrNameLst>
                                      </p:cBhvr>
                                      <p:tavLst>
                                        <p:tav tm="0">
                                          <p:val>
                                            <p:fltVal val="0"/>
                                          </p:val>
                                        </p:tav>
                                        <p:tav tm="100000">
                                          <p:val>
                                            <p:strVal val="#ppt_w"/>
                                          </p:val>
                                        </p:tav>
                                      </p:tavLst>
                                    </p:anim>
                                    <p:anim calcmode="lin" valueType="num">
                                      <p:cBhvr>
                                        <p:cTn id="14" dur="500" fill="hold"/>
                                        <p:tgtEl>
                                          <p:spTgt spid="512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5128"/>
                                        </p:tgtEl>
                                        <p:attrNameLst>
                                          <p:attrName>style.visibility</p:attrName>
                                        </p:attrNameLst>
                                      </p:cBhvr>
                                      <p:to>
                                        <p:strVal val="visible"/>
                                      </p:to>
                                    </p:set>
                                    <p:anim calcmode="lin" valueType="num">
                                      <p:cBhvr>
                                        <p:cTn id="17" dur="500" fill="hold"/>
                                        <p:tgtEl>
                                          <p:spTgt spid="5128"/>
                                        </p:tgtEl>
                                        <p:attrNameLst>
                                          <p:attrName>ppt_w</p:attrName>
                                        </p:attrNameLst>
                                      </p:cBhvr>
                                      <p:tavLst>
                                        <p:tav tm="0">
                                          <p:val>
                                            <p:fltVal val="0"/>
                                          </p:val>
                                        </p:tav>
                                        <p:tav tm="100000">
                                          <p:val>
                                            <p:strVal val="#ppt_w"/>
                                          </p:val>
                                        </p:tav>
                                      </p:tavLst>
                                    </p:anim>
                                    <p:anim calcmode="lin" valueType="num">
                                      <p:cBhvr>
                                        <p:cTn id="18" dur="500" fill="hold"/>
                                        <p:tgtEl>
                                          <p:spTgt spid="5128"/>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9"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 calcmode="lin" valueType="num">
                                      <p:cBhvr>
                                        <p:cTn id="23" dur="1000" fill="hold"/>
                                        <p:tgtEl>
                                          <p:spTgt spid="5122"/>
                                        </p:tgtEl>
                                        <p:attrNameLst>
                                          <p:attrName>ppt_x</p:attrName>
                                        </p:attrNameLst>
                                      </p:cBhvr>
                                      <p:tavLst>
                                        <p:tav tm="0">
                                          <p:val>
                                            <p:strVal val="#ppt_x-.2"/>
                                          </p:val>
                                        </p:tav>
                                        <p:tav tm="100000">
                                          <p:val>
                                            <p:strVal val="#ppt_x"/>
                                          </p:val>
                                        </p:tav>
                                      </p:tavLst>
                                    </p:anim>
                                    <p:anim calcmode="lin" valueType="num">
                                      <p:cBhvr>
                                        <p:cTn id="24" dur="1000" fill="hold"/>
                                        <p:tgtEl>
                                          <p:spTgt spid="5122"/>
                                        </p:tgtEl>
                                        <p:attrNameLst>
                                          <p:attrName>ppt_y</p:attrName>
                                        </p:attrNameLst>
                                      </p:cBhvr>
                                      <p:tavLst>
                                        <p:tav tm="0">
                                          <p:val>
                                            <p:strVal val="#ppt_y"/>
                                          </p:val>
                                        </p:tav>
                                        <p:tav tm="100000">
                                          <p:val>
                                            <p:strVal val="#ppt_y"/>
                                          </p:val>
                                        </p:tav>
                                      </p:tavLst>
                                    </p:anim>
                                    <p:animEffect transition="in" filter="wipe(right)" prLst="gradientSize: 0.1">
                                      <p:cBhvr>
                                        <p:cTn id="25" dur="1000"/>
                                        <p:tgtEl>
                                          <p:spTgt spid="512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nodeType="clickEffect">
                                  <p:stCondLst>
                                    <p:cond delay="0"/>
                                  </p:stCondLst>
                                  <p:childTnLst>
                                    <p:set>
                                      <p:cBhvr>
                                        <p:cTn id="29" dur="1" fill="hold">
                                          <p:stCondLst>
                                            <p:cond delay="0"/>
                                          </p:stCondLst>
                                        </p:cTn>
                                        <p:tgtEl>
                                          <p:spTgt spid="5124"/>
                                        </p:tgtEl>
                                        <p:attrNameLst>
                                          <p:attrName>style.visibility</p:attrName>
                                        </p:attrNameLst>
                                      </p:cBhvr>
                                      <p:to>
                                        <p:strVal val="visible"/>
                                      </p:to>
                                    </p:set>
                                    <p:anim calcmode="lin" valueType="num">
                                      <p:cBhvr>
                                        <p:cTn id="30" dur="500" fill="hold"/>
                                        <p:tgtEl>
                                          <p:spTgt spid="5124"/>
                                        </p:tgtEl>
                                        <p:attrNameLst>
                                          <p:attrName>ppt_w</p:attrName>
                                        </p:attrNameLst>
                                      </p:cBhvr>
                                      <p:tavLst>
                                        <p:tav tm="0">
                                          <p:val>
                                            <p:fltVal val="0"/>
                                          </p:val>
                                        </p:tav>
                                        <p:tav tm="100000">
                                          <p:val>
                                            <p:strVal val="#ppt_w"/>
                                          </p:val>
                                        </p:tav>
                                      </p:tavLst>
                                    </p:anim>
                                    <p:anim calcmode="lin" valueType="num">
                                      <p:cBhvr>
                                        <p:cTn id="31" dur="500" fill="hold"/>
                                        <p:tgtEl>
                                          <p:spTgt spid="5124"/>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0"/>
                                  </p:stCondLst>
                                  <p:childTnLst>
                                    <p:set>
                                      <p:cBhvr>
                                        <p:cTn id="33" dur="1" fill="hold">
                                          <p:stCondLst>
                                            <p:cond delay="0"/>
                                          </p:stCondLst>
                                        </p:cTn>
                                        <p:tgtEl>
                                          <p:spTgt spid="5129"/>
                                        </p:tgtEl>
                                        <p:attrNameLst>
                                          <p:attrName>style.visibility</p:attrName>
                                        </p:attrNameLst>
                                      </p:cBhvr>
                                      <p:to>
                                        <p:strVal val="visible"/>
                                      </p:to>
                                    </p:set>
                                    <p:anim calcmode="lin" valueType="num">
                                      <p:cBhvr>
                                        <p:cTn id="34" dur="500" fill="hold"/>
                                        <p:tgtEl>
                                          <p:spTgt spid="5129"/>
                                        </p:tgtEl>
                                        <p:attrNameLst>
                                          <p:attrName>ppt_w</p:attrName>
                                        </p:attrNameLst>
                                      </p:cBhvr>
                                      <p:tavLst>
                                        <p:tav tm="0">
                                          <p:val>
                                            <p:fltVal val="0"/>
                                          </p:val>
                                        </p:tav>
                                        <p:tav tm="100000">
                                          <p:val>
                                            <p:strVal val="#ppt_w"/>
                                          </p:val>
                                        </p:tav>
                                      </p:tavLst>
                                    </p:anim>
                                    <p:anim calcmode="lin" valueType="num">
                                      <p:cBhvr>
                                        <p:cTn id="35" dur="500" fill="hold"/>
                                        <p:tgtEl>
                                          <p:spTgt spid="5129"/>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5131"/>
                                        </p:tgtEl>
                                        <p:attrNameLst>
                                          <p:attrName>style.visibility</p:attrName>
                                        </p:attrNameLst>
                                      </p:cBhvr>
                                      <p:to>
                                        <p:strVal val="visible"/>
                                      </p:to>
                                    </p:set>
                                    <p:animEffect transition="in" filter="wipe(left)">
                                      <p:cBhvr>
                                        <p:cTn id="40" dur="500"/>
                                        <p:tgtEl>
                                          <p:spTgt spid="513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5132"/>
                                        </p:tgtEl>
                                        <p:attrNameLst>
                                          <p:attrName>style.visibility</p:attrName>
                                        </p:attrNameLst>
                                      </p:cBhvr>
                                      <p:to>
                                        <p:strVal val="visible"/>
                                      </p:to>
                                    </p:set>
                                    <p:animEffect transition="in" filter="strips(downRight)">
                                      <p:cBhvr>
                                        <p:cTn id="45" dur="500"/>
                                        <p:tgtEl>
                                          <p:spTgt spid="5132"/>
                                        </p:tgtEl>
                                      </p:cBhvr>
                                    </p:animEffect>
                                  </p:childTnLst>
                                </p:cTn>
                              </p:par>
                              <p:par>
                                <p:cTn id="46" presetID="18" presetClass="entr" presetSubtype="6" fill="hold" grpId="0" nodeType="withEffect">
                                  <p:stCondLst>
                                    <p:cond delay="0"/>
                                  </p:stCondLst>
                                  <p:childTnLst>
                                    <p:set>
                                      <p:cBhvr>
                                        <p:cTn id="47" dur="1" fill="hold">
                                          <p:stCondLst>
                                            <p:cond delay="0"/>
                                          </p:stCondLst>
                                        </p:cTn>
                                        <p:tgtEl>
                                          <p:spTgt spid="5133"/>
                                        </p:tgtEl>
                                        <p:attrNameLst>
                                          <p:attrName>style.visibility</p:attrName>
                                        </p:attrNameLst>
                                      </p:cBhvr>
                                      <p:to>
                                        <p:strVal val="visible"/>
                                      </p:to>
                                    </p:set>
                                    <p:animEffect transition="in" filter="strips(downRight)">
                                      <p:cBhvr>
                                        <p:cTn id="48" dur="500"/>
                                        <p:tgtEl>
                                          <p:spTgt spid="513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nodeType="clickEffect">
                                  <p:stCondLst>
                                    <p:cond delay="0"/>
                                  </p:stCondLst>
                                  <p:childTnLst>
                                    <p:set>
                                      <p:cBhvr>
                                        <p:cTn id="52" dur="1" fill="hold">
                                          <p:stCondLst>
                                            <p:cond delay="0"/>
                                          </p:stCondLst>
                                        </p:cTn>
                                        <p:tgtEl>
                                          <p:spTgt spid="5127"/>
                                        </p:tgtEl>
                                        <p:attrNameLst>
                                          <p:attrName>style.visibility</p:attrName>
                                        </p:attrNameLst>
                                      </p:cBhvr>
                                      <p:to>
                                        <p:strVal val="visible"/>
                                      </p:to>
                                    </p:set>
                                    <p:anim calcmode="lin" valueType="num">
                                      <p:cBhvr>
                                        <p:cTn id="53" dur="500" fill="hold"/>
                                        <p:tgtEl>
                                          <p:spTgt spid="5127"/>
                                        </p:tgtEl>
                                        <p:attrNameLst>
                                          <p:attrName>ppt_w</p:attrName>
                                        </p:attrNameLst>
                                      </p:cBhvr>
                                      <p:tavLst>
                                        <p:tav tm="0">
                                          <p:val>
                                            <p:fltVal val="0"/>
                                          </p:val>
                                        </p:tav>
                                        <p:tav tm="100000">
                                          <p:val>
                                            <p:strVal val="#ppt_w"/>
                                          </p:val>
                                        </p:tav>
                                      </p:tavLst>
                                    </p:anim>
                                    <p:anim calcmode="lin" valueType="num">
                                      <p:cBhvr>
                                        <p:cTn id="54" dur="500" fill="hold"/>
                                        <p:tgtEl>
                                          <p:spTgt spid="5127"/>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5130"/>
                                        </p:tgtEl>
                                        <p:attrNameLst>
                                          <p:attrName>style.visibility</p:attrName>
                                        </p:attrNameLst>
                                      </p:cBhvr>
                                      <p:to>
                                        <p:strVal val="visible"/>
                                      </p:to>
                                    </p:set>
                                    <p:anim calcmode="lin" valueType="num">
                                      <p:cBhvr>
                                        <p:cTn id="57" dur="500" fill="hold"/>
                                        <p:tgtEl>
                                          <p:spTgt spid="5130"/>
                                        </p:tgtEl>
                                        <p:attrNameLst>
                                          <p:attrName>ppt_w</p:attrName>
                                        </p:attrNameLst>
                                      </p:cBhvr>
                                      <p:tavLst>
                                        <p:tav tm="0">
                                          <p:val>
                                            <p:fltVal val="0"/>
                                          </p:val>
                                        </p:tav>
                                        <p:tav tm="100000">
                                          <p:val>
                                            <p:strVal val="#ppt_w"/>
                                          </p:val>
                                        </p:tav>
                                      </p:tavLst>
                                    </p:anim>
                                    <p:anim calcmode="lin" valueType="num">
                                      <p:cBhvr>
                                        <p:cTn id="58" dur="500" fill="hold"/>
                                        <p:tgtEl>
                                          <p:spTgt spid="5130"/>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10242"/>
                                        </p:tgtEl>
                                        <p:attrNameLst>
                                          <p:attrName>style.visibility</p:attrName>
                                        </p:attrNameLst>
                                      </p:cBhvr>
                                      <p:to>
                                        <p:strVal val="visible"/>
                                      </p:to>
                                    </p:set>
                                    <p:animEffect transition="in" filter="fade">
                                      <p:cBhvr>
                                        <p:cTn id="63" dur="500"/>
                                        <p:tgtEl>
                                          <p:spTgt spid="1024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5136"/>
                                        </p:tgtEl>
                                        <p:attrNameLst>
                                          <p:attrName>style.visibility</p:attrName>
                                        </p:attrNameLst>
                                      </p:cBhvr>
                                      <p:to>
                                        <p:strVal val="visible"/>
                                      </p:to>
                                    </p:set>
                                    <p:animEffect transition="in" filter="wipe(left)">
                                      <p:cBhvr>
                                        <p:cTn id="68" dur="500"/>
                                        <p:tgtEl>
                                          <p:spTgt spid="5136"/>
                                        </p:tgtEl>
                                      </p:cBhvr>
                                    </p:animEffect>
                                  </p:childTnLst>
                                </p:cTn>
                              </p:par>
                              <p:par>
                                <p:cTn id="69" presetID="18" presetClass="entr" presetSubtype="6" fill="hold" grpId="0" nodeType="withEffect">
                                  <p:stCondLst>
                                    <p:cond delay="0"/>
                                  </p:stCondLst>
                                  <p:childTnLst>
                                    <p:set>
                                      <p:cBhvr>
                                        <p:cTn id="70" dur="1" fill="hold">
                                          <p:stCondLst>
                                            <p:cond delay="0"/>
                                          </p:stCondLst>
                                        </p:cTn>
                                        <p:tgtEl>
                                          <p:spTgt spid="5137"/>
                                        </p:tgtEl>
                                        <p:attrNameLst>
                                          <p:attrName>style.visibility</p:attrName>
                                        </p:attrNameLst>
                                      </p:cBhvr>
                                      <p:to>
                                        <p:strVal val="visible"/>
                                      </p:to>
                                    </p:set>
                                    <p:animEffect transition="in" filter="strips(downRight)">
                                      <p:cBhvr>
                                        <p:cTn id="71" dur="500"/>
                                        <p:tgtEl>
                                          <p:spTgt spid="5137"/>
                                        </p:tgtEl>
                                      </p:cBhvr>
                                    </p:animEffect>
                                  </p:childTnLst>
                                </p:cTn>
                              </p:par>
                            </p:childTnLst>
                          </p:cTn>
                        </p:par>
                      </p:childTnLst>
                    </p:cTn>
                  </p:par>
                  <p:par>
                    <p:cTn id="72" fill="hold">
                      <p:stCondLst>
                        <p:cond delay="indefinite"/>
                      </p:stCondLst>
                      <p:childTnLst>
                        <p:par>
                          <p:cTn id="73" fill="hold">
                            <p:stCondLst>
                              <p:cond delay="0"/>
                            </p:stCondLst>
                            <p:childTnLst>
                              <p:par>
                                <p:cTn id="74" presetID="18" presetClass="entr" presetSubtype="9" fill="hold" grpId="0" nodeType="clickEffect">
                                  <p:stCondLst>
                                    <p:cond delay="0"/>
                                  </p:stCondLst>
                                  <p:childTnLst>
                                    <p:set>
                                      <p:cBhvr>
                                        <p:cTn id="75" dur="1" fill="hold">
                                          <p:stCondLst>
                                            <p:cond delay="0"/>
                                          </p:stCondLst>
                                        </p:cTn>
                                        <p:tgtEl>
                                          <p:spTgt spid="5134"/>
                                        </p:tgtEl>
                                        <p:attrNameLst>
                                          <p:attrName>style.visibility</p:attrName>
                                        </p:attrNameLst>
                                      </p:cBhvr>
                                      <p:to>
                                        <p:strVal val="visible"/>
                                      </p:to>
                                    </p:set>
                                    <p:animEffect transition="in" filter="strips(upLeft)">
                                      <p:cBhvr>
                                        <p:cTn id="76" dur="500"/>
                                        <p:tgtEl>
                                          <p:spTgt spid="5134"/>
                                        </p:tgtEl>
                                      </p:cBhvr>
                                    </p:animEffect>
                                  </p:childTnLst>
                                </p:cTn>
                              </p:par>
                              <p:par>
                                <p:cTn id="77" presetID="18" presetClass="entr" presetSubtype="9" fill="hold" nodeType="withEffect">
                                  <p:stCondLst>
                                    <p:cond delay="0"/>
                                  </p:stCondLst>
                                  <p:childTnLst>
                                    <p:set>
                                      <p:cBhvr>
                                        <p:cTn id="78" dur="1" fill="hold">
                                          <p:stCondLst>
                                            <p:cond delay="0"/>
                                          </p:stCondLst>
                                        </p:cTn>
                                        <p:tgtEl>
                                          <p:spTgt spid="5135">
                                            <p:txEl>
                                              <p:pRg st="0" end="0"/>
                                            </p:txEl>
                                          </p:spTgt>
                                        </p:tgtEl>
                                        <p:attrNameLst>
                                          <p:attrName>style.visibility</p:attrName>
                                        </p:attrNameLst>
                                      </p:cBhvr>
                                      <p:to>
                                        <p:strVal val="visible"/>
                                      </p:to>
                                    </p:set>
                                    <p:animEffect transition="in" filter="strips(upLeft)">
                                      <p:cBhvr>
                                        <p:cTn id="79" dur="500"/>
                                        <p:tgtEl>
                                          <p:spTgt spid="5135">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9" presetClass="entr" presetSubtype="0" fill="hold" grpId="0" nodeType="clickEffect">
                                  <p:stCondLst>
                                    <p:cond delay="0"/>
                                  </p:stCondLst>
                                  <p:childTnLst>
                                    <p:set>
                                      <p:cBhvr>
                                        <p:cTn id="83" dur="1" fill="hold">
                                          <p:stCondLst>
                                            <p:cond delay="0"/>
                                          </p:stCondLst>
                                        </p:cTn>
                                        <p:tgtEl>
                                          <p:spTgt spid="5138"/>
                                        </p:tgtEl>
                                        <p:attrNameLst>
                                          <p:attrName>style.visibility</p:attrName>
                                        </p:attrNameLst>
                                      </p:cBhvr>
                                      <p:to>
                                        <p:strVal val="visible"/>
                                      </p:to>
                                    </p:set>
                                    <p:anim calcmode="lin" valueType="num">
                                      <p:cBhvr>
                                        <p:cTn id="84" dur="1000" fill="hold"/>
                                        <p:tgtEl>
                                          <p:spTgt spid="5138"/>
                                        </p:tgtEl>
                                        <p:attrNameLst>
                                          <p:attrName>ppt_x</p:attrName>
                                        </p:attrNameLst>
                                      </p:cBhvr>
                                      <p:tavLst>
                                        <p:tav tm="0">
                                          <p:val>
                                            <p:strVal val="#ppt_x-.2"/>
                                          </p:val>
                                        </p:tav>
                                        <p:tav tm="100000">
                                          <p:val>
                                            <p:strVal val="#ppt_x"/>
                                          </p:val>
                                        </p:tav>
                                      </p:tavLst>
                                    </p:anim>
                                    <p:anim calcmode="lin" valueType="num">
                                      <p:cBhvr>
                                        <p:cTn id="85" dur="1000" fill="hold"/>
                                        <p:tgtEl>
                                          <p:spTgt spid="5138"/>
                                        </p:tgtEl>
                                        <p:attrNameLst>
                                          <p:attrName>ppt_y</p:attrName>
                                        </p:attrNameLst>
                                      </p:cBhvr>
                                      <p:tavLst>
                                        <p:tav tm="0">
                                          <p:val>
                                            <p:strVal val="#ppt_y"/>
                                          </p:val>
                                        </p:tav>
                                        <p:tav tm="100000">
                                          <p:val>
                                            <p:strVal val="#ppt_y"/>
                                          </p:val>
                                        </p:tav>
                                      </p:tavLst>
                                    </p:anim>
                                    <p:animEffect transition="in" filter="wipe(right)" prLst="gradientSize: 0.1">
                                      <p:cBhvr>
                                        <p:cTn id="86" dur="1000"/>
                                        <p:tgtEl>
                                          <p:spTgt spid="5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P spid="5128" grpId="0"/>
      <p:bldP spid="5129" grpId="0"/>
      <p:bldP spid="5130" grpId="0"/>
      <p:bldP spid="5132" grpId="0" animBg="1"/>
      <p:bldP spid="5133" grpId="0"/>
      <p:bldP spid="5134" grpId="0" animBg="1"/>
      <p:bldP spid="5136" grpId="0" animBg="1"/>
      <p:bldP spid="5137" grpId="0"/>
      <p:bldP spid="51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175" y="1341438"/>
            <a:ext cx="1679575" cy="723900"/>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908050"/>
            <a:ext cx="1368425" cy="1036638"/>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638" y="836613"/>
            <a:ext cx="1184275" cy="1223962"/>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750" y="188913"/>
            <a:ext cx="14033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625" y="1268413"/>
            <a:ext cx="1655763" cy="714375"/>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AutoShape 7"/>
          <p:cNvSpPr>
            <a:spLocks noChangeArrowheads="1"/>
          </p:cNvSpPr>
          <p:nvPr/>
        </p:nvSpPr>
        <p:spPr bwMode="auto">
          <a:xfrm>
            <a:off x="5867400" y="476250"/>
            <a:ext cx="1366838" cy="792163"/>
          </a:xfrm>
          <a:prstGeom prst="rightArrow">
            <a:avLst>
              <a:gd name="adj1" fmla="val 50000"/>
              <a:gd name="adj2" fmla="val 43136"/>
            </a:avLst>
          </a:prstGeom>
          <a:solidFill>
            <a:srgbClr val="A0D4D8">
              <a:alpha val="33000"/>
            </a:srgbClr>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52" name="AutoShape 8"/>
          <p:cNvSpPr>
            <a:spLocks noChangeArrowheads="1"/>
          </p:cNvSpPr>
          <p:nvPr/>
        </p:nvSpPr>
        <p:spPr bwMode="auto">
          <a:xfrm>
            <a:off x="5795963" y="1989138"/>
            <a:ext cx="1368425" cy="790575"/>
          </a:xfrm>
          <a:prstGeom prst="leftArrow">
            <a:avLst>
              <a:gd name="adj1" fmla="val 50000"/>
              <a:gd name="adj2" fmla="val 43273"/>
            </a:avLst>
          </a:prstGeom>
          <a:solidFill>
            <a:srgbClr val="FFFF00">
              <a:alpha val="56000"/>
            </a:srgbClr>
          </a:solidFill>
          <a:ln w="9525" algn="ctr">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53" name="AutoShape 9"/>
          <p:cNvSpPr>
            <a:spLocks noChangeArrowheads="1"/>
          </p:cNvSpPr>
          <p:nvPr/>
        </p:nvSpPr>
        <p:spPr bwMode="auto">
          <a:xfrm>
            <a:off x="7524750" y="1989138"/>
            <a:ext cx="1296988" cy="360362"/>
          </a:xfrm>
          <a:prstGeom prst="bracketPair">
            <a:avLst>
              <a:gd name="adj" fmla="val 16667"/>
            </a:avLst>
          </a:prstGeom>
          <a:noFill/>
          <a:ln w="9525">
            <a:solidFill>
              <a:srgbClr val="FF6600"/>
            </a:solidFill>
            <a:round/>
            <a:headEnd/>
            <a:tailEnd/>
          </a:ln>
          <a:effectLst/>
          <a:extLst>
            <a:ext uri="{909E8E84-426E-40DD-AFC4-6F175D3DCCD1}">
              <a14:hiddenFill xmlns:a14="http://schemas.microsoft.com/office/drawing/2010/main">
                <a:solidFill>
                  <a:srgbClr val="A0D4D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54" name="Text Box 10"/>
          <p:cNvSpPr txBox="1">
            <a:spLocks noChangeArrowheads="1"/>
          </p:cNvSpPr>
          <p:nvPr/>
        </p:nvSpPr>
        <p:spPr bwMode="auto">
          <a:xfrm>
            <a:off x="250825" y="188913"/>
            <a:ext cx="1728788" cy="64135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600"/>
              <a:t>提供者</a:t>
            </a:r>
          </a:p>
        </p:txBody>
      </p:sp>
      <p:sp>
        <p:nvSpPr>
          <p:cNvPr id="6155" name="Text Box 11"/>
          <p:cNvSpPr txBox="1">
            <a:spLocks noChangeArrowheads="1"/>
          </p:cNvSpPr>
          <p:nvPr/>
        </p:nvSpPr>
        <p:spPr bwMode="auto">
          <a:xfrm>
            <a:off x="323850" y="2997200"/>
            <a:ext cx="2232025" cy="641350"/>
          </a:xfrm>
          <a:prstGeom prst="rect">
            <a:avLst/>
          </a:prstGeom>
          <a:noFill/>
          <a:ln>
            <a:noFill/>
          </a:ln>
          <a:effectLst/>
          <a:extLst>
            <a:ext uri="{909E8E84-426E-40DD-AFC4-6F175D3DCCD1}">
              <a14:hiddenFill xmlns:a14="http://schemas.microsoft.com/office/drawing/2010/main">
                <a:solidFill>
                  <a:srgbClr val="FFCC00">
                    <a:alpha val="50999"/>
                  </a:srgbClr>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600"/>
              <a:t>預託点数</a:t>
            </a:r>
          </a:p>
        </p:txBody>
      </p:sp>
      <p:sp>
        <p:nvSpPr>
          <p:cNvPr id="6156" name="AutoShape 12"/>
          <p:cNvSpPr>
            <a:spLocks noChangeArrowheads="1"/>
          </p:cNvSpPr>
          <p:nvPr/>
        </p:nvSpPr>
        <p:spPr bwMode="auto">
          <a:xfrm>
            <a:off x="611188" y="4149725"/>
            <a:ext cx="1657350" cy="792163"/>
          </a:xfrm>
          <a:prstGeom prst="rightArrow">
            <a:avLst>
              <a:gd name="adj1" fmla="val 50000"/>
              <a:gd name="adj2" fmla="val 52305"/>
            </a:avLst>
          </a:prstGeom>
          <a:solidFill>
            <a:srgbClr val="A0D4D8">
              <a:alpha val="33000"/>
            </a:srgbClr>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57" name="AutoShape 13"/>
          <p:cNvSpPr>
            <a:spLocks noChangeArrowheads="1"/>
          </p:cNvSpPr>
          <p:nvPr/>
        </p:nvSpPr>
        <p:spPr bwMode="auto">
          <a:xfrm>
            <a:off x="611188" y="5013325"/>
            <a:ext cx="1584325" cy="865188"/>
          </a:xfrm>
          <a:prstGeom prst="leftArrow">
            <a:avLst>
              <a:gd name="adj1" fmla="val 50000"/>
              <a:gd name="adj2" fmla="val 45780"/>
            </a:avLst>
          </a:prstGeom>
          <a:solidFill>
            <a:srgbClr val="FFFF00">
              <a:alpha val="56000"/>
            </a:srgbClr>
          </a:solidFill>
          <a:ln w="9525" algn="ctr">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58" name="Text Box 14"/>
          <p:cNvSpPr txBox="1">
            <a:spLocks noChangeArrowheads="1"/>
          </p:cNvSpPr>
          <p:nvPr/>
        </p:nvSpPr>
        <p:spPr bwMode="auto">
          <a:xfrm>
            <a:off x="6011863" y="620713"/>
            <a:ext cx="863600" cy="45720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30</a:t>
            </a:r>
            <a:r>
              <a:rPr lang="ja-JP" altLang="en-US" sz="2400"/>
              <a:t>分</a:t>
            </a:r>
          </a:p>
        </p:txBody>
      </p:sp>
      <p:sp>
        <p:nvSpPr>
          <p:cNvPr id="6159" name="Text Box 15"/>
          <p:cNvSpPr txBox="1">
            <a:spLocks noChangeArrowheads="1"/>
          </p:cNvSpPr>
          <p:nvPr/>
        </p:nvSpPr>
        <p:spPr bwMode="auto">
          <a:xfrm>
            <a:off x="6227763" y="2133600"/>
            <a:ext cx="863600" cy="45720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30</a:t>
            </a:r>
            <a:r>
              <a:rPr lang="ja-JP" altLang="en-US" sz="2400"/>
              <a:t>分</a:t>
            </a:r>
          </a:p>
        </p:txBody>
      </p:sp>
      <p:sp>
        <p:nvSpPr>
          <p:cNvPr id="6160" name="Text Box 16"/>
          <p:cNvSpPr txBox="1">
            <a:spLocks noChangeArrowheads="1"/>
          </p:cNvSpPr>
          <p:nvPr/>
        </p:nvSpPr>
        <p:spPr bwMode="auto">
          <a:xfrm>
            <a:off x="900113" y="4292600"/>
            <a:ext cx="863600" cy="45720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30</a:t>
            </a:r>
            <a:r>
              <a:rPr lang="ja-JP" altLang="en-US" sz="2400"/>
              <a:t>分</a:t>
            </a:r>
          </a:p>
        </p:txBody>
      </p:sp>
      <p:sp>
        <p:nvSpPr>
          <p:cNvPr id="6161" name="Text Box 17"/>
          <p:cNvSpPr txBox="1">
            <a:spLocks noChangeArrowheads="1"/>
          </p:cNvSpPr>
          <p:nvPr/>
        </p:nvSpPr>
        <p:spPr bwMode="auto">
          <a:xfrm>
            <a:off x="1116013" y="5229225"/>
            <a:ext cx="863600" cy="45720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30</a:t>
            </a:r>
            <a:r>
              <a:rPr lang="ja-JP" altLang="en-US" sz="2400"/>
              <a:t>分</a:t>
            </a:r>
          </a:p>
        </p:txBody>
      </p:sp>
      <p:sp>
        <p:nvSpPr>
          <p:cNvPr id="6162" name="Rectangle 18"/>
          <p:cNvSpPr>
            <a:spLocks noChangeArrowheads="1"/>
          </p:cNvSpPr>
          <p:nvPr/>
        </p:nvSpPr>
        <p:spPr bwMode="auto">
          <a:xfrm>
            <a:off x="900113" y="5949950"/>
            <a:ext cx="1093787" cy="519113"/>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50000"/>
              </a:spcBef>
            </a:pPr>
            <a:r>
              <a:rPr lang="en-US" altLang="ja-JP" sz="2800">
                <a:solidFill>
                  <a:srgbClr val="FF0000"/>
                </a:solidFill>
              </a:rPr>
              <a:t>2</a:t>
            </a:r>
            <a:r>
              <a:rPr lang="ja-JP" altLang="en-US" sz="2800">
                <a:solidFill>
                  <a:srgbClr val="FF0000"/>
                </a:solidFill>
              </a:rPr>
              <a:t>時間</a:t>
            </a:r>
          </a:p>
        </p:txBody>
      </p:sp>
      <p:sp>
        <p:nvSpPr>
          <p:cNvPr id="6163" name="AutoShape 19"/>
          <p:cNvSpPr>
            <a:spLocks/>
          </p:cNvSpPr>
          <p:nvPr/>
        </p:nvSpPr>
        <p:spPr bwMode="auto">
          <a:xfrm>
            <a:off x="2339975" y="4149725"/>
            <a:ext cx="360363" cy="2303463"/>
          </a:xfrm>
          <a:prstGeom prst="rightBrace">
            <a:avLst>
              <a:gd name="adj1" fmla="val 53267"/>
              <a:gd name="adj2" fmla="val 50000"/>
            </a:avLst>
          </a:prstGeom>
          <a:noFill/>
          <a:ln w="31750">
            <a:solidFill>
              <a:srgbClr val="0000FF"/>
            </a:solidFill>
            <a:round/>
            <a:headEnd/>
            <a:tailEnd/>
          </a:ln>
          <a:effectLst/>
          <a:extLst>
            <a:ext uri="{909E8E84-426E-40DD-AFC4-6F175D3DCCD1}">
              <a14:hiddenFill xmlns:a14="http://schemas.microsoft.com/office/drawing/2010/main">
                <a:solidFill>
                  <a:srgbClr val="A0D4D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64" name="Text Box 20"/>
          <p:cNvSpPr txBox="1">
            <a:spLocks noChangeArrowheads="1"/>
          </p:cNvSpPr>
          <p:nvPr/>
        </p:nvSpPr>
        <p:spPr bwMode="auto">
          <a:xfrm>
            <a:off x="2771775" y="4941888"/>
            <a:ext cx="2590800" cy="579437"/>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200"/>
              <a:t>3</a:t>
            </a:r>
            <a:r>
              <a:rPr lang="ja-JP" altLang="en-US" sz="3200"/>
              <a:t>時間＝</a:t>
            </a:r>
            <a:r>
              <a:rPr lang="en-US" altLang="ja-JP" sz="3200"/>
              <a:t>3</a:t>
            </a:r>
            <a:r>
              <a:rPr lang="ja-JP" altLang="en-US" sz="3200"/>
              <a:t>点</a:t>
            </a:r>
          </a:p>
        </p:txBody>
      </p:sp>
      <p:sp>
        <p:nvSpPr>
          <p:cNvPr id="6165" name="Rectangle 21"/>
          <p:cNvSpPr>
            <a:spLocks noChangeArrowheads="1"/>
          </p:cNvSpPr>
          <p:nvPr/>
        </p:nvSpPr>
        <p:spPr bwMode="auto">
          <a:xfrm>
            <a:off x="7740650" y="1989138"/>
            <a:ext cx="963613" cy="45720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2400" b="1">
                <a:solidFill>
                  <a:srgbClr val="FF0000"/>
                </a:solidFill>
              </a:rPr>
              <a:t>2</a:t>
            </a:r>
            <a:r>
              <a:rPr lang="ja-JP" altLang="en-US" sz="2400" b="1">
                <a:solidFill>
                  <a:srgbClr val="FF0000"/>
                </a:solidFill>
              </a:rPr>
              <a:t>時間</a:t>
            </a:r>
          </a:p>
        </p:txBody>
      </p:sp>
      <p:cxnSp>
        <p:nvCxnSpPr>
          <p:cNvPr id="6166" name="AutoShape 22"/>
          <p:cNvCxnSpPr>
            <a:cxnSpLocks noChangeShapeType="1"/>
          </p:cNvCxnSpPr>
          <p:nvPr/>
        </p:nvCxnSpPr>
        <p:spPr bwMode="auto">
          <a:xfrm>
            <a:off x="971550" y="2276475"/>
            <a:ext cx="7488238" cy="792163"/>
          </a:xfrm>
          <a:prstGeom prst="bentConnector3">
            <a:avLst>
              <a:gd name="adj1" fmla="val 49991"/>
            </a:avLst>
          </a:prstGeom>
          <a:noFill/>
          <a:ln w="25400">
            <a:solidFill>
              <a:srgbClr val="0000FF"/>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67" name="AutoShape 23"/>
          <p:cNvCxnSpPr>
            <a:cxnSpLocks noChangeShapeType="1"/>
          </p:cNvCxnSpPr>
          <p:nvPr/>
        </p:nvCxnSpPr>
        <p:spPr bwMode="auto">
          <a:xfrm flipV="1">
            <a:off x="8459788" y="2565400"/>
            <a:ext cx="0" cy="503238"/>
          </a:xfrm>
          <a:prstGeom prst="straightConnector1">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68" name="Line 24"/>
          <p:cNvSpPr>
            <a:spLocks noChangeShapeType="1"/>
          </p:cNvSpPr>
          <p:nvPr/>
        </p:nvSpPr>
        <p:spPr bwMode="auto">
          <a:xfrm flipV="1">
            <a:off x="971550" y="1989138"/>
            <a:ext cx="0" cy="287337"/>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69" name="Oval 25"/>
          <p:cNvSpPr>
            <a:spLocks noChangeArrowheads="1"/>
          </p:cNvSpPr>
          <p:nvPr/>
        </p:nvSpPr>
        <p:spPr bwMode="auto">
          <a:xfrm>
            <a:off x="3132138" y="2349500"/>
            <a:ext cx="1511300" cy="792163"/>
          </a:xfrm>
          <a:prstGeom prst="ellipse">
            <a:avLst/>
          </a:prstGeom>
          <a:solidFill>
            <a:srgbClr val="FFCC99">
              <a:alpha val="33000"/>
            </a:srgbClr>
          </a:solidFill>
          <a:ln w="952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3200"/>
              <a:t>６０ｋｍ</a:t>
            </a:r>
          </a:p>
        </p:txBody>
      </p:sp>
      <p:sp>
        <p:nvSpPr>
          <p:cNvPr id="6170" name="AutoShape 26"/>
          <p:cNvSpPr>
            <a:spLocks noChangeArrowheads="1"/>
          </p:cNvSpPr>
          <p:nvPr/>
        </p:nvSpPr>
        <p:spPr bwMode="auto">
          <a:xfrm>
            <a:off x="6011863" y="4797425"/>
            <a:ext cx="2089150" cy="935038"/>
          </a:xfrm>
          <a:prstGeom prst="foldedCorner">
            <a:avLst>
              <a:gd name="adj" fmla="val 12500"/>
            </a:avLst>
          </a:prstGeom>
          <a:solidFill>
            <a:srgbClr val="FF99CC">
              <a:alpha val="49001"/>
            </a:srgbClr>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71" name="Text Box 27"/>
          <p:cNvSpPr txBox="1">
            <a:spLocks noChangeArrowheads="1"/>
          </p:cNvSpPr>
          <p:nvPr/>
        </p:nvSpPr>
        <p:spPr bwMode="auto">
          <a:xfrm>
            <a:off x="6156325" y="4941888"/>
            <a:ext cx="1655763" cy="641350"/>
          </a:xfrm>
          <a:prstGeom prst="rect">
            <a:avLst/>
          </a:prstGeom>
          <a:noFill/>
          <a:ln>
            <a:noFill/>
          </a:ln>
          <a:effectLst/>
          <a:extLst>
            <a:ext uri="{909E8E84-426E-40DD-AFC4-6F175D3DCCD1}">
              <a14:hiddenFill xmlns:a14="http://schemas.microsoft.com/office/drawing/2010/main">
                <a:solidFill>
                  <a:srgbClr val="FFCC00">
                    <a:alpha val="50999"/>
                  </a:srgbClr>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600"/>
              <a:t>交通費</a:t>
            </a:r>
          </a:p>
        </p:txBody>
      </p:sp>
      <p:sp>
        <p:nvSpPr>
          <p:cNvPr id="6172" name="Text Box 28"/>
          <p:cNvSpPr txBox="1">
            <a:spLocks noChangeArrowheads="1"/>
          </p:cNvSpPr>
          <p:nvPr/>
        </p:nvSpPr>
        <p:spPr bwMode="auto">
          <a:xfrm>
            <a:off x="4140200" y="6021388"/>
            <a:ext cx="4679950" cy="579437"/>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3200"/>
              <a:t>60km×30</a:t>
            </a:r>
            <a:r>
              <a:rPr lang="ja-JP" altLang="en-US" sz="3200"/>
              <a:t>円＝</a:t>
            </a:r>
            <a:r>
              <a:rPr lang="en-US" altLang="ja-JP" sz="3200"/>
              <a:t>1,800</a:t>
            </a:r>
            <a:r>
              <a:rPr lang="ja-JP" altLang="en-US" sz="3200"/>
              <a:t>円</a:t>
            </a:r>
          </a:p>
        </p:txBody>
      </p:sp>
      <p:sp>
        <p:nvSpPr>
          <p:cNvPr id="6173" name="AutoShape 29"/>
          <p:cNvSpPr>
            <a:spLocks noChangeArrowheads="1"/>
          </p:cNvSpPr>
          <p:nvPr/>
        </p:nvSpPr>
        <p:spPr bwMode="auto">
          <a:xfrm>
            <a:off x="323850" y="2852738"/>
            <a:ext cx="2089150" cy="935037"/>
          </a:xfrm>
          <a:prstGeom prst="foldedCorner">
            <a:avLst>
              <a:gd name="adj" fmla="val 12500"/>
            </a:avLst>
          </a:prstGeom>
          <a:solidFill>
            <a:srgbClr val="FF99CC">
              <a:alpha val="38000"/>
            </a:srgbClr>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74" name="Oval 30"/>
          <p:cNvSpPr>
            <a:spLocks noChangeArrowheads="1"/>
          </p:cNvSpPr>
          <p:nvPr/>
        </p:nvSpPr>
        <p:spPr bwMode="auto">
          <a:xfrm>
            <a:off x="250825" y="4221163"/>
            <a:ext cx="2089150" cy="1655762"/>
          </a:xfrm>
          <a:prstGeom prst="ellipse">
            <a:avLst/>
          </a:prstGeom>
          <a:noFill/>
          <a:ln w="22225" algn="ctr">
            <a:solidFill>
              <a:srgbClr val="FF3300"/>
            </a:solidFill>
            <a:round/>
            <a:headEnd/>
            <a:tailEnd/>
          </a:ln>
          <a:effectLst/>
          <a:extLst>
            <a:ext uri="{909E8E84-426E-40DD-AFC4-6F175D3DCCD1}">
              <a14:hiddenFill xmlns:a14="http://schemas.microsoft.com/office/drawing/2010/main">
                <a:solidFill>
                  <a:srgbClr val="A0D4D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75" name="Text Box 31"/>
          <p:cNvSpPr txBox="1">
            <a:spLocks noChangeArrowheads="1"/>
          </p:cNvSpPr>
          <p:nvPr/>
        </p:nvSpPr>
        <p:spPr bwMode="auto">
          <a:xfrm>
            <a:off x="3346450" y="3753534"/>
            <a:ext cx="5543997" cy="646331"/>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3600" dirty="0"/>
              <a:t>拠点で付与＝</a:t>
            </a:r>
            <a:r>
              <a:rPr lang="ja-JP" altLang="en-US" sz="3600" dirty="0">
                <a:solidFill>
                  <a:srgbClr val="FF0000"/>
                </a:solidFill>
              </a:rPr>
              <a:t>サポート点数</a:t>
            </a:r>
          </a:p>
        </p:txBody>
      </p:sp>
      <p:sp>
        <p:nvSpPr>
          <p:cNvPr id="6176" name="Line 32"/>
          <p:cNvSpPr>
            <a:spLocks noChangeShapeType="1"/>
          </p:cNvSpPr>
          <p:nvPr/>
        </p:nvSpPr>
        <p:spPr bwMode="auto">
          <a:xfrm flipV="1">
            <a:off x="2411413" y="4076700"/>
            <a:ext cx="935037" cy="53975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77" name="Line 33"/>
          <p:cNvSpPr>
            <a:spLocks noChangeShapeType="1"/>
          </p:cNvSpPr>
          <p:nvPr/>
        </p:nvSpPr>
        <p:spPr bwMode="auto">
          <a:xfrm flipV="1">
            <a:off x="2484438" y="4221163"/>
            <a:ext cx="935037" cy="53975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78" name="Line 34"/>
          <p:cNvSpPr>
            <a:spLocks noChangeShapeType="1"/>
          </p:cNvSpPr>
          <p:nvPr/>
        </p:nvSpPr>
        <p:spPr bwMode="auto">
          <a:xfrm flipV="1">
            <a:off x="1042988" y="1989138"/>
            <a:ext cx="0" cy="215900"/>
          </a:xfrm>
          <a:prstGeom prst="line">
            <a:avLst/>
          </a:prstGeom>
          <a:noFill/>
          <a:ln w="952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cxnSp>
        <p:nvCxnSpPr>
          <p:cNvPr id="6179" name="AutoShape 35"/>
          <p:cNvCxnSpPr>
            <a:cxnSpLocks noChangeShapeType="1"/>
          </p:cNvCxnSpPr>
          <p:nvPr/>
        </p:nvCxnSpPr>
        <p:spPr bwMode="auto">
          <a:xfrm>
            <a:off x="971550" y="2205038"/>
            <a:ext cx="7488238" cy="792162"/>
          </a:xfrm>
          <a:prstGeom prst="bentConnector3">
            <a:avLst>
              <a:gd name="adj1" fmla="val 49991"/>
            </a:avLst>
          </a:prstGeom>
          <a:noFill/>
          <a:ln w="25400">
            <a:solidFill>
              <a:srgbClr val="8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80" name="AutoShape 36"/>
          <p:cNvCxnSpPr>
            <a:cxnSpLocks noChangeShapeType="1"/>
          </p:cNvCxnSpPr>
          <p:nvPr/>
        </p:nvCxnSpPr>
        <p:spPr bwMode="auto">
          <a:xfrm flipV="1">
            <a:off x="8532813" y="2565400"/>
            <a:ext cx="0" cy="503238"/>
          </a:xfrm>
          <a:prstGeom prst="straightConnector1">
            <a:avLst/>
          </a:prstGeom>
          <a:noFill/>
          <a:ln w="952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42238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154"/>
                                        </p:tgtEl>
                                        <p:attrNameLst>
                                          <p:attrName>style.visibility</p:attrName>
                                        </p:attrNameLst>
                                      </p:cBhvr>
                                      <p:to>
                                        <p:strVal val="visible"/>
                                      </p:to>
                                    </p:set>
                                    <p:anim calcmode="lin" valueType="num">
                                      <p:cBhvr additive="base">
                                        <p:cTn id="7" dur="500" fill="hold"/>
                                        <p:tgtEl>
                                          <p:spTgt spid="6154"/>
                                        </p:tgtEl>
                                        <p:attrNameLst>
                                          <p:attrName>ppt_x</p:attrName>
                                        </p:attrNameLst>
                                      </p:cBhvr>
                                      <p:tavLst>
                                        <p:tav tm="0">
                                          <p:val>
                                            <p:strVal val="#ppt_x"/>
                                          </p:val>
                                        </p:tav>
                                        <p:tav tm="100000">
                                          <p:val>
                                            <p:strVal val="#ppt_x"/>
                                          </p:val>
                                        </p:tav>
                                      </p:tavLst>
                                    </p:anim>
                                    <p:anim calcmode="lin" valueType="num">
                                      <p:cBhvr additive="base">
                                        <p:cTn id="8" dur="500" fill="hold"/>
                                        <p:tgtEl>
                                          <p:spTgt spid="615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p:cTn id="13" dur="500" fill="hold"/>
                                        <p:tgtEl>
                                          <p:spTgt spid="6147"/>
                                        </p:tgtEl>
                                        <p:attrNameLst>
                                          <p:attrName>ppt_w</p:attrName>
                                        </p:attrNameLst>
                                      </p:cBhvr>
                                      <p:tavLst>
                                        <p:tav tm="0">
                                          <p:val>
                                            <p:fltVal val="0"/>
                                          </p:val>
                                        </p:tav>
                                        <p:tav tm="100000">
                                          <p:val>
                                            <p:strVal val="#ppt_w"/>
                                          </p:val>
                                        </p:tav>
                                      </p:tavLst>
                                    </p:anim>
                                    <p:anim calcmode="lin" valueType="num">
                                      <p:cBhvr>
                                        <p:cTn id="14" dur="500" fill="hold"/>
                                        <p:tgtEl>
                                          <p:spTgt spid="6147"/>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 calcmode="lin" valueType="num">
                                      <p:cBhvr>
                                        <p:cTn id="19" dur="1000" fill="hold"/>
                                        <p:tgtEl>
                                          <p:spTgt spid="6146"/>
                                        </p:tgtEl>
                                        <p:attrNameLst>
                                          <p:attrName>ppt_x</p:attrName>
                                        </p:attrNameLst>
                                      </p:cBhvr>
                                      <p:tavLst>
                                        <p:tav tm="0">
                                          <p:val>
                                            <p:strVal val="#ppt_x-.2"/>
                                          </p:val>
                                        </p:tav>
                                        <p:tav tm="100000">
                                          <p:val>
                                            <p:strVal val="#ppt_x"/>
                                          </p:val>
                                        </p:tav>
                                      </p:tavLst>
                                    </p:anim>
                                    <p:anim calcmode="lin" valueType="num">
                                      <p:cBhvr>
                                        <p:cTn id="20" dur="1000" fill="hold"/>
                                        <p:tgtEl>
                                          <p:spTgt spid="614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14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6148"/>
                                        </p:tgtEl>
                                        <p:attrNameLst>
                                          <p:attrName>style.visibility</p:attrName>
                                        </p:attrNameLst>
                                      </p:cBhvr>
                                      <p:to>
                                        <p:strVal val="visible"/>
                                      </p:to>
                                    </p:set>
                                    <p:anim calcmode="lin" valueType="num">
                                      <p:cBhvr>
                                        <p:cTn id="26" dur="500" fill="hold"/>
                                        <p:tgtEl>
                                          <p:spTgt spid="6148"/>
                                        </p:tgtEl>
                                        <p:attrNameLst>
                                          <p:attrName>ppt_w</p:attrName>
                                        </p:attrNameLst>
                                      </p:cBhvr>
                                      <p:tavLst>
                                        <p:tav tm="0">
                                          <p:val>
                                            <p:fltVal val="0"/>
                                          </p:val>
                                        </p:tav>
                                        <p:tav tm="100000">
                                          <p:val>
                                            <p:strVal val="#ppt_w"/>
                                          </p:val>
                                        </p:tav>
                                      </p:tavLst>
                                    </p:anim>
                                    <p:anim calcmode="lin" valueType="num">
                                      <p:cBhvr>
                                        <p:cTn id="27" dur="500" fill="hold"/>
                                        <p:tgtEl>
                                          <p:spTgt spid="6148"/>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9" presetClass="entr" presetSubtype="0" fill="hold" nodeType="clickEffect">
                                  <p:stCondLst>
                                    <p:cond delay="0"/>
                                  </p:stCondLst>
                                  <p:childTnLst>
                                    <p:set>
                                      <p:cBhvr>
                                        <p:cTn id="31" dur="1" fill="hold">
                                          <p:stCondLst>
                                            <p:cond delay="0"/>
                                          </p:stCondLst>
                                        </p:cTn>
                                        <p:tgtEl>
                                          <p:spTgt spid="6150"/>
                                        </p:tgtEl>
                                        <p:attrNameLst>
                                          <p:attrName>style.visibility</p:attrName>
                                        </p:attrNameLst>
                                      </p:cBhvr>
                                      <p:to>
                                        <p:strVal val="visible"/>
                                      </p:to>
                                    </p:set>
                                    <p:anim calcmode="lin" valueType="num">
                                      <p:cBhvr>
                                        <p:cTn id="32" dur="1000" fill="hold"/>
                                        <p:tgtEl>
                                          <p:spTgt spid="6150"/>
                                        </p:tgtEl>
                                        <p:attrNameLst>
                                          <p:attrName>ppt_x</p:attrName>
                                        </p:attrNameLst>
                                      </p:cBhvr>
                                      <p:tavLst>
                                        <p:tav tm="0">
                                          <p:val>
                                            <p:strVal val="#ppt_x-.2"/>
                                          </p:val>
                                        </p:tav>
                                        <p:tav tm="100000">
                                          <p:val>
                                            <p:strVal val="#ppt_x"/>
                                          </p:val>
                                        </p:tav>
                                      </p:tavLst>
                                    </p:anim>
                                    <p:anim calcmode="lin" valueType="num">
                                      <p:cBhvr>
                                        <p:cTn id="33" dur="1000" fill="hold"/>
                                        <p:tgtEl>
                                          <p:spTgt spid="6150"/>
                                        </p:tgtEl>
                                        <p:attrNameLst>
                                          <p:attrName>ppt_y</p:attrName>
                                        </p:attrNameLst>
                                      </p:cBhvr>
                                      <p:tavLst>
                                        <p:tav tm="0">
                                          <p:val>
                                            <p:strVal val="#ppt_y"/>
                                          </p:val>
                                        </p:tav>
                                        <p:tav tm="100000">
                                          <p:val>
                                            <p:strVal val="#ppt_y"/>
                                          </p:val>
                                        </p:tav>
                                      </p:tavLst>
                                    </p:anim>
                                    <p:animEffect transition="in" filter="wipe(right)" prLst="gradientSize: 0.1">
                                      <p:cBhvr>
                                        <p:cTn id="34" dur="1000"/>
                                        <p:tgtEl>
                                          <p:spTgt spid="615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6151"/>
                                        </p:tgtEl>
                                        <p:attrNameLst>
                                          <p:attrName>style.visibility</p:attrName>
                                        </p:attrNameLst>
                                      </p:cBhvr>
                                      <p:to>
                                        <p:strVal val="visible"/>
                                      </p:to>
                                    </p:set>
                                    <p:anim calcmode="lin" valueType="num">
                                      <p:cBhvr>
                                        <p:cTn id="39" dur="500" fill="hold"/>
                                        <p:tgtEl>
                                          <p:spTgt spid="6151"/>
                                        </p:tgtEl>
                                        <p:attrNameLst>
                                          <p:attrName>ppt_x</p:attrName>
                                        </p:attrNameLst>
                                      </p:cBhvr>
                                      <p:tavLst>
                                        <p:tav tm="0">
                                          <p:val>
                                            <p:strVal val="#ppt_x-#ppt_w/2"/>
                                          </p:val>
                                        </p:tav>
                                        <p:tav tm="100000">
                                          <p:val>
                                            <p:strVal val="#ppt_x"/>
                                          </p:val>
                                        </p:tav>
                                      </p:tavLst>
                                    </p:anim>
                                    <p:anim calcmode="lin" valueType="num">
                                      <p:cBhvr>
                                        <p:cTn id="40" dur="500" fill="hold"/>
                                        <p:tgtEl>
                                          <p:spTgt spid="6151"/>
                                        </p:tgtEl>
                                        <p:attrNameLst>
                                          <p:attrName>ppt_y</p:attrName>
                                        </p:attrNameLst>
                                      </p:cBhvr>
                                      <p:tavLst>
                                        <p:tav tm="0">
                                          <p:val>
                                            <p:strVal val="#ppt_y"/>
                                          </p:val>
                                        </p:tav>
                                        <p:tav tm="100000">
                                          <p:val>
                                            <p:strVal val="#ppt_y"/>
                                          </p:val>
                                        </p:tav>
                                      </p:tavLst>
                                    </p:anim>
                                    <p:anim calcmode="lin" valueType="num">
                                      <p:cBhvr>
                                        <p:cTn id="41" dur="500" fill="hold"/>
                                        <p:tgtEl>
                                          <p:spTgt spid="6151"/>
                                        </p:tgtEl>
                                        <p:attrNameLst>
                                          <p:attrName>ppt_w</p:attrName>
                                        </p:attrNameLst>
                                      </p:cBhvr>
                                      <p:tavLst>
                                        <p:tav tm="0">
                                          <p:val>
                                            <p:fltVal val="0"/>
                                          </p:val>
                                        </p:tav>
                                        <p:tav tm="100000">
                                          <p:val>
                                            <p:strVal val="#ppt_w"/>
                                          </p:val>
                                        </p:tav>
                                      </p:tavLst>
                                    </p:anim>
                                    <p:anim calcmode="lin" valueType="num">
                                      <p:cBhvr>
                                        <p:cTn id="42" dur="500" fill="hold"/>
                                        <p:tgtEl>
                                          <p:spTgt spid="6151"/>
                                        </p:tgtEl>
                                        <p:attrNameLst>
                                          <p:attrName>ppt_h</p:attrName>
                                        </p:attrNameLst>
                                      </p:cBhvr>
                                      <p:tavLst>
                                        <p:tav tm="0">
                                          <p:val>
                                            <p:strVal val="#ppt_h"/>
                                          </p:val>
                                        </p:tav>
                                        <p:tav tm="100000">
                                          <p:val>
                                            <p:strVal val="#ppt_h"/>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6158"/>
                                        </p:tgtEl>
                                        <p:attrNameLst>
                                          <p:attrName>style.visibility</p:attrName>
                                        </p:attrNameLst>
                                      </p:cBhvr>
                                      <p:to>
                                        <p:strVal val="visible"/>
                                      </p:to>
                                    </p:set>
                                    <p:animEffect transition="in" filter="fade">
                                      <p:cBhvr>
                                        <p:cTn id="45" dur="1000"/>
                                        <p:tgtEl>
                                          <p:spTgt spid="615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16" fill="hold" nodeType="clickEffect">
                                  <p:stCondLst>
                                    <p:cond delay="0"/>
                                  </p:stCondLst>
                                  <p:childTnLst>
                                    <p:set>
                                      <p:cBhvr>
                                        <p:cTn id="49" dur="1" fill="hold">
                                          <p:stCondLst>
                                            <p:cond delay="0"/>
                                          </p:stCondLst>
                                        </p:cTn>
                                        <p:tgtEl>
                                          <p:spTgt spid="6149"/>
                                        </p:tgtEl>
                                        <p:attrNameLst>
                                          <p:attrName>style.visibility</p:attrName>
                                        </p:attrNameLst>
                                      </p:cBhvr>
                                      <p:to>
                                        <p:strVal val="visible"/>
                                      </p:to>
                                    </p:set>
                                    <p:anim calcmode="lin" valueType="num">
                                      <p:cBhvr>
                                        <p:cTn id="50" dur="500" fill="hold"/>
                                        <p:tgtEl>
                                          <p:spTgt spid="6149"/>
                                        </p:tgtEl>
                                        <p:attrNameLst>
                                          <p:attrName>ppt_w</p:attrName>
                                        </p:attrNameLst>
                                      </p:cBhvr>
                                      <p:tavLst>
                                        <p:tav tm="0">
                                          <p:val>
                                            <p:fltVal val="0"/>
                                          </p:val>
                                        </p:tav>
                                        <p:tav tm="100000">
                                          <p:val>
                                            <p:strVal val="#ppt_w"/>
                                          </p:val>
                                        </p:tav>
                                      </p:tavLst>
                                    </p:anim>
                                    <p:anim calcmode="lin" valueType="num">
                                      <p:cBhvr>
                                        <p:cTn id="51" dur="500" fill="hold"/>
                                        <p:tgtEl>
                                          <p:spTgt spid="6149"/>
                                        </p:tgtEl>
                                        <p:attrNameLst>
                                          <p:attrName>ppt_h</p:attrName>
                                        </p:attrNameLst>
                                      </p:cBhvr>
                                      <p:tavLst>
                                        <p:tav tm="0">
                                          <p:val>
                                            <p:fltVal val="0"/>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6153"/>
                                        </p:tgtEl>
                                        <p:attrNameLst>
                                          <p:attrName>style.visibility</p:attrName>
                                        </p:attrNameLst>
                                      </p:cBhvr>
                                      <p:to>
                                        <p:strVal val="visible"/>
                                      </p:to>
                                    </p:set>
                                    <p:animEffect transition="in" filter="wipe(left)">
                                      <p:cBhvr>
                                        <p:cTn id="56" dur="500"/>
                                        <p:tgtEl>
                                          <p:spTgt spid="6153"/>
                                        </p:tgtEl>
                                      </p:cBhvr>
                                    </p:animEffect>
                                  </p:childTnLst>
                                </p:cTn>
                              </p:par>
                              <p:par>
                                <p:cTn id="57" presetID="1" presetClass="entr" presetSubtype="0" fill="hold" grpId="0" nodeType="withEffect">
                                  <p:stCondLst>
                                    <p:cond delay="0"/>
                                  </p:stCondLst>
                                  <p:childTnLst>
                                    <p:set>
                                      <p:cBhvr>
                                        <p:cTn id="58" dur="1" fill="hold">
                                          <p:stCondLst>
                                            <p:cond delay="0"/>
                                          </p:stCondLst>
                                        </p:cTn>
                                        <p:tgtEl>
                                          <p:spTgt spid="616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2" fill="hold" grpId="0" nodeType="clickEffect">
                                  <p:stCondLst>
                                    <p:cond delay="0"/>
                                  </p:stCondLst>
                                  <p:childTnLst>
                                    <p:set>
                                      <p:cBhvr>
                                        <p:cTn id="62" dur="1" fill="hold">
                                          <p:stCondLst>
                                            <p:cond delay="0"/>
                                          </p:stCondLst>
                                        </p:cTn>
                                        <p:tgtEl>
                                          <p:spTgt spid="6152"/>
                                        </p:tgtEl>
                                        <p:attrNameLst>
                                          <p:attrName>style.visibility</p:attrName>
                                        </p:attrNameLst>
                                      </p:cBhvr>
                                      <p:to>
                                        <p:strVal val="visible"/>
                                      </p:to>
                                    </p:set>
                                    <p:anim calcmode="lin" valueType="num">
                                      <p:cBhvr>
                                        <p:cTn id="63" dur="500" fill="hold"/>
                                        <p:tgtEl>
                                          <p:spTgt spid="6152"/>
                                        </p:tgtEl>
                                        <p:attrNameLst>
                                          <p:attrName>ppt_x</p:attrName>
                                        </p:attrNameLst>
                                      </p:cBhvr>
                                      <p:tavLst>
                                        <p:tav tm="0">
                                          <p:val>
                                            <p:strVal val="#ppt_x+#ppt_w/2"/>
                                          </p:val>
                                        </p:tav>
                                        <p:tav tm="100000">
                                          <p:val>
                                            <p:strVal val="#ppt_x"/>
                                          </p:val>
                                        </p:tav>
                                      </p:tavLst>
                                    </p:anim>
                                    <p:anim calcmode="lin" valueType="num">
                                      <p:cBhvr>
                                        <p:cTn id="64" dur="500" fill="hold"/>
                                        <p:tgtEl>
                                          <p:spTgt spid="6152"/>
                                        </p:tgtEl>
                                        <p:attrNameLst>
                                          <p:attrName>ppt_y</p:attrName>
                                        </p:attrNameLst>
                                      </p:cBhvr>
                                      <p:tavLst>
                                        <p:tav tm="0">
                                          <p:val>
                                            <p:strVal val="#ppt_y"/>
                                          </p:val>
                                        </p:tav>
                                        <p:tav tm="100000">
                                          <p:val>
                                            <p:strVal val="#ppt_y"/>
                                          </p:val>
                                        </p:tav>
                                      </p:tavLst>
                                    </p:anim>
                                    <p:anim calcmode="lin" valueType="num">
                                      <p:cBhvr>
                                        <p:cTn id="65" dur="500" fill="hold"/>
                                        <p:tgtEl>
                                          <p:spTgt spid="6152"/>
                                        </p:tgtEl>
                                        <p:attrNameLst>
                                          <p:attrName>ppt_w</p:attrName>
                                        </p:attrNameLst>
                                      </p:cBhvr>
                                      <p:tavLst>
                                        <p:tav tm="0">
                                          <p:val>
                                            <p:fltVal val="0"/>
                                          </p:val>
                                        </p:tav>
                                        <p:tav tm="100000">
                                          <p:val>
                                            <p:strVal val="#ppt_w"/>
                                          </p:val>
                                        </p:tav>
                                      </p:tavLst>
                                    </p:anim>
                                    <p:anim calcmode="lin" valueType="num">
                                      <p:cBhvr>
                                        <p:cTn id="66" dur="500" fill="hold"/>
                                        <p:tgtEl>
                                          <p:spTgt spid="6152"/>
                                        </p:tgtEl>
                                        <p:attrNameLst>
                                          <p:attrName>ppt_h</p:attrName>
                                        </p:attrNameLst>
                                      </p:cBhvr>
                                      <p:tavLst>
                                        <p:tav tm="0">
                                          <p:val>
                                            <p:strVal val="#ppt_h"/>
                                          </p:val>
                                        </p:tav>
                                        <p:tav tm="100000">
                                          <p:val>
                                            <p:strVal val="#ppt_h"/>
                                          </p:val>
                                        </p:tav>
                                      </p:tavLst>
                                    </p:anim>
                                  </p:childTnLst>
                                </p:cTn>
                              </p:par>
                              <p:par>
                                <p:cTn id="67" presetID="10" presetClass="entr" presetSubtype="0" fill="hold" grpId="0" nodeType="withEffect">
                                  <p:stCondLst>
                                    <p:cond delay="0"/>
                                  </p:stCondLst>
                                  <p:childTnLst>
                                    <p:set>
                                      <p:cBhvr>
                                        <p:cTn id="68" dur="1" fill="hold">
                                          <p:stCondLst>
                                            <p:cond delay="0"/>
                                          </p:stCondLst>
                                        </p:cTn>
                                        <p:tgtEl>
                                          <p:spTgt spid="6159"/>
                                        </p:tgtEl>
                                        <p:attrNameLst>
                                          <p:attrName>style.visibility</p:attrName>
                                        </p:attrNameLst>
                                      </p:cBhvr>
                                      <p:to>
                                        <p:strVal val="visible"/>
                                      </p:to>
                                    </p:set>
                                    <p:animEffect transition="in" filter="fade">
                                      <p:cBhvr>
                                        <p:cTn id="69" dur="1000"/>
                                        <p:tgtEl>
                                          <p:spTgt spid="615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6173"/>
                                        </p:tgtEl>
                                        <p:attrNameLst>
                                          <p:attrName>style.visibility</p:attrName>
                                        </p:attrNameLst>
                                      </p:cBhvr>
                                      <p:to>
                                        <p:strVal val="visible"/>
                                      </p:to>
                                    </p:set>
                                    <p:animEffect transition="in" filter="barn(inVertical)">
                                      <p:cBhvr>
                                        <p:cTn id="74" dur="500"/>
                                        <p:tgtEl>
                                          <p:spTgt spid="6173"/>
                                        </p:tgtEl>
                                      </p:cBhvr>
                                    </p:animEffect>
                                  </p:childTnLst>
                                </p:cTn>
                              </p:par>
                            </p:childTnLst>
                          </p:cTn>
                        </p:par>
                        <p:par>
                          <p:cTn id="75" fill="hold" nodeType="afterGroup">
                            <p:stCondLst>
                              <p:cond delay="500"/>
                            </p:stCondLst>
                            <p:childTnLst>
                              <p:par>
                                <p:cTn id="76" presetID="16" presetClass="entr" presetSubtype="37" fill="hold" grpId="0" nodeType="afterEffect">
                                  <p:stCondLst>
                                    <p:cond delay="0"/>
                                  </p:stCondLst>
                                  <p:childTnLst>
                                    <p:set>
                                      <p:cBhvr>
                                        <p:cTn id="77" dur="1" fill="hold">
                                          <p:stCondLst>
                                            <p:cond delay="0"/>
                                          </p:stCondLst>
                                        </p:cTn>
                                        <p:tgtEl>
                                          <p:spTgt spid="6155"/>
                                        </p:tgtEl>
                                        <p:attrNameLst>
                                          <p:attrName>style.visibility</p:attrName>
                                        </p:attrNameLst>
                                      </p:cBhvr>
                                      <p:to>
                                        <p:strVal val="visible"/>
                                      </p:to>
                                    </p:set>
                                    <p:animEffect transition="in" filter="barn(outVertical)">
                                      <p:cBhvr>
                                        <p:cTn id="78" dur="500"/>
                                        <p:tgtEl>
                                          <p:spTgt spid="6155"/>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156"/>
                                        </p:tgtEl>
                                        <p:attrNameLst>
                                          <p:attrName>style.visibility</p:attrName>
                                        </p:attrNameLst>
                                      </p:cBhvr>
                                      <p:to>
                                        <p:strVal val="visible"/>
                                      </p:to>
                                    </p:set>
                                  </p:childTnLst>
                                </p:cTn>
                              </p:par>
                            </p:childTnLst>
                          </p:cTn>
                        </p:par>
                        <p:par>
                          <p:cTn id="83" fill="hold" nodeType="afterGroup">
                            <p:stCondLst>
                              <p:cond delay="0"/>
                            </p:stCondLst>
                            <p:childTnLst>
                              <p:par>
                                <p:cTn id="84" presetID="1" presetClass="entr" presetSubtype="0" fill="hold" grpId="0" nodeType="afterEffect">
                                  <p:stCondLst>
                                    <p:cond delay="0"/>
                                  </p:stCondLst>
                                  <p:childTnLst>
                                    <p:set>
                                      <p:cBhvr>
                                        <p:cTn id="85" dur="1" fill="hold">
                                          <p:stCondLst>
                                            <p:cond delay="0"/>
                                          </p:stCondLst>
                                        </p:cTn>
                                        <p:tgtEl>
                                          <p:spTgt spid="6160"/>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157"/>
                                        </p:tgtEl>
                                        <p:attrNameLst>
                                          <p:attrName>style.visibility</p:attrName>
                                        </p:attrNameLst>
                                      </p:cBhvr>
                                      <p:to>
                                        <p:strVal val="visible"/>
                                      </p:to>
                                    </p:set>
                                  </p:childTnLst>
                                </p:cTn>
                              </p:par>
                            </p:childTnLst>
                          </p:cTn>
                        </p:par>
                        <p:par>
                          <p:cTn id="90" fill="hold" nodeType="afterGroup">
                            <p:stCondLst>
                              <p:cond delay="0"/>
                            </p:stCondLst>
                            <p:childTnLst>
                              <p:par>
                                <p:cTn id="91" presetID="1" presetClass="entr" presetSubtype="0" fill="hold" grpId="0" nodeType="afterEffect">
                                  <p:stCondLst>
                                    <p:cond delay="0"/>
                                  </p:stCondLst>
                                  <p:childTnLst>
                                    <p:set>
                                      <p:cBhvr>
                                        <p:cTn id="92" dur="1" fill="hold">
                                          <p:stCondLst>
                                            <p:cond delay="0"/>
                                          </p:stCondLst>
                                        </p:cTn>
                                        <p:tgtEl>
                                          <p:spTgt spid="6161"/>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162"/>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6" presetClass="entr" presetSubtype="26" fill="hold" grpId="0" nodeType="clickEffect">
                                  <p:stCondLst>
                                    <p:cond delay="0"/>
                                  </p:stCondLst>
                                  <p:childTnLst>
                                    <p:set>
                                      <p:cBhvr>
                                        <p:cTn id="100" dur="1" fill="hold">
                                          <p:stCondLst>
                                            <p:cond delay="0"/>
                                          </p:stCondLst>
                                        </p:cTn>
                                        <p:tgtEl>
                                          <p:spTgt spid="6163"/>
                                        </p:tgtEl>
                                        <p:attrNameLst>
                                          <p:attrName>style.visibility</p:attrName>
                                        </p:attrNameLst>
                                      </p:cBhvr>
                                      <p:to>
                                        <p:strVal val="visible"/>
                                      </p:to>
                                    </p:set>
                                    <p:animEffect transition="in" filter="barn(inHorizontal)">
                                      <p:cBhvr>
                                        <p:cTn id="101" dur="500"/>
                                        <p:tgtEl>
                                          <p:spTgt spid="6163"/>
                                        </p:tgtEl>
                                      </p:cBhvr>
                                    </p:animEffect>
                                  </p:childTnLst>
                                </p:cTn>
                              </p:par>
                            </p:childTnLst>
                          </p:cTn>
                        </p:par>
                        <p:par>
                          <p:cTn id="102" fill="hold" nodeType="afterGroup">
                            <p:stCondLst>
                              <p:cond delay="500"/>
                            </p:stCondLst>
                            <p:childTnLst>
                              <p:par>
                                <p:cTn id="103" presetID="29" presetClass="entr" presetSubtype="0" fill="hold" grpId="0" nodeType="afterEffect">
                                  <p:stCondLst>
                                    <p:cond delay="0"/>
                                  </p:stCondLst>
                                  <p:childTnLst>
                                    <p:set>
                                      <p:cBhvr>
                                        <p:cTn id="104" dur="1" fill="hold">
                                          <p:stCondLst>
                                            <p:cond delay="0"/>
                                          </p:stCondLst>
                                        </p:cTn>
                                        <p:tgtEl>
                                          <p:spTgt spid="6164"/>
                                        </p:tgtEl>
                                        <p:attrNameLst>
                                          <p:attrName>style.visibility</p:attrName>
                                        </p:attrNameLst>
                                      </p:cBhvr>
                                      <p:to>
                                        <p:strVal val="visible"/>
                                      </p:to>
                                    </p:set>
                                    <p:anim calcmode="lin" valueType="num">
                                      <p:cBhvr>
                                        <p:cTn id="105" dur="1000" fill="hold"/>
                                        <p:tgtEl>
                                          <p:spTgt spid="6164"/>
                                        </p:tgtEl>
                                        <p:attrNameLst>
                                          <p:attrName>ppt_x</p:attrName>
                                        </p:attrNameLst>
                                      </p:cBhvr>
                                      <p:tavLst>
                                        <p:tav tm="0">
                                          <p:val>
                                            <p:strVal val="#ppt_x-.2"/>
                                          </p:val>
                                        </p:tav>
                                        <p:tav tm="100000">
                                          <p:val>
                                            <p:strVal val="#ppt_x"/>
                                          </p:val>
                                        </p:tav>
                                      </p:tavLst>
                                    </p:anim>
                                    <p:anim calcmode="lin" valueType="num">
                                      <p:cBhvr>
                                        <p:cTn id="106" dur="1000" fill="hold"/>
                                        <p:tgtEl>
                                          <p:spTgt spid="6164"/>
                                        </p:tgtEl>
                                        <p:attrNameLst>
                                          <p:attrName>ppt_y</p:attrName>
                                        </p:attrNameLst>
                                      </p:cBhvr>
                                      <p:tavLst>
                                        <p:tav tm="0">
                                          <p:val>
                                            <p:strVal val="#ppt_y"/>
                                          </p:val>
                                        </p:tav>
                                        <p:tav tm="100000">
                                          <p:val>
                                            <p:strVal val="#ppt_y"/>
                                          </p:val>
                                        </p:tav>
                                      </p:tavLst>
                                    </p:anim>
                                    <p:animEffect transition="in" filter="wipe(right)" prLst="gradientSize: 0.1">
                                      <p:cBhvr>
                                        <p:cTn id="107" dur="1000"/>
                                        <p:tgtEl>
                                          <p:spTgt spid="6164"/>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8" presetClass="entr" presetSubtype="12" fill="hold" grpId="0" nodeType="clickEffect">
                                  <p:stCondLst>
                                    <p:cond delay="0"/>
                                  </p:stCondLst>
                                  <p:childTnLst>
                                    <p:set>
                                      <p:cBhvr>
                                        <p:cTn id="111" dur="1" fill="hold">
                                          <p:stCondLst>
                                            <p:cond delay="0"/>
                                          </p:stCondLst>
                                        </p:cTn>
                                        <p:tgtEl>
                                          <p:spTgt spid="6174"/>
                                        </p:tgtEl>
                                        <p:attrNameLst>
                                          <p:attrName>style.visibility</p:attrName>
                                        </p:attrNameLst>
                                      </p:cBhvr>
                                      <p:to>
                                        <p:strVal val="visible"/>
                                      </p:to>
                                    </p:set>
                                    <p:animEffect transition="in" filter="strips(downLeft)">
                                      <p:cBhvr>
                                        <p:cTn id="112" dur="1000"/>
                                        <p:tgtEl>
                                          <p:spTgt spid="6174"/>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8" presetClass="entr" presetSubtype="3" fill="hold" grpId="0" nodeType="clickEffect">
                                  <p:stCondLst>
                                    <p:cond delay="0"/>
                                  </p:stCondLst>
                                  <p:childTnLst>
                                    <p:set>
                                      <p:cBhvr>
                                        <p:cTn id="116" dur="1" fill="hold">
                                          <p:stCondLst>
                                            <p:cond delay="0"/>
                                          </p:stCondLst>
                                        </p:cTn>
                                        <p:tgtEl>
                                          <p:spTgt spid="6177"/>
                                        </p:tgtEl>
                                        <p:attrNameLst>
                                          <p:attrName>style.visibility</p:attrName>
                                        </p:attrNameLst>
                                      </p:cBhvr>
                                      <p:to>
                                        <p:strVal val="visible"/>
                                      </p:to>
                                    </p:set>
                                    <p:animEffect transition="in" filter="strips(upRight)">
                                      <p:cBhvr>
                                        <p:cTn id="117" dur="500"/>
                                        <p:tgtEl>
                                          <p:spTgt spid="6177"/>
                                        </p:tgtEl>
                                      </p:cBhvr>
                                    </p:animEffect>
                                  </p:childTnLst>
                                </p:cTn>
                              </p:par>
                            </p:childTnLst>
                          </p:cTn>
                        </p:par>
                        <p:par>
                          <p:cTn id="118" fill="hold" nodeType="afterGroup">
                            <p:stCondLst>
                              <p:cond delay="500"/>
                            </p:stCondLst>
                            <p:childTnLst>
                              <p:par>
                                <p:cTn id="119" presetID="18" presetClass="entr" presetSubtype="3" fill="hold" grpId="0" nodeType="afterEffect">
                                  <p:stCondLst>
                                    <p:cond delay="0"/>
                                  </p:stCondLst>
                                  <p:childTnLst>
                                    <p:set>
                                      <p:cBhvr>
                                        <p:cTn id="120" dur="1" fill="hold">
                                          <p:stCondLst>
                                            <p:cond delay="0"/>
                                          </p:stCondLst>
                                        </p:cTn>
                                        <p:tgtEl>
                                          <p:spTgt spid="6176"/>
                                        </p:tgtEl>
                                        <p:attrNameLst>
                                          <p:attrName>style.visibility</p:attrName>
                                        </p:attrNameLst>
                                      </p:cBhvr>
                                      <p:to>
                                        <p:strVal val="visible"/>
                                      </p:to>
                                    </p:set>
                                    <p:animEffect transition="in" filter="strips(upRight)">
                                      <p:cBhvr>
                                        <p:cTn id="121" dur="500"/>
                                        <p:tgtEl>
                                          <p:spTgt spid="6176"/>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3" presetClass="entr" presetSubtype="16" fill="hold" grpId="0" nodeType="clickEffect">
                                  <p:stCondLst>
                                    <p:cond delay="0"/>
                                  </p:stCondLst>
                                  <p:childTnLst>
                                    <p:set>
                                      <p:cBhvr>
                                        <p:cTn id="125" dur="1" fill="hold">
                                          <p:stCondLst>
                                            <p:cond delay="0"/>
                                          </p:stCondLst>
                                        </p:cTn>
                                        <p:tgtEl>
                                          <p:spTgt spid="6175"/>
                                        </p:tgtEl>
                                        <p:attrNameLst>
                                          <p:attrName>style.visibility</p:attrName>
                                        </p:attrNameLst>
                                      </p:cBhvr>
                                      <p:to>
                                        <p:strVal val="visible"/>
                                      </p:to>
                                    </p:set>
                                    <p:anim calcmode="lin" valueType="num">
                                      <p:cBhvr>
                                        <p:cTn id="126" dur="500" fill="hold"/>
                                        <p:tgtEl>
                                          <p:spTgt spid="6175"/>
                                        </p:tgtEl>
                                        <p:attrNameLst>
                                          <p:attrName>ppt_w</p:attrName>
                                        </p:attrNameLst>
                                      </p:cBhvr>
                                      <p:tavLst>
                                        <p:tav tm="0">
                                          <p:val>
                                            <p:fltVal val="0"/>
                                          </p:val>
                                        </p:tav>
                                        <p:tav tm="100000">
                                          <p:val>
                                            <p:strVal val="#ppt_w"/>
                                          </p:val>
                                        </p:tav>
                                      </p:tavLst>
                                    </p:anim>
                                    <p:anim calcmode="lin" valueType="num">
                                      <p:cBhvr>
                                        <p:cTn id="127" dur="500" fill="hold"/>
                                        <p:tgtEl>
                                          <p:spTgt spid="6175"/>
                                        </p:tgtEl>
                                        <p:attrNameLst>
                                          <p:attrName>ppt_h</p:attrName>
                                        </p:attrNameLst>
                                      </p:cBhvr>
                                      <p:tavLst>
                                        <p:tav tm="0">
                                          <p:val>
                                            <p:fltVal val="0"/>
                                          </p:val>
                                        </p:tav>
                                        <p:tav tm="100000">
                                          <p:val>
                                            <p:strVal val="#ppt_h"/>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8" presetClass="entr" presetSubtype="12" fill="hold" grpId="0" nodeType="clickEffect">
                                  <p:stCondLst>
                                    <p:cond delay="0"/>
                                  </p:stCondLst>
                                  <p:childTnLst>
                                    <p:set>
                                      <p:cBhvr>
                                        <p:cTn id="131" dur="1" fill="hold">
                                          <p:stCondLst>
                                            <p:cond delay="0"/>
                                          </p:stCondLst>
                                        </p:cTn>
                                        <p:tgtEl>
                                          <p:spTgt spid="6168"/>
                                        </p:tgtEl>
                                        <p:attrNameLst>
                                          <p:attrName>style.visibility</p:attrName>
                                        </p:attrNameLst>
                                      </p:cBhvr>
                                      <p:to>
                                        <p:strVal val="visible"/>
                                      </p:to>
                                    </p:set>
                                    <p:animEffect transition="in" filter="strips(downLeft)">
                                      <p:cBhvr>
                                        <p:cTn id="132" dur="1000"/>
                                        <p:tgtEl>
                                          <p:spTgt spid="6168"/>
                                        </p:tgtEl>
                                      </p:cBhvr>
                                    </p:animEffect>
                                  </p:childTnLst>
                                </p:cTn>
                              </p:par>
                            </p:childTnLst>
                          </p:cTn>
                        </p:par>
                        <p:par>
                          <p:cTn id="133" fill="hold" nodeType="afterGroup">
                            <p:stCondLst>
                              <p:cond delay="1000"/>
                            </p:stCondLst>
                            <p:childTnLst>
                              <p:par>
                                <p:cTn id="134" presetID="18" presetClass="entr" presetSubtype="6" fill="hold" nodeType="afterEffect">
                                  <p:stCondLst>
                                    <p:cond delay="0"/>
                                  </p:stCondLst>
                                  <p:childTnLst>
                                    <p:set>
                                      <p:cBhvr>
                                        <p:cTn id="135" dur="1" fill="hold">
                                          <p:stCondLst>
                                            <p:cond delay="0"/>
                                          </p:stCondLst>
                                        </p:cTn>
                                        <p:tgtEl>
                                          <p:spTgt spid="6166"/>
                                        </p:tgtEl>
                                        <p:attrNameLst>
                                          <p:attrName>style.visibility</p:attrName>
                                        </p:attrNameLst>
                                      </p:cBhvr>
                                      <p:to>
                                        <p:strVal val="visible"/>
                                      </p:to>
                                    </p:set>
                                    <p:animEffect transition="in" filter="strips(downRight)">
                                      <p:cBhvr>
                                        <p:cTn id="136" dur="2000"/>
                                        <p:tgtEl>
                                          <p:spTgt spid="6166"/>
                                        </p:tgtEl>
                                      </p:cBhvr>
                                    </p:animEffect>
                                  </p:childTnLst>
                                </p:cTn>
                              </p:par>
                            </p:childTnLst>
                          </p:cTn>
                        </p:par>
                        <p:par>
                          <p:cTn id="137" fill="hold" nodeType="afterGroup">
                            <p:stCondLst>
                              <p:cond delay="3000"/>
                            </p:stCondLst>
                            <p:childTnLst>
                              <p:par>
                                <p:cTn id="138" presetID="18" presetClass="entr" presetSubtype="9" fill="hold" nodeType="afterEffect">
                                  <p:stCondLst>
                                    <p:cond delay="0"/>
                                  </p:stCondLst>
                                  <p:childTnLst>
                                    <p:set>
                                      <p:cBhvr>
                                        <p:cTn id="139" dur="1" fill="hold">
                                          <p:stCondLst>
                                            <p:cond delay="0"/>
                                          </p:stCondLst>
                                        </p:cTn>
                                        <p:tgtEl>
                                          <p:spTgt spid="6167"/>
                                        </p:tgtEl>
                                        <p:attrNameLst>
                                          <p:attrName>style.visibility</p:attrName>
                                        </p:attrNameLst>
                                      </p:cBhvr>
                                      <p:to>
                                        <p:strVal val="visible"/>
                                      </p:to>
                                    </p:set>
                                    <p:animEffect transition="in" filter="strips(upLeft)">
                                      <p:cBhvr>
                                        <p:cTn id="140" dur="1000"/>
                                        <p:tgtEl>
                                          <p:spTgt spid="6167"/>
                                        </p:tgtEl>
                                      </p:cBhvr>
                                    </p:animEffect>
                                  </p:childTnLst>
                                </p:cTn>
                              </p:par>
                            </p:childTnLst>
                          </p:cTn>
                        </p:par>
                        <p:par>
                          <p:cTn id="141" fill="hold" nodeType="afterGroup">
                            <p:stCondLst>
                              <p:cond delay="4000"/>
                            </p:stCondLst>
                            <p:childTnLst>
                              <p:par>
                                <p:cTn id="142" presetID="18" presetClass="entr" presetSubtype="12" fill="hold" nodeType="afterEffect">
                                  <p:stCondLst>
                                    <p:cond delay="0"/>
                                  </p:stCondLst>
                                  <p:childTnLst>
                                    <p:set>
                                      <p:cBhvr>
                                        <p:cTn id="143" dur="1" fill="hold">
                                          <p:stCondLst>
                                            <p:cond delay="0"/>
                                          </p:stCondLst>
                                        </p:cTn>
                                        <p:tgtEl>
                                          <p:spTgt spid="6180"/>
                                        </p:tgtEl>
                                        <p:attrNameLst>
                                          <p:attrName>style.visibility</p:attrName>
                                        </p:attrNameLst>
                                      </p:cBhvr>
                                      <p:to>
                                        <p:strVal val="visible"/>
                                      </p:to>
                                    </p:set>
                                    <p:animEffect transition="in" filter="strips(downLeft)">
                                      <p:cBhvr>
                                        <p:cTn id="144" dur="1000"/>
                                        <p:tgtEl>
                                          <p:spTgt spid="6180"/>
                                        </p:tgtEl>
                                      </p:cBhvr>
                                    </p:animEffect>
                                  </p:childTnLst>
                                </p:cTn>
                              </p:par>
                            </p:childTnLst>
                          </p:cTn>
                        </p:par>
                        <p:par>
                          <p:cTn id="145" fill="hold" nodeType="afterGroup">
                            <p:stCondLst>
                              <p:cond delay="5000"/>
                            </p:stCondLst>
                            <p:childTnLst>
                              <p:par>
                                <p:cTn id="146" presetID="18" presetClass="entr" presetSubtype="9" fill="hold" nodeType="afterEffect">
                                  <p:stCondLst>
                                    <p:cond delay="0"/>
                                  </p:stCondLst>
                                  <p:childTnLst>
                                    <p:set>
                                      <p:cBhvr>
                                        <p:cTn id="147" dur="1" fill="hold">
                                          <p:stCondLst>
                                            <p:cond delay="0"/>
                                          </p:stCondLst>
                                        </p:cTn>
                                        <p:tgtEl>
                                          <p:spTgt spid="6179"/>
                                        </p:tgtEl>
                                        <p:attrNameLst>
                                          <p:attrName>style.visibility</p:attrName>
                                        </p:attrNameLst>
                                      </p:cBhvr>
                                      <p:to>
                                        <p:strVal val="visible"/>
                                      </p:to>
                                    </p:set>
                                    <p:animEffect transition="in" filter="strips(upLeft)">
                                      <p:cBhvr>
                                        <p:cTn id="148" dur="2000"/>
                                        <p:tgtEl>
                                          <p:spTgt spid="6179"/>
                                        </p:tgtEl>
                                      </p:cBhvr>
                                    </p:animEffect>
                                  </p:childTnLst>
                                </p:cTn>
                              </p:par>
                            </p:childTnLst>
                          </p:cTn>
                        </p:par>
                        <p:par>
                          <p:cTn id="149" fill="hold" nodeType="afterGroup">
                            <p:stCondLst>
                              <p:cond delay="7000"/>
                            </p:stCondLst>
                            <p:childTnLst>
                              <p:par>
                                <p:cTn id="150" presetID="18" presetClass="entr" presetSubtype="9" fill="hold" grpId="0" nodeType="afterEffect">
                                  <p:stCondLst>
                                    <p:cond delay="0"/>
                                  </p:stCondLst>
                                  <p:childTnLst>
                                    <p:set>
                                      <p:cBhvr>
                                        <p:cTn id="151" dur="1" fill="hold">
                                          <p:stCondLst>
                                            <p:cond delay="0"/>
                                          </p:stCondLst>
                                        </p:cTn>
                                        <p:tgtEl>
                                          <p:spTgt spid="6178"/>
                                        </p:tgtEl>
                                        <p:attrNameLst>
                                          <p:attrName>style.visibility</p:attrName>
                                        </p:attrNameLst>
                                      </p:cBhvr>
                                      <p:to>
                                        <p:strVal val="visible"/>
                                      </p:to>
                                    </p:set>
                                    <p:animEffect transition="in" filter="strips(upLeft)">
                                      <p:cBhvr>
                                        <p:cTn id="152" dur="1000"/>
                                        <p:tgtEl>
                                          <p:spTgt spid="6178"/>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3" presetClass="entr" presetSubtype="16" fill="hold" grpId="0" nodeType="clickEffect">
                                  <p:stCondLst>
                                    <p:cond delay="0"/>
                                  </p:stCondLst>
                                  <p:childTnLst>
                                    <p:set>
                                      <p:cBhvr>
                                        <p:cTn id="156" dur="1" fill="hold">
                                          <p:stCondLst>
                                            <p:cond delay="0"/>
                                          </p:stCondLst>
                                        </p:cTn>
                                        <p:tgtEl>
                                          <p:spTgt spid="6169"/>
                                        </p:tgtEl>
                                        <p:attrNameLst>
                                          <p:attrName>style.visibility</p:attrName>
                                        </p:attrNameLst>
                                      </p:cBhvr>
                                      <p:to>
                                        <p:strVal val="visible"/>
                                      </p:to>
                                    </p:set>
                                    <p:anim calcmode="lin" valueType="num">
                                      <p:cBhvr>
                                        <p:cTn id="157" dur="500" fill="hold"/>
                                        <p:tgtEl>
                                          <p:spTgt spid="6169"/>
                                        </p:tgtEl>
                                        <p:attrNameLst>
                                          <p:attrName>ppt_w</p:attrName>
                                        </p:attrNameLst>
                                      </p:cBhvr>
                                      <p:tavLst>
                                        <p:tav tm="0">
                                          <p:val>
                                            <p:fltVal val="0"/>
                                          </p:val>
                                        </p:tav>
                                        <p:tav tm="100000">
                                          <p:val>
                                            <p:strVal val="#ppt_w"/>
                                          </p:val>
                                        </p:tav>
                                      </p:tavLst>
                                    </p:anim>
                                    <p:anim calcmode="lin" valueType="num">
                                      <p:cBhvr>
                                        <p:cTn id="158" dur="500" fill="hold"/>
                                        <p:tgtEl>
                                          <p:spTgt spid="6169"/>
                                        </p:tgtEl>
                                        <p:attrNameLst>
                                          <p:attrName>ppt_h</p:attrName>
                                        </p:attrNameLst>
                                      </p:cBhvr>
                                      <p:tavLst>
                                        <p:tav tm="0">
                                          <p:val>
                                            <p:fltVal val="0"/>
                                          </p:val>
                                        </p:tav>
                                        <p:tav tm="100000">
                                          <p:val>
                                            <p:strVal val="#ppt_h"/>
                                          </p:val>
                                        </p:tav>
                                      </p:tavLst>
                                    </p:anim>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6" presetClass="entr" presetSubtype="21" fill="hold" grpId="0" nodeType="clickEffect">
                                  <p:stCondLst>
                                    <p:cond delay="0"/>
                                  </p:stCondLst>
                                  <p:childTnLst>
                                    <p:set>
                                      <p:cBhvr>
                                        <p:cTn id="162" dur="1" fill="hold">
                                          <p:stCondLst>
                                            <p:cond delay="0"/>
                                          </p:stCondLst>
                                        </p:cTn>
                                        <p:tgtEl>
                                          <p:spTgt spid="6170"/>
                                        </p:tgtEl>
                                        <p:attrNameLst>
                                          <p:attrName>style.visibility</p:attrName>
                                        </p:attrNameLst>
                                      </p:cBhvr>
                                      <p:to>
                                        <p:strVal val="visible"/>
                                      </p:to>
                                    </p:set>
                                    <p:animEffect transition="in" filter="barn(inVertical)">
                                      <p:cBhvr>
                                        <p:cTn id="163" dur="500"/>
                                        <p:tgtEl>
                                          <p:spTgt spid="6170"/>
                                        </p:tgtEl>
                                      </p:cBhvr>
                                    </p:animEffect>
                                  </p:childTnLst>
                                </p:cTn>
                              </p:par>
                            </p:childTnLst>
                          </p:cTn>
                        </p:par>
                        <p:par>
                          <p:cTn id="164" fill="hold" nodeType="afterGroup">
                            <p:stCondLst>
                              <p:cond delay="500"/>
                            </p:stCondLst>
                            <p:childTnLst>
                              <p:par>
                                <p:cTn id="165" presetID="16" presetClass="entr" presetSubtype="37" fill="hold" grpId="0" nodeType="afterEffect">
                                  <p:stCondLst>
                                    <p:cond delay="0"/>
                                  </p:stCondLst>
                                  <p:childTnLst>
                                    <p:set>
                                      <p:cBhvr>
                                        <p:cTn id="166" dur="1" fill="hold">
                                          <p:stCondLst>
                                            <p:cond delay="0"/>
                                          </p:stCondLst>
                                        </p:cTn>
                                        <p:tgtEl>
                                          <p:spTgt spid="6171"/>
                                        </p:tgtEl>
                                        <p:attrNameLst>
                                          <p:attrName>style.visibility</p:attrName>
                                        </p:attrNameLst>
                                      </p:cBhvr>
                                      <p:to>
                                        <p:strVal val="visible"/>
                                      </p:to>
                                    </p:set>
                                    <p:animEffect transition="in" filter="barn(outVertical)">
                                      <p:cBhvr>
                                        <p:cTn id="167" dur="500"/>
                                        <p:tgtEl>
                                          <p:spTgt spid="6171"/>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8" presetClass="entr" presetSubtype="6" fill="hold" grpId="0" nodeType="clickEffect">
                                  <p:stCondLst>
                                    <p:cond delay="0"/>
                                  </p:stCondLst>
                                  <p:childTnLst>
                                    <p:set>
                                      <p:cBhvr>
                                        <p:cTn id="171" dur="1" fill="hold">
                                          <p:stCondLst>
                                            <p:cond delay="0"/>
                                          </p:stCondLst>
                                        </p:cTn>
                                        <p:tgtEl>
                                          <p:spTgt spid="6172"/>
                                        </p:tgtEl>
                                        <p:attrNameLst>
                                          <p:attrName>style.visibility</p:attrName>
                                        </p:attrNameLst>
                                      </p:cBhvr>
                                      <p:to>
                                        <p:strVal val="visible"/>
                                      </p:to>
                                    </p:set>
                                    <p:animEffect transition="in" filter="strips(downRight)">
                                      <p:cBhvr>
                                        <p:cTn id="172" dur="2000"/>
                                        <p:tgtEl>
                                          <p:spTgt spid="6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nimBg="1"/>
      <p:bldP spid="6152" grpId="0" animBg="1"/>
      <p:bldP spid="6153" grpId="0" animBg="1"/>
      <p:bldP spid="6154" grpId="0"/>
      <p:bldP spid="6155" grpId="0"/>
      <p:bldP spid="6156" grpId="0" animBg="1"/>
      <p:bldP spid="6157" grpId="0" animBg="1"/>
      <p:bldP spid="6158" grpId="0"/>
      <p:bldP spid="6159" grpId="0"/>
      <p:bldP spid="6160" grpId="0"/>
      <p:bldP spid="6161" grpId="0"/>
      <p:bldP spid="6162" grpId="0"/>
      <p:bldP spid="6163" grpId="0" animBg="1"/>
      <p:bldP spid="6164" grpId="0"/>
      <p:bldP spid="6165" grpId="0"/>
      <p:bldP spid="6168" grpId="0" animBg="1"/>
      <p:bldP spid="6169" grpId="0" animBg="1"/>
      <p:bldP spid="6170" grpId="0" animBg="1"/>
      <p:bldP spid="6171" grpId="0"/>
      <p:bldP spid="6172" grpId="0"/>
      <p:bldP spid="6173" grpId="0" animBg="1"/>
      <p:bldP spid="6174" grpId="0" animBg="1"/>
      <p:bldP spid="6175" grpId="0"/>
      <p:bldP spid="6176" grpId="0" animBg="1"/>
      <p:bldP spid="6177" grpId="0" animBg="1"/>
      <p:bldP spid="617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ChangeArrowheads="1"/>
          </p:cNvSpPr>
          <p:nvPr/>
        </p:nvSpPr>
        <p:spPr bwMode="auto">
          <a:xfrm>
            <a:off x="468313" y="5516563"/>
            <a:ext cx="2809875" cy="720725"/>
          </a:xfrm>
          <a:prstGeom prst="foldedCorner">
            <a:avLst>
              <a:gd name="adj" fmla="val 12500"/>
            </a:avLst>
          </a:prstGeom>
          <a:solidFill>
            <a:srgbClr val="FFCC00">
              <a:alpha val="49001"/>
            </a:srgbClr>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1" name="AutoShape 3"/>
          <p:cNvSpPr>
            <a:spLocks noChangeArrowheads="1"/>
          </p:cNvSpPr>
          <p:nvPr/>
        </p:nvSpPr>
        <p:spPr bwMode="auto">
          <a:xfrm>
            <a:off x="250825" y="2997200"/>
            <a:ext cx="2592388" cy="720725"/>
          </a:xfrm>
          <a:prstGeom prst="foldedCorner">
            <a:avLst>
              <a:gd name="adj" fmla="val 12500"/>
            </a:avLst>
          </a:prstGeom>
          <a:solidFill>
            <a:srgbClr val="FFCC00">
              <a:alpha val="49001"/>
            </a:srgbClr>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175" y="1341438"/>
            <a:ext cx="1679575" cy="723900"/>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052513"/>
            <a:ext cx="1368425" cy="1036637"/>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638" y="836613"/>
            <a:ext cx="1184275" cy="1223962"/>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750" y="188913"/>
            <a:ext cx="14033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625" y="1268413"/>
            <a:ext cx="1655763" cy="714375"/>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CC0066">
                        <a:gamma/>
                        <a:shade val="46275"/>
                        <a:invGamma/>
                      </a:srgbClr>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7" name="AutoShape 9"/>
          <p:cNvSpPr>
            <a:spLocks noChangeArrowheads="1"/>
          </p:cNvSpPr>
          <p:nvPr/>
        </p:nvSpPr>
        <p:spPr bwMode="auto">
          <a:xfrm>
            <a:off x="5867400" y="476250"/>
            <a:ext cx="1366838" cy="792163"/>
          </a:xfrm>
          <a:prstGeom prst="rightArrow">
            <a:avLst>
              <a:gd name="adj1" fmla="val 50000"/>
              <a:gd name="adj2" fmla="val 43136"/>
            </a:avLst>
          </a:prstGeom>
          <a:solidFill>
            <a:srgbClr val="A0D4D8">
              <a:alpha val="33000"/>
            </a:srgbClr>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8" name="AutoShape 10"/>
          <p:cNvSpPr>
            <a:spLocks noChangeArrowheads="1"/>
          </p:cNvSpPr>
          <p:nvPr/>
        </p:nvSpPr>
        <p:spPr bwMode="auto">
          <a:xfrm>
            <a:off x="5795963" y="1916113"/>
            <a:ext cx="1368425" cy="790575"/>
          </a:xfrm>
          <a:prstGeom prst="leftArrow">
            <a:avLst>
              <a:gd name="adj1" fmla="val 50000"/>
              <a:gd name="adj2" fmla="val 43273"/>
            </a:avLst>
          </a:prstGeom>
          <a:solidFill>
            <a:srgbClr val="FFFF00">
              <a:alpha val="56000"/>
            </a:srgbClr>
          </a:solidFill>
          <a:ln w="9525" algn="ctr">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9" name="AutoShape 11"/>
          <p:cNvSpPr>
            <a:spLocks noChangeArrowheads="1"/>
          </p:cNvSpPr>
          <p:nvPr/>
        </p:nvSpPr>
        <p:spPr bwMode="auto">
          <a:xfrm>
            <a:off x="7667625" y="1989138"/>
            <a:ext cx="1154113" cy="360362"/>
          </a:xfrm>
          <a:prstGeom prst="bracketPair">
            <a:avLst>
              <a:gd name="adj" fmla="val 16667"/>
            </a:avLst>
          </a:prstGeom>
          <a:noFill/>
          <a:ln w="12700">
            <a:solidFill>
              <a:srgbClr val="0000FF"/>
            </a:solidFill>
            <a:round/>
            <a:headEnd/>
            <a:tailEnd/>
          </a:ln>
          <a:effectLst/>
          <a:extLst>
            <a:ext uri="{909E8E84-426E-40DD-AFC4-6F175D3DCCD1}">
              <a14:hiddenFill xmlns:a14="http://schemas.microsoft.com/office/drawing/2010/main">
                <a:solidFill>
                  <a:srgbClr val="A0D4D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80" name="Text Box 12"/>
          <p:cNvSpPr txBox="1">
            <a:spLocks noChangeArrowheads="1"/>
          </p:cNvSpPr>
          <p:nvPr/>
        </p:nvSpPr>
        <p:spPr bwMode="auto">
          <a:xfrm>
            <a:off x="250825" y="188913"/>
            <a:ext cx="4392613" cy="76200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4400"/>
              <a:t>利用者（利用料）</a:t>
            </a:r>
          </a:p>
        </p:txBody>
      </p:sp>
      <p:sp>
        <p:nvSpPr>
          <p:cNvPr id="7181" name="Text Box 13"/>
          <p:cNvSpPr txBox="1">
            <a:spLocks noChangeArrowheads="1"/>
          </p:cNvSpPr>
          <p:nvPr/>
        </p:nvSpPr>
        <p:spPr bwMode="auto">
          <a:xfrm>
            <a:off x="250825" y="2997200"/>
            <a:ext cx="2663825" cy="641350"/>
          </a:xfrm>
          <a:prstGeom prst="rect">
            <a:avLst/>
          </a:prstGeom>
          <a:noFill/>
          <a:ln>
            <a:noFill/>
          </a:ln>
          <a:effectLst/>
          <a:extLst>
            <a:ext uri="{909E8E84-426E-40DD-AFC4-6F175D3DCCD1}">
              <a14:hiddenFill xmlns:a14="http://schemas.microsoft.com/office/drawing/2010/main">
                <a:solidFill>
                  <a:srgbClr val="FFCC00">
                    <a:alpha val="50999"/>
                  </a:srgbClr>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600"/>
              <a:t>支払い点数</a:t>
            </a:r>
          </a:p>
        </p:txBody>
      </p:sp>
      <p:sp>
        <p:nvSpPr>
          <p:cNvPr id="7182" name="Text Box 14"/>
          <p:cNvSpPr txBox="1">
            <a:spLocks noChangeArrowheads="1"/>
          </p:cNvSpPr>
          <p:nvPr/>
        </p:nvSpPr>
        <p:spPr bwMode="auto">
          <a:xfrm>
            <a:off x="6011863" y="620713"/>
            <a:ext cx="863600" cy="45720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30</a:t>
            </a:r>
            <a:r>
              <a:rPr lang="ja-JP" altLang="en-US" sz="2400"/>
              <a:t>分</a:t>
            </a:r>
          </a:p>
        </p:txBody>
      </p:sp>
      <p:sp>
        <p:nvSpPr>
          <p:cNvPr id="7183" name="Text Box 15"/>
          <p:cNvSpPr txBox="1">
            <a:spLocks noChangeArrowheads="1"/>
          </p:cNvSpPr>
          <p:nvPr/>
        </p:nvSpPr>
        <p:spPr bwMode="auto">
          <a:xfrm>
            <a:off x="6227763" y="2060575"/>
            <a:ext cx="863600" cy="45720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30</a:t>
            </a:r>
            <a:r>
              <a:rPr lang="ja-JP" altLang="en-US" sz="2400"/>
              <a:t>分</a:t>
            </a:r>
          </a:p>
        </p:txBody>
      </p:sp>
      <p:sp>
        <p:nvSpPr>
          <p:cNvPr id="7184" name="Rectangle 16"/>
          <p:cNvSpPr>
            <a:spLocks noChangeArrowheads="1"/>
          </p:cNvSpPr>
          <p:nvPr/>
        </p:nvSpPr>
        <p:spPr bwMode="auto">
          <a:xfrm>
            <a:off x="684213" y="4076700"/>
            <a:ext cx="1093787" cy="519113"/>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50000"/>
              </a:spcBef>
            </a:pPr>
            <a:r>
              <a:rPr lang="en-US" altLang="ja-JP" sz="2800">
                <a:solidFill>
                  <a:srgbClr val="FF0000"/>
                </a:solidFill>
              </a:rPr>
              <a:t>2</a:t>
            </a:r>
            <a:r>
              <a:rPr lang="ja-JP" altLang="en-US" sz="2800">
                <a:solidFill>
                  <a:srgbClr val="FF0000"/>
                </a:solidFill>
              </a:rPr>
              <a:t>時間</a:t>
            </a:r>
          </a:p>
        </p:txBody>
      </p:sp>
      <p:sp>
        <p:nvSpPr>
          <p:cNvPr id="7185" name="Rectangle 17"/>
          <p:cNvSpPr>
            <a:spLocks noChangeArrowheads="1"/>
          </p:cNvSpPr>
          <p:nvPr/>
        </p:nvSpPr>
        <p:spPr bwMode="auto">
          <a:xfrm>
            <a:off x="7667625" y="1916113"/>
            <a:ext cx="1152525" cy="45720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2400" b="1">
                <a:solidFill>
                  <a:srgbClr val="003399"/>
                </a:solidFill>
              </a:rPr>
              <a:t>2</a:t>
            </a:r>
            <a:r>
              <a:rPr lang="ja-JP" altLang="en-US" sz="2400" b="1">
                <a:solidFill>
                  <a:srgbClr val="003399"/>
                </a:solidFill>
              </a:rPr>
              <a:t>時間</a:t>
            </a:r>
          </a:p>
        </p:txBody>
      </p:sp>
      <p:sp>
        <p:nvSpPr>
          <p:cNvPr id="7186" name="Oval 18"/>
          <p:cNvSpPr>
            <a:spLocks noChangeArrowheads="1"/>
          </p:cNvSpPr>
          <p:nvPr/>
        </p:nvSpPr>
        <p:spPr bwMode="auto">
          <a:xfrm>
            <a:off x="3132138" y="2349500"/>
            <a:ext cx="1511300" cy="792163"/>
          </a:xfrm>
          <a:prstGeom prst="ellipse">
            <a:avLst/>
          </a:prstGeom>
          <a:solidFill>
            <a:srgbClr val="FFCC99">
              <a:alpha val="33000"/>
            </a:srgbClr>
          </a:solidFill>
          <a:ln w="952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3200"/>
              <a:t>６０ｋｍ</a:t>
            </a:r>
          </a:p>
        </p:txBody>
      </p:sp>
      <p:sp>
        <p:nvSpPr>
          <p:cNvPr id="7187" name="AutoShape 19"/>
          <p:cNvSpPr>
            <a:spLocks noChangeArrowheads="1"/>
          </p:cNvSpPr>
          <p:nvPr/>
        </p:nvSpPr>
        <p:spPr bwMode="auto">
          <a:xfrm>
            <a:off x="5651500" y="3357563"/>
            <a:ext cx="2089150" cy="935037"/>
          </a:xfrm>
          <a:prstGeom prst="foldedCorner">
            <a:avLst>
              <a:gd name="adj" fmla="val 12500"/>
            </a:avLst>
          </a:prstGeom>
          <a:solidFill>
            <a:srgbClr val="FFCC00">
              <a:alpha val="49001"/>
            </a:srgbClr>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88" name="Text Box 20"/>
          <p:cNvSpPr txBox="1">
            <a:spLocks noChangeArrowheads="1"/>
          </p:cNvSpPr>
          <p:nvPr/>
        </p:nvSpPr>
        <p:spPr bwMode="auto">
          <a:xfrm>
            <a:off x="5795963" y="3500438"/>
            <a:ext cx="1655762" cy="641350"/>
          </a:xfrm>
          <a:prstGeom prst="rect">
            <a:avLst/>
          </a:prstGeom>
          <a:noFill/>
          <a:ln>
            <a:noFill/>
          </a:ln>
          <a:effectLst/>
          <a:extLst>
            <a:ext uri="{909E8E84-426E-40DD-AFC4-6F175D3DCCD1}">
              <a14:hiddenFill xmlns:a14="http://schemas.microsoft.com/office/drawing/2010/main">
                <a:solidFill>
                  <a:srgbClr val="FFCC00">
                    <a:alpha val="50999"/>
                  </a:srgbClr>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600"/>
              <a:t>交通費</a:t>
            </a:r>
          </a:p>
        </p:txBody>
      </p:sp>
      <p:sp>
        <p:nvSpPr>
          <p:cNvPr id="7189" name="Text Box 21"/>
          <p:cNvSpPr txBox="1">
            <a:spLocks noChangeArrowheads="1"/>
          </p:cNvSpPr>
          <p:nvPr/>
        </p:nvSpPr>
        <p:spPr bwMode="auto">
          <a:xfrm>
            <a:off x="4716463" y="4437063"/>
            <a:ext cx="3960812" cy="519112"/>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800"/>
              <a:t>60km×50</a:t>
            </a:r>
            <a:r>
              <a:rPr lang="ja-JP" altLang="en-US" sz="2800"/>
              <a:t>円＝</a:t>
            </a:r>
            <a:r>
              <a:rPr lang="en-US" altLang="ja-JP" sz="2800"/>
              <a:t>3,000</a:t>
            </a:r>
            <a:r>
              <a:rPr lang="ja-JP" altLang="en-US" sz="2800"/>
              <a:t>円</a:t>
            </a:r>
          </a:p>
        </p:txBody>
      </p:sp>
      <p:sp>
        <p:nvSpPr>
          <p:cNvPr id="7190" name="Oval 22"/>
          <p:cNvSpPr>
            <a:spLocks noChangeArrowheads="1"/>
          </p:cNvSpPr>
          <p:nvPr/>
        </p:nvSpPr>
        <p:spPr bwMode="auto">
          <a:xfrm>
            <a:off x="395288" y="3789363"/>
            <a:ext cx="1655762" cy="1008062"/>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rgbClr val="A0D4D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91" name="Oval 23"/>
          <p:cNvSpPr>
            <a:spLocks noChangeArrowheads="1"/>
          </p:cNvSpPr>
          <p:nvPr/>
        </p:nvSpPr>
        <p:spPr bwMode="auto">
          <a:xfrm>
            <a:off x="7308850" y="1628775"/>
            <a:ext cx="1655763" cy="1008063"/>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rgbClr val="A0D4D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92" name="Line 24"/>
          <p:cNvSpPr>
            <a:spLocks noChangeShapeType="1"/>
          </p:cNvSpPr>
          <p:nvPr/>
        </p:nvSpPr>
        <p:spPr bwMode="auto">
          <a:xfrm flipH="1">
            <a:off x="2051050" y="2420938"/>
            <a:ext cx="5473700" cy="1944687"/>
          </a:xfrm>
          <a:prstGeom prst="line">
            <a:avLst/>
          </a:prstGeom>
          <a:noFill/>
          <a:ln w="28575">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93" name="Text Box 25"/>
          <p:cNvSpPr txBox="1">
            <a:spLocks noChangeArrowheads="1"/>
          </p:cNvSpPr>
          <p:nvPr/>
        </p:nvSpPr>
        <p:spPr bwMode="auto">
          <a:xfrm>
            <a:off x="539750" y="5516563"/>
            <a:ext cx="2736850" cy="641350"/>
          </a:xfrm>
          <a:prstGeom prst="rect">
            <a:avLst/>
          </a:prstGeom>
          <a:noFill/>
          <a:ln>
            <a:noFill/>
          </a:ln>
          <a:effectLst/>
          <a:extLst>
            <a:ext uri="{909E8E84-426E-40DD-AFC4-6F175D3DCCD1}">
              <a14:hiddenFill xmlns:a14="http://schemas.microsoft.com/office/drawing/2010/main">
                <a:solidFill>
                  <a:srgbClr val="FFCC00">
                    <a:alpha val="50999"/>
                  </a:srgbClr>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600"/>
              <a:t>支払い合計</a:t>
            </a:r>
          </a:p>
        </p:txBody>
      </p:sp>
      <p:sp>
        <p:nvSpPr>
          <p:cNvPr id="7194" name="Text Box 26"/>
          <p:cNvSpPr txBox="1">
            <a:spLocks noChangeArrowheads="1"/>
          </p:cNvSpPr>
          <p:nvPr/>
        </p:nvSpPr>
        <p:spPr bwMode="auto">
          <a:xfrm>
            <a:off x="3635375" y="5589588"/>
            <a:ext cx="4968875" cy="519112"/>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800">
                <a:solidFill>
                  <a:srgbClr val="FF0000"/>
                </a:solidFill>
              </a:rPr>
              <a:t>1,000</a:t>
            </a:r>
            <a:r>
              <a:rPr lang="ja-JP" altLang="en-US" sz="2800"/>
              <a:t>＋</a:t>
            </a:r>
            <a:r>
              <a:rPr lang="en-US" altLang="ja-JP" sz="2800"/>
              <a:t>3,000</a:t>
            </a:r>
            <a:r>
              <a:rPr lang="ja-JP" altLang="en-US" sz="2800"/>
              <a:t>＝</a:t>
            </a:r>
            <a:r>
              <a:rPr lang="en-US" altLang="ja-JP" sz="2800"/>
              <a:t>4,000</a:t>
            </a:r>
            <a:r>
              <a:rPr lang="ja-JP" altLang="en-US" sz="2800"/>
              <a:t>円</a:t>
            </a:r>
          </a:p>
        </p:txBody>
      </p:sp>
      <p:sp>
        <p:nvSpPr>
          <p:cNvPr id="7195" name="Text Box 27"/>
          <p:cNvSpPr txBox="1">
            <a:spLocks noChangeArrowheads="1"/>
          </p:cNvSpPr>
          <p:nvPr/>
        </p:nvSpPr>
        <p:spPr bwMode="auto">
          <a:xfrm>
            <a:off x="611188" y="4868863"/>
            <a:ext cx="2663825" cy="519112"/>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800"/>
              <a:t>2</a:t>
            </a:r>
            <a:r>
              <a:rPr lang="ja-JP" altLang="en-US" sz="2800"/>
              <a:t>点＝</a:t>
            </a:r>
            <a:r>
              <a:rPr lang="en-US" altLang="ja-JP" sz="2800">
                <a:solidFill>
                  <a:srgbClr val="FF0000"/>
                </a:solidFill>
              </a:rPr>
              <a:t>1,000</a:t>
            </a:r>
            <a:r>
              <a:rPr lang="ja-JP" altLang="en-US" sz="2800">
                <a:solidFill>
                  <a:srgbClr val="FF0000"/>
                </a:solidFill>
              </a:rPr>
              <a:t>円</a:t>
            </a:r>
          </a:p>
        </p:txBody>
      </p:sp>
    </p:spTree>
    <p:extLst>
      <p:ext uri="{BB962C8B-B14F-4D97-AF65-F5344CB8AC3E}">
        <p14:creationId xmlns:p14="http://schemas.microsoft.com/office/powerpoint/2010/main" val="3370031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180"/>
                                        </p:tgtEl>
                                        <p:attrNameLst>
                                          <p:attrName>style.visibility</p:attrName>
                                        </p:attrNameLst>
                                      </p:cBhvr>
                                      <p:to>
                                        <p:strVal val="visible"/>
                                      </p:to>
                                    </p:set>
                                    <p:anim calcmode="lin" valueType="num">
                                      <p:cBhvr>
                                        <p:cTn id="7" dur="1000" fill="hold"/>
                                        <p:tgtEl>
                                          <p:spTgt spid="7180"/>
                                        </p:tgtEl>
                                        <p:attrNameLst>
                                          <p:attrName>ppt_x</p:attrName>
                                        </p:attrNameLst>
                                      </p:cBhvr>
                                      <p:tavLst>
                                        <p:tav tm="0">
                                          <p:val>
                                            <p:strVal val="#ppt_x-.2"/>
                                          </p:val>
                                        </p:tav>
                                        <p:tav tm="100000">
                                          <p:val>
                                            <p:strVal val="#ppt_x"/>
                                          </p:val>
                                        </p:tav>
                                      </p:tavLst>
                                    </p:anim>
                                    <p:anim calcmode="lin" valueType="num">
                                      <p:cBhvr>
                                        <p:cTn id="8" dur="1000" fill="hold"/>
                                        <p:tgtEl>
                                          <p:spTgt spid="7180"/>
                                        </p:tgtEl>
                                        <p:attrNameLst>
                                          <p:attrName>ppt_y</p:attrName>
                                        </p:attrNameLst>
                                      </p:cBhvr>
                                      <p:tavLst>
                                        <p:tav tm="0">
                                          <p:val>
                                            <p:strVal val="#ppt_y"/>
                                          </p:val>
                                        </p:tav>
                                        <p:tav tm="100000">
                                          <p:val>
                                            <p:strVal val="#ppt_y"/>
                                          </p:val>
                                        </p:tav>
                                      </p:tavLst>
                                    </p:anim>
                                    <p:animEffect transition="in" filter="wipe(right)" prLst="gradientSize: 0.1">
                                      <p:cBhvr>
                                        <p:cTn id="9" dur="1000"/>
                                        <p:tgtEl>
                                          <p:spTgt spid="718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7173"/>
                                        </p:tgtEl>
                                        <p:attrNameLst>
                                          <p:attrName>style.visibility</p:attrName>
                                        </p:attrNameLst>
                                      </p:cBhvr>
                                      <p:to>
                                        <p:strVal val="visible"/>
                                      </p:to>
                                    </p:set>
                                    <p:animEffect transition="in" filter="wipe(up)">
                                      <p:cBhvr>
                                        <p:cTn id="14" dur="500"/>
                                        <p:tgtEl>
                                          <p:spTgt spid="717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animEffect transition="in" filter="wipe(left)">
                                      <p:cBhvr>
                                        <p:cTn id="19" dur="500"/>
                                        <p:tgtEl>
                                          <p:spTgt spid="71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7174"/>
                                        </p:tgtEl>
                                        <p:attrNameLst>
                                          <p:attrName>style.visibility</p:attrName>
                                        </p:attrNameLst>
                                      </p:cBhvr>
                                      <p:to>
                                        <p:strVal val="visible"/>
                                      </p:to>
                                    </p:set>
                                    <p:animEffect transition="in" filter="dissolve">
                                      <p:cBhvr>
                                        <p:cTn id="24" dur="500"/>
                                        <p:tgtEl>
                                          <p:spTgt spid="7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7176"/>
                                        </p:tgtEl>
                                        <p:attrNameLst>
                                          <p:attrName>style.visibility</p:attrName>
                                        </p:attrNameLst>
                                      </p:cBhvr>
                                      <p:to>
                                        <p:strVal val="visible"/>
                                      </p:to>
                                    </p:set>
                                    <p:animEffect transition="in" filter="wipe(left)">
                                      <p:cBhvr>
                                        <p:cTn id="29" dur="500"/>
                                        <p:tgtEl>
                                          <p:spTgt spid="717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177"/>
                                        </p:tgtEl>
                                        <p:attrNameLst>
                                          <p:attrName>style.visibility</p:attrName>
                                        </p:attrNameLst>
                                      </p:cBhvr>
                                      <p:to>
                                        <p:strVal val="visible"/>
                                      </p:to>
                                    </p:set>
                                    <p:animEffect transition="in" filter="wipe(left)">
                                      <p:cBhvr>
                                        <p:cTn id="34" dur="500"/>
                                        <p:tgtEl>
                                          <p:spTgt spid="7177"/>
                                        </p:tgtEl>
                                      </p:cBhvr>
                                    </p:animEffect>
                                  </p:childTnLst>
                                </p:cTn>
                              </p:par>
                            </p:childTnLst>
                          </p:cTn>
                        </p:par>
                        <p:par>
                          <p:cTn id="35" fill="hold" nodeType="afterGroup">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718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7175"/>
                                        </p:tgtEl>
                                        <p:attrNameLst>
                                          <p:attrName>style.visibility</p:attrName>
                                        </p:attrNameLst>
                                      </p:cBhvr>
                                      <p:to>
                                        <p:strVal val="visible"/>
                                      </p:to>
                                    </p:set>
                                    <p:animEffect transition="in" filter="dissolve">
                                      <p:cBhvr>
                                        <p:cTn id="42" dur="500"/>
                                        <p:tgtEl>
                                          <p:spTgt spid="71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7179"/>
                                        </p:tgtEl>
                                        <p:attrNameLst>
                                          <p:attrName>style.visibility</p:attrName>
                                        </p:attrNameLst>
                                      </p:cBhvr>
                                      <p:to>
                                        <p:strVal val="visible"/>
                                      </p:to>
                                    </p:set>
                                    <p:anim calcmode="lin" valueType="num">
                                      <p:cBhvr>
                                        <p:cTn id="47" dur="500" fill="hold"/>
                                        <p:tgtEl>
                                          <p:spTgt spid="7179"/>
                                        </p:tgtEl>
                                        <p:attrNameLst>
                                          <p:attrName>ppt_w</p:attrName>
                                        </p:attrNameLst>
                                      </p:cBhvr>
                                      <p:tavLst>
                                        <p:tav tm="0">
                                          <p:val>
                                            <p:fltVal val="0"/>
                                          </p:val>
                                        </p:tav>
                                        <p:tav tm="100000">
                                          <p:val>
                                            <p:strVal val="#ppt_w"/>
                                          </p:val>
                                        </p:tav>
                                      </p:tavLst>
                                    </p:anim>
                                    <p:anim calcmode="lin" valueType="num">
                                      <p:cBhvr>
                                        <p:cTn id="48" dur="500" fill="hold"/>
                                        <p:tgtEl>
                                          <p:spTgt spid="7179"/>
                                        </p:tgtEl>
                                        <p:attrNameLst>
                                          <p:attrName>ppt_h</p:attrName>
                                        </p:attrNameLst>
                                      </p:cBhvr>
                                      <p:tavLst>
                                        <p:tav tm="0">
                                          <p:val>
                                            <p:strVal val="#ppt_h"/>
                                          </p:val>
                                        </p:tav>
                                        <p:tav tm="100000">
                                          <p:val>
                                            <p:strVal val="#ppt_h"/>
                                          </p:val>
                                        </p:tav>
                                      </p:tavLst>
                                    </p:anim>
                                  </p:childTnLst>
                                </p:cTn>
                              </p:par>
                              <p:par>
                                <p:cTn id="49" presetID="17" presetClass="entr" presetSubtype="10" fill="hold" grpId="0" nodeType="withEffect">
                                  <p:stCondLst>
                                    <p:cond delay="0"/>
                                  </p:stCondLst>
                                  <p:childTnLst>
                                    <p:set>
                                      <p:cBhvr>
                                        <p:cTn id="50" dur="1" fill="hold">
                                          <p:stCondLst>
                                            <p:cond delay="0"/>
                                          </p:stCondLst>
                                        </p:cTn>
                                        <p:tgtEl>
                                          <p:spTgt spid="7185"/>
                                        </p:tgtEl>
                                        <p:attrNameLst>
                                          <p:attrName>style.visibility</p:attrName>
                                        </p:attrNameLst>
                                      </p:cBhvr>
                                      <p:to>
                                        <p:strVal val="visible"/>
                                      </p:to>
                                    </p:set>
                                    <p:anim calcmode="lin" valueType="num">
                                      <p:cBhvr>
                                        <p:cTn id="51" dur="500" fill="hold"/>
                                        <p:tgtEl>
                                          <p:spTgt spid="7185"/>
                                        </p:tgtEl>
                                        <p:attrNameLst>
                                          <p:attrName>ppt_w</p:attrName>
                                        </p:attrNameLst>
                                      </p:cBhvr>
                                      <p:tavLst>
                                        <p:tav tm="0">
                                          <p:val>
                                            <p:fltVal val="0"/>
                                          </p:val>
                                        </p:tav>
                                        <p:tav tm="100000">
                                          <p:val>
                                            <p:strVal val="#ppt_w"/>
                                          </p:val>
                                        </p:tav>
                                      </p:tavLst>
                                    </p:anim>
                                    <p:anim calcmode="lin" valueType="num">
                                      <p:cBhvr>
                                        <p:cTn id="52" dur="500" fill="hold"/>
                                        <p:tgtEl>
                                          <p:spTgt spid="7185"/>
                                        </p:tgtEl>
                                        <p:attrNameLst>
                                          <p:attrName>ppt_h</p:attrName>
                                        </p:attrNameLst>
                                      </p:cBhvr>
                                      <p:tavLst>
                                        <p:tav tm="0">
                                          <p:val>
                                            <p:strVal val="#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7178"/>
                                        </p:tgtEl>
                                        <p:attrNameLst>
                                          <p:attrName>style.visibility</p:attrName>
                                        </p:attrNameLst>
                                      </p:cBhvr>
                                      <p:to>
                                        <p:strVal val="visible"/>
                                      </p:to>
                                    </p:set>
                                    <p:animEffect transition="in" filter="wipe(right)">
                                      <p:cBhvr>
                                        <p:cTn id="57" dur="500"/>
                                        <p:tgtEl>
                                          <p:spTgt spid="7178"/>
                                        </p:tgtEl>
                                      </p:cBhvr>
                                    </p:animEffect>
                                  </p:childTnLst>
                                </p:cTn>
                              </p:par>
                            </p:childTnLst>
                          </p:cTn>
                        </p:par>
                        <p:par>
                          <p:cTn id="58" fill="hold" nodeType="afterGroup">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7183"/>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7186"/>
                                        </p:tgtEl>
                                        <p:attrNameLst>
                                          <p:attrName>style.visibility</p:attrName>
                                        </p:attrNameLst>
                                      </p:cBhvr>
                                      <p:to>
                                        <p:strVal val="visible"/>
                                      </p:to>
                                    </p:set>
                                    <p:anim calcmode="lin" valueType="num">
                                      <p:cBhvr>
                                        <p:cTn id="65" dur="500" fill="hold"/>
                                        <p:tgtEl>
                                          <p:spTgt spid="7186"/>
                                        </p:tgtEl>
                                        <p:attrNameLst>
                                          <p:attrName>ppt_w</p:attrName>
                                        </p:attrNameLst>
                                      </p:cBhvr>
                                      <p:tavLst>
                                        <p:tav tm="0">
                                          <p:val>
                                            <p:fltVal val="0"/>
                                          </p:val>
                                        </p:tav>
                                        <p:tav tm="100000">
                                          <p:val>
                                            <p:strVal val="#ppt_w"/>
                                          </p:val>
                                        </p:tav>
                                      </p:tavLst>
                                    </p:anim>
                                    <p:anim calcmode="lin" valueType="num">
                                      <p:cBhvr>
                                        <p:cTn id="66" dur="500" fill="hold"/>
                                        <p:tgtEl>
                                          <p:spTgt spid="7186"/>
                                        </p:tgtEl>
                                        <p:attrNameLst>
                                          <p:attrName>ppt_h</p:attrName>
                                        </p:attrNameLst>
                                      </p:cBhvr>
                                      <p:tavLst>
                                        <p:tav tm="0">
                                          <p:val>
                                            <p:fltVal val="0"/>
                                          </p:val>
                                        </p:tav>
                                        <p:tav tm="100000">
                                          <p:val>
                                            <p:strVal val="#ppt_h"/>
                                          </p:val>
                                        </p:tav>
                                      </p:tavLst>
                                    </p:anim>
                                  </p:childTnLst>
                                </p:cTn>
                              </p:par>
                              <p:par>
                                <p:cTn id="67" presetID="23" presetClass="entr" presetSubtype="16" fill="hold" grpId="1" nodeType="withEffect">
                                  <p:stCondLst>
                                    <p:cond delay="0"/>
                                  </p:stCondLst>
                                  <p:childTnLst>
                                    <p:set>
                                      <p:cBhvr>
                                        <p:cTn id="68" dur="1" fill="hold">
                                          <p:stCondLst>
                                            <p:cond delay="0"/>
                                          </p:stCondLst>
                                        </p:cTn>
                                        <p:tgtEl>
                                          <p:spTgt spid="7186"/>
                                        </p:tgtEl>
                                        <p:attrNameLst>
                                          <p:attrName>style.visibility</p:attrName>
                                        </p:attrNameLst>
                                      </p:cBhvr>
                                      <p:to>
                                        <p:strVal val="visible"/>
                                      </p:to>
                                    </p:set>
                                    <p:anim calcmode="lin" valueType="num">
                                      <p:cBhvr>
                                        <p:cTn id="69" dur="500" fill="hold"/>
                                        <p:tgtEl>
                                          <p:spTgt spid="7186"/>
                                        </p:tgtEl>
                                        <p:attrNameLst>
                                          <p:attrName>ppt_w</p:attrName>
                                        </p:attrNameLst>
                                      </p:cBhvr>
                                      <p:tavLst>
                                        <p:tav tm="0">
                                          <p:val>
                                            <p:fltVal val="0"/>
                                          </p:val>
                                        </p:tav>
                                        <p:tav tm="100000">
                                          <p:val>
                                            <p:strVal val="#ppt_w"/>
                                          </p:val>
                                        </p:tav>
                                      </p:tavLst>
                                    </p:anim>
                                    <p:anim calcmode="lin" valueType="num">
                                      <p:cBhvr>
                                        <p:cTn id="70" dur="500" fill="hold"/>
                                        <p:tgtEl>
                                          <p:spTgt spid="7186"/>
                                        </p:tgtEl>
                                        <p:attrNameLst>
                                          <p:attrName>ppt_h</p:attrName>
                                        </p:attrNameLst>
                                      </p:cBhvr>
                                      <p:tavLst>
                                        <p:tav tm="0">
                                          <p:val>
                                            <p:fltVal val="0"/>
                                          </p:val>
                                        </p:tav>
                                        <p:tav tm="100000">
                                          <p:val>
                                            <p:strVal val="#ppt_h"/>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7171"/>
                                        </p:tgtEl>
                                        <p:attrNameLst>
                                          <p:attrName>style.visibility</p:attrName>
                                        </p:attrNameLst>
                                      </p:cBhvr>
                                      <p:to>
                                        <p:strVal val="visible"/>
                                      </p:to>
                                    </p:set>
                                    <p:animEffect transition="in" filter="barn(inVertical)">
                                      <p:cBhvr>
                                        <p:cTn id="75" dur="500"/>
                                        <p:tgtEl>
                                          <p:spTgt spid="7171"/>
                                        </p:tgtEl>
                                      </p:cBhvr>
                                    </p:animEffect>
                                  </p:childTnLst>
                                </p:cTn>
                              </p:par>
                            </p:childTnLst>
                          </p:cTn>
                        </p:par>
                        <p:par>
                          <p:cTn id="76" fill="hold" nodeType="afterGroup">
                            <p:stCondLst>
                              <p:cond delay="500"/>
                            </p:stCondLst>
                            <p:childTnLst>
                              <p:par>
                                <p:cTn id="77" presetID="16" presetClass="entr" presetSubtype="37" fill="hold" grpId="0" nodeType="afterEffect">
                                  <p:stCondLst>
                                    <p:cond delay="0"/>
                                  </p:stCondLst>
                                  <p:childTnLst>
                                    <p:set>
                                      <p:cBhvr>
                                        <p:cTn id="78" dur="1" fill="hold">
                                          <p:stCondLst>
                                            <p:cond delay="0"/>
                                          </p:stCondLst>
                                        </p:cTn>
                                        <p:tgtEl>
                                          <p:spTgt spid="7181"/>
                                        </p:tgtEl>
                                        <p:attrNameLst>
                                          <p:attrName>style.visibility</p:attrName>
                                        </p:attrNameLst>
                                      </p:cBhvr>
                                      <p:to>
                                        <p:strVal val="visible"/>
                                      </p:to>
                                    </p:set>
                                    <p:animEffect transition="in" filter="barn(outVertical)">
                                      <p:cBhvr>
                                        <p:cTn id="79" dur="500"/>
                                        <p:tgtEl>
                                          <p:spTgt spid="71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191"/>
                                        </p:tgtEl>
                                        <p:attrNameLst>
                                          <p:attrName>style.visibility</p:attrName>
                                        </p:attrNameLst>
                                      </p:cBhvr>
                                      <p:to>
                                        <p:strVal val="visible"/>
                                      </p:to>
                                    </p:set>
                                    <p:animEffect transition="in" filter="wipe(up)">
                                      <p:cBhvr>
                                        <p:cTn id="84" dur="500"/>
                                        <p:tgtEl>
                                          <p:spTgt spid="7191"/>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8" presetClass="entr" presetSubtype="12" fill="hold" grpId="0" nodeType="clickEffect">
                                  <p:stCondLst>
                                    <p:cond delay="0"/>
                                  </p:stCondLst>
                                  <p:childTnLst>
                                    <p:set>
                                      <p:cBhvr>
                                        <p:cTn id="88" dur="1" fill="hold">
                                          <p:stCondLst>
                                            <p:cond delay="0"/>
                                          </p:stCondLst>
                                        </p:cTn>
                                        <p:tgtEl>
                                          <p:spTgt spid="7192"/>
                                        </p:tgtEl>
                                        <p:attrNameLst>
                                          <p:attrName>style.visibility</p:attrName>
                                        </p:attrNameLst>
                                      </p:cBhvr>
                                      <p:to>
                                        <p:strVal val="visible"/>
                                      </p:to>
                                    </p:set>
                                    <p:animEffect transition="in" filter="strips(downLeft)">
                                      <p:cBhvr>
                                        <p:cTn id="89" dur="500"/>
                                        <p:tgtEl>
                                          <p:spTgt spid="7192"/>
                                        </p:tgtEl>
                                      </p:cBhvr>
                                    </p:animEffect>
                                  </p:childTnLst>
                                </p:cTn>
                              </p:par>
                            </p:childTnLst>
                          </p:cTn>
                        </p:par>
                        <p:par>
                          <p:cTn id="90" fill="hold" nodeType="afterGroup">
                            <p:stCondLst>
                              <p:cond delay="500"/>
                            </p:stCondLst>
                            <p:childTnLst>
                              <p:par>
                                <p:cTn id="91" presetID="22" presetClass="entr" presetSubtype="1" fill="hold" grpId="0" nodeType="afterEffect">
                                  <p:stCondLst>
                                    <p:cond delay="0"/>
                                  </p:stCondLst>
                                  <p:childTnLst>
                                    <p:set>
                                      <p:cBhvr>
                                        <p:cTn id="92" dur="1" fill="hold">
                                          <p:stCondLst>
                                            <p:cond delay="0"/>
                                          </p:stCondLst>
                                        </p:cTn>
                                        <p:tgtEl>
                                          <p:spTgt spid="7190"/>
                                        </p:tgtEl>
                                        <p:attrNameLst>
                                          <p:attrName>style.visibility</p:attrName>
                                        </p:attrNameLst>
                                      </p:cBhvr>
                                      <p:to>
                                        <p:strVal val="visible"/>
                                      </p:to>
                                    </p:set>
                                    <p:animEffect transition="in" filter="wipe(up)">
                                      <p:cBhvr>
                                        <p:cTn id="93" dur="500"/>
                                        <p:tgtEl>
                                          <p:spTgt spid="7190"/>
                                        </p:tgtEl>
                                      </p:cBhvr>
                                    </p:animEffect>
                                  </p:childTnLst>
                                </p:cTn>
                              </p:par>
                            </p:childTnLst>
                          </p:cTn>
                        </p:par>
                        <p:par>
                          <p:cTn id="94" fill="hold" nodeType="afterGroup">
                            <p:stCondLst>
                              <p:cond delay="1000"/>
                            </p:stCondLst>
                            <p:childTnLst>
                              <p:par>
                                <p:cTn id="95" presetID="1" presetClass="entr" presetSubtype="0" fill="hold" grpId="0" nodeType="afterEffect">
                                  <p:stCondLst>
                                    <p:cond delay="0"/>
                                  </p:stCondLst>
                                  <p:childTnLst>
                                    <p:set>
                                      <p:cBhvr>
                                        <p:cTn id="96" dur="1" fill="hold">
                                          <p:stCondLst>
                                            <p:cond delay="0"/>
                                          </p:stCondLst>
                                        </p:cTn>
                                        <p:tgtEl>
                                          <p:spTgt spid="7184"/>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7195"/>
                                        </p:tgtEl>
                                        <p:attrNameLst>
                                          <p:attrName>style.visibility</p:attrName>
                                        </p:attrNameLst>
                                      </p:cBhvr>
                                      <p:to>
                                        <p:strVal val="visible"/>
                                      </p:to>
                                    </p:set>
                                    <p:animEffect transition="in" filter="wipe(left)">
                                      <p:cBhvr>
                                        <p:cTn id="101" dur="2000"/>
                                        <p:tgtEl>
                                          <p:spTgt spid="7195"/>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6" presetClass="entr" presetSubtype="37" fill="hold" grpId="0" nodeType="clickEffect">
                                  <p:stCondLst>
                                    <p:cond delay="0"/>
                                  </p:stCondLst>
                                  <p:childTnLst>
                                    <p:set>
                                      <p:cBhvr>
                                        <p:cTn id="105" dur="1" fill="hold">
                                          <p:stCondLst>
                                            <p:cond delay="0"/>
                                          </p:stCondLst>
                                        </p:cTn>
                                        <p:tgtEl>
                                          <p:spTgt spid="7187"/>
                                        </p:tgtEl>
                                        <p:attrNameLst>
                                          <p:attrName>style.visibility</p:attrName>
                                        </p:attrNameLst>
                                      </p:cBhvr>
                                      <p:to>
                                        <p:strVal val="visible"/>
                                      </p:to>
                                    </p:set>
                                    <p:animEffect transition="in" filter="barn(outVertical)">
                                      <p:cBhvr>
                                        <p:cTn id="106" dur="500"/>
                                        <p:tgtEl>
                                          <p:spTgt spid="7187"/>
                                        </p:tgtEl>
                                      </p:cBhvr>
                                    </p:animEffect>
                                  </p:childTnLst>
                                </p:cTn>
                              </p:par>
                            </p:childTnLst>
                          </p:cTn>
                        </p:par>
                        <p:par>
                          <p:cTn id="107" fill="hold" nodeType="afterGroup">
                            <p:stCondLst>
                              <p:cond delay="500"/>
                            </p:stCondLst>
                            <p:childTnLst>
                              <p:par>
                                <p:cTn id="108" presetID="16" presetClass="entr" presetSubtype="21" fill="hold" grpId="0" nodeType="afterEffect">
                                  <p:stCondLst>
                                    <p:cond delay="0"/>
                                  </p:stCondLst>
                                  <p:childTnLst>
                                    <p:set>
                                      <p:cBhvr>
                                        <p:cTn id="109" dur="1" fill="hold">
                                          <p:stCondLst>
                                            <p:cond delay="0"/>
                                          </p:stCondLst>
                                        </p:cTn>
                                        <p:tgtEl>
                                          <p:spTgt spid="7188"/>
                                        </p:tgtEl>
                                        <p:attrNameLst>
                                          <p:attrName>style.visibility</p:attrName>
                                        </p:attrNameLst>
                                      </p:cBhvr>
                                      <p:to>
                                        <p:strVal val="visible"/>
                                      </p:to>
                                    </p:set>
                                    <p:animEffect transition="in" filter="barn(inVertical)">
                                      <p:cBhvr>
                                        <p:cTn id="110" dur="500"/>
                                        <p:tgtEl>
                                          <p:spTgt spid="7188"/>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7189"/>
                                        </p:tgtEl>
                                        <p:attrNameLst>
                                          <p:attrName>style.visibility</p:attrName>
                                        </p:attrNameLst>
                                      </p:cBhvr>
                                      <p:to>
                                        <p:strVal val="visible"/>
                                      </p:to>
                                    </p:set>
                                    <p:animEffect transition="in" filter="wipe(left)">
                                      <p:cBhvr>
                                        <p:cTn id="115" dur="2000"/>
                                        <p:tgtEl>
                                          <p:spTgt spid="7189"/>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7170"/>
                                        </p:tgtEl>
                                        <p:attrNameLst>
                                          <p:attrName>style.visibility</p:attrName>
                                        </p:attrNameLst>
                                      </p:cBhvr>
                                      <p:to>
                                        <p:strVal val="visible"/>
                                      </p:to>
                                    </p:set>
                                    <p:animEffect transition="in" filter="barn(inVertical)">
                                      <p:cBhvr>
                                        <p:cTn id="120" dur="500"/>
                                        <p:tgtEl>
                                          <p:spTgt spid="7170"/>
                                        </p:tgtEl>
                                      </p:cBhvr>
                                    </p:animEffect>
                                  </p:childTnLst>
                                </p:cTn>
                              </p:par>
                            </p:childTnLst>
                          </p:cTn>
                        </p:par>
                        <p:par>
                          <p:cTn id="121" fill="hold" nodeType="afterGroup">
                            <p:stCondLst>
                              <p:cond delay="500"/>
                            </p:stCondLst>
                            <p:childTnLst>
                              <p:par>
                                <p:cTn id="122" presetID="16" presetClass="entr" presetSubtype="37" fill="hold" grpId="0" nodeType="afterEffect">
                                  <p:stCondLst>
                                    <p:cond delay="0"/>
                                  </p:stCondLst>
                                  <p:childTnLst>
                                    <p:set>
                                      <p:cBhvr>
                                        <p:cTn id="123" dur="1" fill="hold">
                                          <p:stCondLst>
                                            <p:cond delay="0"/>
                                          </p:stCondLst>
                                        </p:cTn>
                                        <p:tgtEl>
                                          <p:spTgt spid="7193"/>
                                        </p:tgtEl>
                                        <p:attrNameLst>
                                          <p:attrName>style.visibility</p:attrName>
                                        </p:attrNameLst>
                                      </p:cBhvr>
                                      <p:to>
                                        <p:strVal val="visible"/>
                                      </p:to>
                                    </p:set>
                                    <p:animEffect transition="in" filter="barn(outVertical)">
                                      <p:cBhvr>
                                        <p:cTn id="124" dur="500"/>
                                        <p:tgtEl>
                                          <p:spTgt spid="7193"/>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7194"/>
                                        </p:tgtEl>
                                        <p:attrNameLst>
                                          <p:attrName>style.visibility</p:attrName>
                                        </p:attrNameLst>
                                      </p:cBhvr>
                                      <p:to>
                                        <p:strVal val="visible"/>
                                      </p:to>
                                    </p:set>
                                    <p:animEffect transition="in" filter="wipe(left)">
                                      <p:cBhvr>
                                        <p:cTn id="129" dur="2000"/>
                                        <p:tgtEl>
                                          <p:spTgt spid="7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7171" grpId="0" animBg="1"/>
      <p:bldP spid="7177" grpId="0" animBg="1"/>
      <p:bldP spid="7178" grpId="0" animBg="1"/>
      <p:bldP spid="7179" grpId="0" animBg="1"/>
      <p:bldP spid="7180" grpId="0"/>
      <p:bldP spid="7181" grpId="0"/>
      <p:bldP spid="7182" grpId="0"/>
      <p:bldP spid="7183" grpId="0"/>
      <p:bldP spid="7184" grpId="0"/>
      <p:bldP spid="7185" grpId="0"/>
      <p:bldP spid="7186" grpId="0" animBg="1"/>
      <p:bldP spid="7186" grpId="1" animBg="1"/>
      <p:bldP spid="7187" grpId="0" animBg="1"/>
      <p:bldP spid="7188" grpId="0"/>
      <p:bldP spid="7189" grpId="0"/>
      <p:bldP spid="7190" grpId="0" animBg="1"/>
      <p:bldP spid="7191" grpId="0" animBg="1"/>
      <p:bldP spid="7192" grpId="0" animBg="1"/>
      <p:bldP spid="7193" grpId="0"/>
      <p:bldP spid="7194" grpId="0"/>
      <p:bldP spid="719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ChangeArrowheads="1"/>
          </p:cNvSpPr>
          <p:nvPr/>
        </p:nvSpPr>
        <p:spPr bwMode="auto">
          <a:xfrm>
            <a:off x="6516688" y="4221163"/>
            <a:ext cx="1944687" cy="1152525"/>
          </a:xfrm>
          <a:prstGeom prst="downArrowCallout">
            <a:avLst>
              <a:gd name="adj1" fmla="val 42293"/>
              <a:gd name="adj2" fmla="val 43316"/>
              <a:gd name="adj3" fmla="val 15426"/>
              <a:gd name="adj4" fmla="val 66667"/>
            </a:avLst>
          </a:prstGeom>
          <a:solidFill>
            <a:srgbClr val="A0D4D8"/>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195" name="AutoShape 3"/>
          <p:cNvSpPr>
            <a:spLocks noChangeArrowheads="1"/>
          </p:cNvSpPr>
          <p:nvPr/>
        </p:nvSpPr>
        <p:spPr bwMode="auto">
          <a:xfrm>
            <a:off x="539750" y="4149725"/>
            <a:ext cx="2089150" cy="936625"/>
          </a:xfrm>
          <a:prstGeom prst="foldedCorner">
            <a:avLst>
              <a:gd name="adj" fmla="val 12500"/>
            </a:avLst>
          </a:prstGeom>
          <a:solidFill>
            <a:srgbClr val="FFCC00">
              <a:alpha val="49001"/>
            </a:srgbClr>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196" name="AutoShape 4"/>
          <p:cNvSpPr>
            <a:spLocks noChangeArrowheads="1"/>
          </p:cNvSpPr>
          <p:nvPr/>
        </p:nvSpPr>
        <p:spPr bwMode="auto">
          <a:xfrm>
            <a:off x="6300788" y="2781300"/>
            <a:ext cx="2089150" cy="936625"/>
          </a:xfrm>
          <a:prstGeom prst="foldedCorner">
            <a:avLst>
              <a:gd name="adj" fmla="val 12500"/>
            </a:avLst>
          </a:prstGeom>
          <a:solidFill>
            <a:srgbClr val="FFCC00">
              <a:alpha val="49001"/>
            </a:srgbClr>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197" name="AutoShape 5"/>
          <p:cNvSpPr>
            <a:spLocks noChangeArrowheads="1"/>
          </p:cNvSpPr>
          <p:nvPr/>
        </p:nvSpPr>
        <p:spPr bwMode="auto">
          <a:xfrm>
            <a:off x="395288" y="2781300"/>
            <a:ext cx="2089150" cy="935038"/>
          </a:xfrm>
          <a:prstGeom prst="foldedCorner">
            <a:avLst>
              <a:gd name="adj" fmla="val 12500"/>
            </a:avLst>
          </a:prstGeom>
          <a:solidFill>
            <a:srgbClr val="FF99CC">
              <a:alpha val="38000"/>
            </a:srgbClr>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198" name="Text Box 6"/>
          <p:cNvSpPr txBox="1">
            <a:spLocks noChangeArrowheads="1"/>
          </p:cNvSpPr>
          <p:nvPr/>
        </p:nvSpPr>
        <p:spPr bwMode="auto">
          <a:xfrm>
            <a:off x="971550" y="404813"/>
            <a:ext cx="1728788" cy="64135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600"/>
              <a:t>提供者</a:t>
            </a:r>
          </a:p>
        </p:txBody>
      </p:sp>
      <p:sp>
        <p:nvSpPr>
          <p:cNvPr id="8199" name="Text Box 7"/>
          <p:cNvSpPr txBox="1">
            <a:spLocks noChangeArrowheads="1"/>
          </p:cNvSpPr>
          <p:nvPr/>
        </p:nvSpPr>
        <p:spPr bwMode="auto">
          <a:xfrm>
            <a:off x="6227763" y="404813"/>
            <a:ext cx="1728787" cy="64135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600"/>
              <a:t>利用者</a:t>
            </a:r>
          </a:p>
        </p:txBody>
      </p:sp>
      <p:sp>
        <p:nvSpPr>
          <p:cNvPr id="8200" name="Text Box 8"/>
          <p:cNvSpPr txBox="1">
            <a:spLocks noChangeArrowheads="1"/>
          </p:cNvSpPr>
          <p:nvPr/>
        </p:nvSpPr>
        <p:spPr bwMode="auto">
          <a:xfrm>
            <a:off x="395288" y="1341438"/>
            <a:ext cx="3455987" cy="579437"/>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200"/>
              <a:t>受け取る交通費</a:t>
            </a:r>
          </a:p>
        </p:txBody>
      </p:sp>
      <p:sp>
        <p:nvSpPr>
          <p:cNvPr id="8201" name="Text Box 9"/>
          <p:cNvSpPr txBox="1">
            <a:spLocks noChangeArrowheads="1"/>
          </p:cNvSpPr>
          <p:nvPr/>
        </p:nvSpPr>
        <p:spPr bwMode="auto">
          <a:xfrm>
            <a:off x="539750" y="2924175"/>
            <a:ext cx="2087563" cy="579438"/>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200"/>
              <a:t>1,800</a:t>
            </a:r>
            <a:r>
              <a:rPr lang="ja-JP" altLang="en-US" sz="3200"/>
              <a:t>円</a:t>
            </a:r>
          </a:p>
        </p:txBody>
      </p:sp>
      <p:sp>
        <p:nvSpPr>
          <p:cNvPr id="8202" name="Text Box 10"/>
          <p:cNvSpPr txBox="1">
            <a:spLocks noChangeArrowheads="1"/>
          </p:cNvSpPr>
          <p:nvPr/>
        </p:nvSpPr>
        <p:spPr bwMode="auto">
          <a:xfrm>
            <a:off x="6516688" y="2997200"/>
            <a:ext cx="1727200" cy="579438"/>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200"/>
              <a:t>3,000</a:t>
            </a:r>
            <a:r>
              <a:rPr lang="ja-JP" altLang="en-US" sz="3200"/>
              <a:t>円</a:t>
            </a:r>
          </a:p>
        </p:txBody>
      </p:sp>
      <p:sp>
        <p:nvSpPr>
          <p:cNvPr id="8203" name="Text Box 11"/>
          <p:cNvSpPr txBox="1">
            <a:spLocks noChangeArrowheads="1"/>
          </p:cNvSpPr>
          <p:nvPr/>
        </p:nvSpPr>
        <p:spPr bwMode="auto">
          <a:xfrm>
            <a:off x="6011863" y="1412875"/>
            <a:ext cx="2736850" cy="579438"/>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200"/>
              <a:t>支払う交通費</a:t>
            </a:r>
          </a:p>
        </p:txBody>
      </p:sp>
      <p:sp>
        <p:nvSpPr>
          <p:cNvPr id="8204" name="Text Box 12"/>
          <p:cNvSpPr txBox="1">
            <a:spLocks noChangeArrowheads="1"/>
          </p:cNvSpPr>
          <p:nvPr/>
        </p:nvSpPr>
        <p:spPr bwMode="auto">
          <a:xfrm>
            <a:off x="684213" y="4292600"/>
            <a:ext cx="2087562" cy="579438"/>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200"/>
              <a:t>3,000</a:t>
            </a:r>
            <a:r>
              <a:rPr lang="ja-JP" altLang="en-US" sz="3200"/>
              <a:t>円</a:t>
            </a:r>
          </a:p>
        </p:txBody>
      </p:sp>
      <p:sp>
        <p:nvSpPr>
          <p:cNvPr id="8205" name="AutoShape 13"/>
          <p:cNvSpPr>
            <a:spLocks noChangeArrowheads="1"/>
          </p:cNvSpPr>
          <p:nvPr/>
        </p:nvSpPr>
        <p:spPr bwMode="auto">
          <a:xfrm>
            <a:off x="3563938" y="4221163"/>
            <a:ext cx="2089150" cy="935037"/>
          </a:xfrm>
          <a:prstGeom prst="foldedCorner">
            <a:avLst>
              <a:gd name="adj" fmla="val 12500"/>
            </a:avLst>
          </a:prstGeom>
          <a:solidFill>
            <a:srgbClr val="FF99CC">
              <a:alpha val="38000"/>
            </a:srgbClr>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06" name="Text Box 14"/>
          <p:cNvSpPr txBox="1">
            <a:spLocks noChangeArrowheads="1"/>
          </p:cNvSpPr>
          <p:nvPr/>
        </p:nvSpPr>
        <p:spPr bwMode="auto">
          <a:xfrm>
            <a:off x="3635375" y="4365625"/>
            <a:ext cx="2087563" cy="579438"/>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200"/>
              <a:t>1,800</a:t>
            </a:r>
            <a:r>
              <a:rPr lang="ja-JP" altLang="en-US" sz="3200"/>
              <a:t>円</a:t>
            </a:r>
          </a:p>
        </p:txBody>
      </p:sp>
      <p:sp>
        <p:nvSpPr>
          <p:cNvPr id="8207" name="Text Box 15"/>
          <p:cNvSpPr txBox="1">
            <a:spLocks noChangeArrowheads="1"/>
          </p:cNvSpPr>
          <p:nvPr/>
        </p:nvSpPr>
        <p:spPr bwMode="auto">
          <a:xfrm>
            <a:off x="2771775" y="4292600"/>
            <a:ext cx="647700" cy="64135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3600"/>
              <a:t>－</a:t>
            </a:r>
          </a:p>
        </p:txBody>
      </p:sp>
      <p:sp>
        <p:nvSpPr>
          <p:cNvPr id="8208" name="Text Box 16"/>
          <p:cNvSpPr txBox="1">
            <a:spLocks noChangeArrowheads="1"/>
          </p:cNvSpPr>
          <p:nvPr/>
        </p:nvSpPr>
        <p:spPr bwMode="auto">
          <a:xfrm>
            <a:off x="5724525" y="4292600"/>
            <a:ext cx="647700" cy="64135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3600"/>
              <a:t>＝</a:t>
            </a:r>
          </a:p>
        </p:txBody>
      </p:sp>
      <p:sp>
        <p:nvSpPr>
          <p:cNvPr id="8209" name="Text Box 17"/>
          <p:cNvSpPr txBox="1">
            <a:spLocks noChangeArrowheads="1"/>
          </p:cNvSpPr>
          <p:nvPr/>
        </p:nvSpPr>
        <p:spPr bwMode="auto">
          <a:xfrm>
            <a:off x="6516688" y="4292600"/>
            <a:ext cx="1943100" cy="641350"/>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600"/>
              <a:t>1,200</a:t>
            </a:r>
            <a:r>
              <a:rPr lang="ja-JP" altLang="en-US" sz="3600"/>
              <a:t>円</a:t>
            </a:r>
          </a:p>
        </p:txBody>
      </p:sp>
      <p:sp>
        <p:nvSpPr>
          <p:cNvPr id="8210" name="Oval 18"/>
          <p:cNvSpPr>
            <a:spLocks noChangeArrowheads="1"/>
          </p:cNvSpPr>
          <p:nvPr/>
        </p:nvSpPr>
        <p:spPr bwMode="auto">
          <a:xfrm>
            <a:off x="5724525" y="5445125"/>
            <a:ext cx="3241675" cy="1008063"/>
          </a:xfrm>
          <a:prstGeom prst="ellipse">
            <a:avLst/>
          </a:prstGeom>
          <a:solidFill>
            <a:srgbClr val="FFFF00"/>
          </a:solidFill>
          <a:ln w="952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3200"/>
              <a:t>運営費寄付金</a:t>
            </a:r>
          </a:p>
        </p:txBody>
      </p:sp>
      <p:sp>
        <p:nvSpPr>
          <p:cNvPr id="8211" name="Oval 19"/>
          <p:cNvSpPr>
            <a:spLocks noChangeArrowheads="1"/>
          </p:cNvSpPr>
          <p:nvPr/>
        </p:nvSpPr>
        <p:spPr bwMode="auto">
          <a:xfrm>
            <a:off x="684213" y="188913"/>
            <a:ext cx="2232025" cy="936625"/>
          </a:xfrm>
          <a:prstGeom prst="ellipse">
            <a:avLst/>
          </a:prstGeom>
          <a:solidFill>
            <a:srgbClr val="FF99CC">
              <a:alpha val="37000"/>
            </a:srgbClr>
          </a:solidFill>
          <a:ln w="9525" algn="ctr">
            <a:round/>
            <a:headEnd/>
            <a:tailEnd/>
          </a:ln>
          <a:effectLst/>
          <a:scene3d>
            <a:camera prst="legacyPerspectiveBottom"/>
            <a:lightRig rig="legacyFlat3" dir="t"/>
          </a:scene3d>
          <a:sp3d extrusionH="887400" prstMaterial="legacyMatte">
            <a:bevelT w="13500" h="13500" prst="angle"/>
            <a:bevelB w="13500" h="13500" prst="angle"/>
            <a:extrusionClr>
              <a:srgbClr val="FF99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ja-JP" altLang="en-US"/>
          </a:p>
        </p:txBody>
      </p:sp>
      <p:sp>
        <p:nvSpPr>
          <p:cNvPr id="8212" name="Oval 20"/>
          <p:cNvSpPr>
            <a:spLocks noChangeArrowheads="1"/>
          </p:cNvSpPr>
          <p:nvPr/>
        </p:nvSpPr>
        <p:spPr bwMode="auto">
          <a:xfrm>
            <a:off x="5867400" y="260350"/>
            <a:ext cx="2160588" cy="1079500"/>
          </a:xfrm>
          <a:prstGeom prst="ellipse">
            <a:avLst/>
          </a:prstGeom>
          <a:solidFill>
            <a:srgbClr val="FF9900">
              <a:alpha val="22000"/>
            </a:srgbClr>
          </a:solidFill>
          <a:ln w="9525" algn="ctr">
            <a:round/>
            <a:headEnd/>
            <a:tailEnd/>
          </a:ln>
          <a:effectLst/>
          <a:scene3d>
            <a:camera prst="legacyObliqueTopRight"/>
            <a:lightRig rig="legacyFlat3" dir="b"/>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ja-JP" altLang="en-US"/>
          </a:p>
        </p:txBody>
      </p:sp>
      <p:pic>
        <p:nvPicPr>
          <p:cNvPr id="8213" name="Picture 21" descr="j032669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814513"/>
            <a:ext cx="2808288" cy="2259012"/>
          </a:xfrm>
          <a:prstGeom prst="rect">
            <a:avLst/>
          </a:prstGeom>
          <a:noFill/>
          <a:extLst>
            <a:ext uri="{909E8E84-426E-40DD-AFC4-6F175D3DCCD1}">
              <a14:hiddenFill xmlns:a14="http://schemas.microsoft.com/office/drawing/2010/main">
                <a:solidFill>
                  <a:srgbClr val="FFFFFF"/>
                </a:solidFill>
              </a14:hiddenFill>
            </a:ext>
          </a:extLst>
        </p:spPr>
      </p:pic>
      <p:sp>
        <p:nvSpPr>
          <p:cNvPr id="8214" name="Text Box 22"/>
          <p:cNvSpPr txBox="1">
            <a:spLocks noChangeArrowheads="1"/>
          </p:cNvSpPr>
          <p:nvPr/>
        </p:nvSpPr>
        <p:spPr bwMode="auto">
          <a:xfrm>
            <a:off x="611188" y="2060575"/>
            <a:ext cx="2089150" cy="519113"/>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800"/>
              <a:t>30</a:t>
            </a:r>
            <a:r>
              <a:rPr lang="ja-JP" altLang="en-US" sz="2800"/>
              <a:t>円／ｋｍ</a:t>
            </a:r>
          </a:p>
        </p:txBody>
      </p:sp>
      <p:sp>
        <p:nvSpPr>
          <p:cNvPr id="8215" name="Text Box 23"/>
          <p:cNvSpPr txBox="1">
            <a:spLocks noChangeArrowheads="1"/>
          </p:cNvSpPr>
          <p:nvPr/>
        </p:nvSpPr>
        <p:spPr bwMode="auto">
          <a:xfrm>
            <a:off x="6372225" y="2060575"/>
            <a:ext cx="2305050" cy="519113"/>
          </a:xfrm>
          <a:prstGeom prst="rect">
            <a:avLst/>
          </a:prstGeom>
          <a:noFill/>
          <a:ln>
            <a:noFill/>
          </a:ln>
          <a:effectLst/>
          <a:extLst>
            <a:ext uri="{909E8E84-426E-40DD-AFC4-6F175D3DCCD1}">
              <a14:hiddenFill xmlns:a14="http://schemas.microsoft.com/office/drawing/2010/main">
                <a:solidFill>
                  <a:srgbClr val="A0D4D8"/>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800"/>
              <a:t>50</a:t>
            </a:r>
            <a:r>
              <a:rPr lang="ja-JP" altLang="en-US" sz="2800"/>
              <a:t>円／ｋｍ</a:t>
            </a:r>
          </a:p>
        </p:txBody>
      </p:sp>
    </p:spTree>
    <p:extLst>
      <p:ext uri="{BB962C8B-B14F-4D97-AF65-F5344CB8AC3E}">
        <p14:creationId xmlns:p14="http://schemas.microsoft.com/office/powerpoint/2010/main" val="291112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211"/>
                                        </p:tgtEl>
                                        <p:attrNameLst>
                                          <p:attrName>style.visibility</p:attrName>
                                        </p:attrNameLst>
                                      </p:cBhvr>
                                      <p:to>
                                        <p:strVal val="visible"/>
                                      </p:to>
                                    </p:set>
                                    <p:anim calcmode="lin" valueType="num">
                                      <p:cBhvr>
                                        <p:cTn id="7" dur="500" fill="hold"/>
                                        <p:tgtEl>
                                          <p:spTgt spid="8211"/>
                                        </p:tgtEl>
                                        <p:attrNameLst>
                                          <p:attrName>ppt_w</p:attrName>
                                        </p:attrNameLst>
                                      </p:cBhvr>
                                      <p:tavLst>
                                        <p:tav tm="0">
                                          <p:val>
                                            <p:fltVal val="0"/>
                                          </p:val>
                                        </p:tav>
                                        <p:tav tm="100000">
                                          <p:val>
                                            <p:strVal val="#ppt_w"/>
                                          </p:val>
                                        </p:tav>
                                      </p:tavLst>
                                    </p:anim>
                                    <p:anim calcmode="lin" valueType="num">
                                      <p:cBhvr>
                                        <p:cTn id="8" dur="500" fill="hold"/>
                                        <p:tgtEl>
                                          <p:spTgt spid="8211"/>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198"/>
                                        </p:tgtEl>
                                        <p:attrNameLst>
                                          <p:attrName>style.visibility</p:attrName>
                                        </p:attrNameLst>
                                      </p:cBhvr>
                                      <p:to>
                                        <p:strVal val="visible"/>
                                      </p:to>
                                    </p:set>
                                    <p:anim calcmode="lin" valueType="num">
                                      <p:cBhvr>
                                        <p:cTn id="11" dur="500" fill="hold"/>
                                        <p:tgtEl>
                                          <p:spTgt spid="8198"/>
                                        </p:tgtEl>
                                        <p:attrNameLst>
                                          <p:attrName>ppt_w</p:attrName>
                                        </p:attrNameLst>
                                      </p:cBhvr>
                                      <p:tavLst>
                                        <p:tav tm="0">
                                          <p:val>
                                            <p:fltVal val="0"/>
                                          </p:val>
                                        </p:tav>
                                        <p:tav tm="100000">
                                          <p:val>
                                            <p:strVal val="#ppt_w"/>
                                          </p:val>
                                        </p:tav>
                                      </p:tavLst>
                                    </p:anim>
                                    <p:anim calcmode="lin" valueType="num">
                                      <p:cBhvr>
                                        <p:cTn id="12" dur="500" fill="hold"/>
                                        <p:tgtEl>
                                          <p:spTgt spid="8198"/>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200"/>
                                        </p:tgtEl>
                                        <p:attrNameLst>
                                          <p:attrName>style.visibility</p:attrName>
                                        </p:attrNameLst>
                                      </p:cBhvr>
                                      <p:to>
                                        <p:strVal val="visible"/>
                                      </p:to>
                                    </p:set>
                                    <p:animEffect transition="in" filter="dissolve">
                                      <p:cBhvr>
                                        <p:cTn id="17" dur="500"/>
                                        <p:tgtEl>
                                          <p:spTgt spid="82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214"/>
                                        </p:tgtEl>
                                        <p:attrNameLst>
                                          <p:attrName>style.visibility</p:attrName>
                                        </p:attrNameLst>
                                      </p:cBhvr>
                                      <p:to>
                                        <p:strVal val="visible"/>
                                      </p:to>
                                    </p:set>
                                    <p:animEffect transition="in" filter="wipe(left)">
                                      <p:cBhvr>
                                        <p:cTn id="22" dur="500"/>
                                        <p:tgtEl>
                                          <p:spTgt spid="82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197"/>
                                        </p:tgtEl>
                                        <p:attrNameLst>
                                          <p:attrName>style.visibility</p:attrName>
                                        </p:attrNameLst>
                                      </p:cBhvr>
                                      <p:to>
                                        <p:strVal val="visible"/>
                                      </p:to>
                                    </p:set>
                                    <p:animEffect transition="in" filter="barn(inVertical)">
                                      <p:cBhvr>
                                        <p:cTn id="27" dur="500"/>
                                        <p:tgtEl>
                                          <p:spTgt spid="8197"/>
                                        </p:tgtEl>
                                      </p:cBhvr>
                                    </p:animEffect>
                                  </p:childTnLst>
                                </p:cTn>
                              </p:par>
                            </p:childTnLst>
                          </p:cTn>
                        </p:par>
                        <p:par>
                          <p:cTn id="28" fill="hold" nodeType="afterGroup">
                            <p:stCondLst>
                              <p:cond delay="500"/>
                            </p:stCondLst>
                            <p:childTnLst>
                              <p:par>
                                <p:cTn id="29" presetID="16" presetClass="entr" presetSubtype="37" fill="hold" grpId="0" nodeType="afterEffect">
                                  <p:stCondLst>
                                    <p:cond delay="0"/>
                                  </p:stCondLst>
                                  <p:childTnLst>
                                    <p:set>
                                      <p:cBhvr>
                                        <p:cTn id="30" dur="1" fill="hold">
                                          <p:stCondLst>
                                            <p:cond delay="0"/>
                                          </p:stCondLst>
                                        </p:cTn>
                                        <p:tgtEl>
                                          <p:spTgt spid="8201"/>
                                        </p:tgtEl>
                                        <p:attrNameLst>
                                          <p:attrName>style.visibility</p:attrName>
                                        </p:attrNameLst>
                                      </p:cBhvr>
                                      <p:to>
                                        <p:strVal val="visible"/>
                                      </p:to>
                                    </p:set>
                                    <p:animEffect transition="in" filter="barn(outVertical)">
                                      <p:cBhvr>
                                        <p:cTn id="31" dur="500"/>
                                        <p:tgtEl>
                                          <p:spTgt spid="820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4" fill="hold" nodeType="clickEffect">
                                  <p:stCondLst>
                                    <p:cond delay="0"/>
                                  </p:stCondLst>
                                  <p:childTnLst>
                                    <p:set>
                                      <p:cBhvr>
                                        <p:cTn id="35" dur="1" fill="hold">
                                          <p:stCondLst>
                                            <p:cond delay="0"/>
                                          </p:stCondLst>
                                        </p:cTn>
                                        <p:tgtEl>
                                          <p:spTgt spid="8213"/>
                                        </p:tgtEl>
                                        <p:attrNameLst>
                                          <p:attrName>style.visibility</p:attrName>
                                        </p:attrNameLst>
                                      </p:cBhvr>
                                      <p:to>
                                        <p:strVal val="visible"/>
                                      </p:to>
                                    </p:set>
                                    <p:animEffect transition="in" filter="wheel(4)">
                                      <p:cBhvr>
                                        <p:cTn id="36" dur="2000"/>
                                        <p:tgtEl>
                                          <p:spTgt spid="82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8212"/>
                                        </p:tgtEl>
                                        <p:attrNameLst>
                                          <p:attrName>style.visibility</p:attrName>
                                        </p:attrNameLst>
                                      </p:cBhvr>
                                      <p:to>
                                        <p:strVal val="visible"/>
                                      </p:to>
                                    </p:set>
                                    <p:anim calcmode="lin" valueType="num">
                                      <p:cBhvr>
                                        <p:cTn id="41" dur="500" fill="hold"/>
                                        <p:tgtEl>
                                          <p:spTgt spid="8212"/>
                                        </p:tgtEl>
                                        <p:attrNameLst>
                                          <p:attrName>ppt_w</p:attrName>
                                        </p:attrNameLst>
                                      </p:cBhvr>
                                      <p:tavLst>
                                        <p:tav tm="0">
                                          <p:val>
                                            <p:fltVal val="0"/>
                                          </p:val>
                                        </p:tav>
                                        <p:tav tm="100000">
                                          <p:val>
                                            <p:strVal val="#ppt_w"/>
                                          </p:val>
                                        </p:tav>
                                      </p:tavLst>
                                    </p:anim>
                                    <p:anim calcmode="lin" valueType="num">
                                      <p:cBhvr>
                                        <p:cTn id="42" dur="500" fill="hold"/>
                                        <p:tgtEl>
                                          <p:spTgt spid="8212"/>
                                        </p:tgtEl>
                                        <p:attrNameLst>
                                          <p:attrName>ppt_h</p:attrName>
                                        </p:attrNameLst>
                                      </p:cBhvr>
                                      <p:tavLst>
                                        <p:tav tm="0">
                                          <p:val>
                                            <p:strVal val="#ppt_h"/>
                                          </p:val>
                                        </p:tav>
                                        <p:tav tm="100000">
                                          <p:val>
                                            <p:strVal val="#ppt_h"/>
                                          </p:val>
                                        </p:tav>
                                      </p:tavLst>
                                    </p:anim>
                                  </p:childTnLst>
                                </p:cTn>
                              </p:par>
                              <p:par>
                                <p:cTn id="43" presetID="17" presetClass="entr" presetSubtype="10" fill="hold" grpId="0" nodeType="withEffect">
                                  <p:stCondLst>
                                    <p:cond delay="0"/>
                                  </p:stCondLst>
                                  <p:childTnLst>
                                    <p:set>
                                      <p:cBhvr>
                                        <p:cTn id="44" dur="1" fill="hold">
                                          <p:stCondLst>
                                            <p:cond delay="0"/>
                                          </p:stCondLst>
                                        </p:cTn>
                                        <p:tgtEl>
                                          <p:spTgt spid="8199"/>
                                        </p:tgtEl>
                                        <p:attrNameLst>
                                          <p:attrName>style.visibility</p:attrName>
                                        </p:attrNameLst>
                                      </p:cBhvr>
                                      <p:to>
                                        <p:strVal val="visible"/>
                                      </p:to>
                                    </p:set>
                                    <p:anim calcmode="lin" valueType="num">
                                      <p:cBhvr>
                                        <p:cTn id="45" dur="500" fill="hold"/>
                                        <p:tgtEl>
                                          <p:spTgt spid="8199"/>
                                        </p:tgtEl>
                                        <p:attrNameLst>
                                          <p:attrName>ppt_w</p:attrName>
                                        </p:attrNameLst>
                                      </p:cBhvr>
                                      <p:tavLst>
                                        <p:tav tm="0">
                                          <p:val>
                                            <p:fltVal val="0"/>
                                          </p:val>
                                        </p:tav>
                                        <p:tav tm="100000">
                                          <p:val>
                                            <p:strVal val="#ppt_w"/>
                                          </p:val>
                                        </p:tav>
                                      </p:tavLst>
                                    </p:anim>
                                    <p:anim calcmode="lin" valueType="num">
                                      <p:cBhvr>
                                        <p:cTn id="46" dur="500" fill="hold"/>
                                        <p:tgtEl>
                                          <p:spTgt spid="8199"/>
                                        </p:tgtEl>
                                        <p:attrNameLst>
                                          <p:attrName>ppt_h</p:attrName>
                                        </p:attrNameLst>
                                      </p:cBhvr>
                                      <p:tavLst>
                                        <p:tav tm="0">
                                          <p:val>
                                            <p:strVal val="#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8203"/>
                                        </p:tgtEl>
                                        <p:attrNameLst>
                                          <p:attrName>style.visibility</p:attrName>
                                        </p:attrNameLst>
                                      </p:cBhvr>
                                      <p:to>
                                        <p:strVal val="visible"/>
                                      </p:to>
                                    </p:set>
                                    <p:animEffect transition="in" filter="dissolve">
                                      <p:cBhvr>
                                        <p:cTn id="51" dur="500"/>
                                        <p:tgtEl>
                                          <p:spTgt spid="820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8215"/>
                                        </p:tgtEl>
                                        <p:attrNameLst>
                                          <p:attrName>style.visibility</p:attrName>
                                        </p:attrNameLst>
                                      </p:cBhvr>
                                      <p:to>
                                        <p:strVal val="visible"/>
                                      </p:to>
                                    </p:set>
                                    <p:animEffect transition="in" filter="wipe(left)">
                                      <p:cBhvr>
                                        <p:cTn id="56" dur="500"/>
                                        <p:tgtEl>
                                          <p:spTgt spid="821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8196"/>
                                        </p:tgtEl>
                                        <p:attrNameLst>
                                          <p:attrName>style.visibility</p:attrName>
                                        </p:attrNameLst>
                                      </p:cBhvr>
                                      <p:to>
                                        <p:strVal val="visible"/>
                                      </p:to>
                                    </p:set>
                                    <p:animEffect transition="in" filter="barn(inVertical)">
                                      <p:cBhvr>
                                        <p:cTn id="61" dur="500"/>
                                        <p:tgtEl>
                                          <p:spTgt spid="8196"/>
                                        </p:tgtEl>
                                      </p:cBhvr>
                                    </p:animEffect>
                                  </p:childTnLst>
                                </p:cTn>
                              </p:par>
                            </p:childTnLst>
                          </p:cTn>
                        </p:par>
                        <p:par>
                          <p:cTn id="62" fill="hold" nodeType="afterGroup">
                            <p:stCondLst>
                              <p:cond delay="500"/>
                            </p:stCondLst>
                            <p:childTnLst>
                              <p:par>
                                <p:cTn id="63" presetID="16" presetClass="entr" presetSubtype="37" fill="hold" grpId="0" nodeType="afterEffect">
                                  <p:stCondLst>
                                    <p:cond delay="0"/>
                                  </p:stCondLst>
                                  <p:childTnLst>
                                    <p:set>
                                      <p:cBhvr>
                                        <p:cTn id="64" dur="1" fill="hold">
                                          <p:stCondLst>
                                            <p:cond delay="0"/>
                                          </p:stCondLst>
                                        </p:cTn>
                                        <p:tgtEl>
                                          <p:spTgt spid="8202"/>
                                        </p:tgtEl>
                                        <p:attrNameLst>
                                          <p:attrName>style.visibility</p:attrName>
                                        </p:attrNameLst>
                                      </p:cBhvr>
                                      <p:to>
                                        <p:strVal val="visible"/>
                                      </p:to>
                                    </p:set>
                                    <p:animEffect transition="in" filter="barn(outVertical)">
                                      <p:cBhvr>
                                        <p:cTn id="65" dur="500"/>
                                        <p:tgtEl>
                                          <p:spTgt spid="8202"/>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8195"/>
                                        </p:tgtEl>
                                        <p:attrNameLst>
                                          <p:attrName>style.visibility</p:attrName>
                                        </p:attrNameLst>
                                      </p:cBhvr>
                                      <p:to>
                                        <p:strVal val="visible"/>
                                      </p:to>
                                    </p:set>
                                    <p:anim calcmode="lin" valueType="num">
                                      <p:cBhvr>
                                        <p:cTn id="70" dur="500" fill="hold"/>
                                        <p:tgtEl>
                                          <p:spTgt spid="8195"/>
                                        </p:tgtEl>
                                        <p:attrNameLst>
                                          <p:attrName>ppt_w</p:attrName>
                                        </p:attrNameLst>
                                      </p:cBhvr>
                                      <p:tavLst>
                                        <p:tav tm="0">
                                          <p:val>
                                            <p:fltVal val="0"/>
                                          </p:val>
                                        </p:tav>
                                        <p:tav tm="100000">
                                          <p:val>
                                            <p:strVal val="#ppt_w"/>
                                          </p:val>
                                        </p:tav>
                                      </p:tavLst>
                                    </p:anim>
                                    <p:anim calcmode="lin" valueType="num">
                                      <p:cBhvr>
                                        <p:cTn id="71" dur="500" fill="hold"/>
                                        <p:tgtEl>
                                          <p:spTgt spid="8195"/>
                                        </p:tgtEl>
                                        <p:attrNameLst>
                                          <p:attrName>ppt_h</p:attrName>
                                        </p:attrNameLst>
                                      </p:cBhvr>
                                      <p:tavLst>
                                        <p:tav tm="0">
                                          <p:val>
                                            <p:fltVal val="0"/>
                                          </p:val>
                                        </p:tav>
                                        <p:tav tm="100000">
                                          <p:val>
                                            <p:strVal val="#ppt_h"/>
                                          </p:val>
                                        </p:tav>
                                      </p:tavLst>
                                    </p:anim>
                                    <p:animEffect transition="in" filter="fade">
                                      <p:cBhvr>
                                        <p:cTn id="72" dur="500"/>
                                        <p:tgtEl>
                                          <p:spTgt spid="8195"/>
                                        </p:tgtEl>
                                      </p:cBhvr>
                                    </p:animEffect>
                                  </p:childTnLst>
                                </p:cTn>
                              </p:par>
                              <p:par>
                                <p:cTn id="73" presetID="53" presetClass="entr" presetSubtype="0" fill="hold" grpId="0" nodeType="withEffect">
                                  <p:stCondLst>
                                    <p:cond delay="0"/>
                                  </p:stCondLst>
                                  <p:childTnLst>
                                    <p:set>
                                      <p:cBhvr>
                                        <p:cTn id="74" dur="1" fill="hold">
                                          <p:stCondLst>
                                            <p:cond delay="0"/>
                                          </p:stCondLst>
                                        </p:cTn>
                                        <p:tgtEl>
                                          <p:spTgt spid="8204"/>
                                        </p:tgtEl>
                                        <p:attrNameLst>
                                          <p:attrName>style.visibility</p:attrName>
                                        </p:attrNameLst>
                                      </p:cBhvr>
                                      <p:to>
                                        <p:strVal val="visible"/>
                                      </p:to>
                                    </p:set>
                                    <p:anim calcmode="lin" valueType="num">
                                      <p:cBhvr>
                                        <p:cTn id="75" dur="500" fill="hold"/>
                                        <p:tgtEl>
                                          <p:spTgt spid="8204"/>
                                        </p:tgtEl>
                                        <p:attrNameLst>
                                          <p:attrName>ppt_w</p:attrName>
                                        </p:attrNameLst>
                                      </p:cBhvr>
                                      <p:tavLst>
                                        <p:tav tm="0">
                                          <p:val>
                                            <p:fltVal val="0"/>
                                          </p:val>
                                        </p:tav>
                                        <p:tav tm="100000">
                                          <p:val>
                                            <p:strVal val="#ppt_w"/>
                                          </p:val>
                                        </p:tav>
                                      </p:tavLst>
                                    </p:anim>
                                    <p:anim calcmode="lin" valueType="num">
                                      <p:cBhvr>
                                        <p:cTn id="76" dur="500" fill="hold"/>
                                        <p:tgtEl>
                                          <p:spTgt spid="8204"/>
                                        </p:tgtEl>
                                        <p:attrNameLst>
                                          <p:attrName>ppt_h</p:attrName>
                                        </p:attrNameLst>
                                      </p:cBhvr>
                                      <p:tavLst>
                                        <p:tav tm="0">
                                          <p:val>
                                            <p:fltVal val="0"/>
                                          </p:val>
                                        </p:tav>
                                        <p:tav tm="100000">
                                          <p:val>
                                            <p:strVal val="#ppt_h"/>
                                          </p:val>
                                        </p:tav>
                                      </p:tavLst>
                                    </p:anim>
                                    <p:animEffect transition="in" filter="fade">
                                      <p:cBhvr>
                                        <p:cTn id="77" dur="500"/>
                                        <p:tgtEl>
                                          <p:spTgt spid="8204"/>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207"/>
                                        </p:tgtEl>
                                        <p:attrNameLst>
                                          <p:attrName>style.visibility</p:attrName>
                                        </p:attrNameLst>
                                      </p:cBhvr>
                                      <p:to>
                                        <p:strVal val="visible"/>
                                      </p:to>
                                    </p:set>
                                    <p:animEffect transition="in" filter="wipe(left)">
                                      <p:cBhvr>
                                        <p:cTn id="82" dur="500"/>
                                        <p:tgtEl>
                                          <p:spTgt spid="820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53" presetClass="entr" presetSubtype="0" fill="hold" grpId="0" nodeType="clickEffect">
                                  <p:stCondLst>
                                    <p:cond delay="0"/>
                                  </p:stCondLst>
                                  <p:childTnLst>
                                    <p:set>
                                      <p:cBhvr>
                                        <p:cTn id="86" dur="1" fill="hold">
                                          <p:stCondLst>
                                            <p:cond delay="0"/>
                                          </p:stCondLst>
                                        </p:cTn>
                                        <p:tgtEl>
                                          <p:spTgt spid="8205"/>
                                        </p:tgtEl>
                                        <p:attrNameLst>
                                          <p:attrName>style.visibility</p:attrName>
                                        </p:attrNameLst>
                                      </p:cBhvr>
                                      <p:to>
                                        <p:strVal val="visible"/>
                                      </p:to>
                                    </p:set>
                                    <p:anim calcmode="lin" valueType="num">
                                      <p:cBhvr>
                                        <p:cTn id="87" dur="500" fill="hold"/>
                                        <p:tgtEl>
                                          <p:spTgt spid="8205"/>
                                        </p:tgtEl>
                                        <p:attrNameLst>
                                          <p:attrName>ppt_w</p:attrName>
                                        </p:attrNameLst>
                                      </p:cBhvr>
                                      <p:tavLst>
                                        <p:tav tm="0">
                                          <p:val>
                                            <p:fltVal val="0"/>
                                          </p:val>
                                        </p:tav>
                                        <p:tav tm="100000">
                                          <p:val>
                                            <p:strVal val="#ppt_w"/>
                                          </p:val>
                                        </p:tav>
                                      </p:tavLst>
                                    </p:anim>
                                    <p:anim calcmode="lin" valueType="num">
                                      <p:cBhvr>
                                        <p:cTn id="88" dur="500" fill="hold"/>
                                        <p:tgtEl>
                                          <p:spTgt spid="8205"/>
                                        </p:tgtEl>
                                        <p:attrNameLst>
                                          <p:attrName>ppt_h</p:attrName>
                                        </p:attrNameLst>
                                      </p:cBhvr>
                                      <p:tavLst>
                                        <p:tav tm="0">
                                          <p:val>
                                            <p:fltVal val="0"/>
                                          </p:val>
                                        </p:tav>
                                        <p:tav tm="100000">
                                          <p:val>
                                            <p:strVal val="#ppt_h"/>
                                          </p:val>
                                        </p:tav>
                                      </p:tavLst>
                                    </p:anim>
                                    <p:animEffect transition="in" filter="fade">
                                      <p:cBhvr>
                                        <p:cTn id="89" dur="500"/>
                                        <p:tgtEl>
                                          <p:spTgt spid="8205"/>
                                        </p:tgtEl>
                                      </p:cBhvr>
                                    </p:animEffect>
                                  </p:childTnLst>
                                </p:cTn>
                              </p:par>
                              <p:par>
                                <p:cTn id="90" presetID="53" presetClass="entr" presetSubtype="0" fill="hold" grpId="0" nodeType="withEffect">
                                  <p:stCondLst>
                                    <p:cond delay="0"/>
                                  </p:stCondLst>
                                  <p:childTnLst>
                                    <p:set>
                                      <p:cBhvr>
                                        <p:cTn id="91" dur="1" fill="hold">
                                          <p:stCondLst>
                                            <p:cond delay="0"/>
                                          </p:stCondLst>
                                        </p:cTn>
                                        <p:tgtEl>
                                          <p:spTgt spid="8206"/>
                                        </p:tgtEl>
                                        <p:attrNameLst>
                                          <p:attrName>style.visibility</p:attrName>
                                        </p:attrNameLst>
                                      </p:cBhvr>
                                      <p:to>
                                        <p:strVal val="visible"/>
                                      </p:to>
                                    </p:set>
                                    <p:anim calcmode="lin" valueType="num">
                                      <p:cBhvr>
                                        <p:cTn id="92" dur="500" fill="hold"/>
                                        <p:tgtEl>
                                          <p:spTgt spid="8206"/>
                                        </p:tgtEl>
                                        <p:attrNameLst>
                                          <p:attrName>ppt_w</p:attrName>
                                        </p:attrNameLst>
                                      </p:cBhvr>
                                      <p:tavLst>
                                        <p:tav tm="0">
                                          <p:val>
                                            <p:fltVal val="0"/>
                                          </p:val>
                                        </p:tav>
                                        <p:tav tm="100000">
                                          <p:val>
                                            <p:strVal val="#ppt_w"/>
                                          </p:val>
                                        </p:tav>
                                      </p:tavLst>
                                    </p:anim>
                                    <p:anim calcmode="lin" valueType="num">
                                      <p:cBhvr>
                                        <p:cTn id="93" dur="500" fill="hold"/>
                                        <p:tgtEl>
                                          <p:spTgt spid="8206"/>
                                        </p:tgtEl>
                                        <p:attrNameLst>
                                          <p:attrName>ppt_h</p:attrName>
                                        </p:attrNameLst>
                                      </p:cBhvr>
                                      <p:tavLst>
                                        <p:tav tm="0">
                                          <p:val>
                                            <p:fltVal val="0"/>
                                          </p:val>
                                        </p:tav>
                                        <p:tav tm="100000">
                                          <p:val>
                                            <p:strVal val="#ppt_h"/>
                                          </p:val>
                                        </p:tav>
                                      </p:tavLst>
                                    </p:anim>
                                    <p:animEffect transition="in" filter="fade">
                                      <p:cBhvr>
                                        <p:cTn id="94" dur="500"/>
                                        <p:tgtEl>
                                          <p:spTgt spid="8206"/>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8208"/>
                                        </p:tgtEl>
                                        <p:attrNameLst>
                                          <p:attrName>style.visibility</p:attrName>
                                        </p:attrNameLst>
                                      </p:cBhvr>
                                      <p:to>
                                        <p:strVal val="visible"/>
                                      </p:to>
                                    </p:set>
                                    <p:animEffect transition="in" filter="wipe(left)">
                                      <p:cBhvr>
                                        <p:cTn id="99" dur="500"/>
                                        <p:tgtEl>
                                          <p:spTgt spid="820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3" presetClass="entr" presetSubtype="0" fill="hold" grpId="0" nodeType="clickEffect">
                                  <p:stCondLst>
                                    <p:cond delay="0"/>
                                  </p:stCondLst>
                                  <p:childTnLst>
                                    <p:set>
                                      <p:cBhvr>
                                        <p:cTn id="103" dur="1" fill="hold">
                                          <p:stCondLst>
                                            <p:cond delay="0"/>
                                          </p:stCondLst>
                                        </p:cTn>
                                        <p:tgtEl>
                                          <p:spTgt spid="8209"/>
                                        </p:tgtEl>
                                        <p:attrNameLst>
                                          <p:attrName>style.visibility</p:attrName>
                                        </p:attrNameLst>
                                      </p:cBhvr>
                                      <p:to>
                                        <p:strVal val="visible"/>
                                      </p:to>
                                    </p:set>
                                    <p:anim calcmode="lin" valueType="num">
                                      <p:cBhvr>
                                        <p:cTn id="104" dur="500" fill="hold"/>
                                        <p:tgtEl>
                                          <p:spTgt spid="8209"/>
                                        </p:tgtEl>
                                        <p:attrNameLst>
                                          <p:attrName>ppt_w</p:attrName>
                                        </p:attrNameLst>
                                      </p:cBhvr>
                                      <p:tavLst>
                                        <p:tav tm="0">
                                          <p:val>
                                            <p:fltVal val="0"/>
                                          </p:val>
                                        </p:tav>
                                        <p:tav tm="100000">
                                          <p:val>
                                            <p:strVal val="#ppt_w"/>
                                          </p:val>
                                        </p:tav>
                                      </p:tavLst>
                                    </p:anim>
                                    <p:anim calcmode="lin" valueType="num">
                                      <p:cBhvr>
                                        <p:cTn id="105" dur="500" fill="hold"/>
                                        <p:tgtEl>
                                          <p:spTgt spid="8209"/>
                                        </p:tgtEl>
                                        <p:attrNameLst>
                                          <p:attrName>ppt_h</p:attrName>
                                        </p:attrNameLst>
                                      </p:cBhvr>
                                      <p:tavLst>
                                        <p:tav tm="0">
                                          <p:val>
                                            <p:fltVal val="0"/>
                                          </p:val>
                                        </p:tav>
                                        <p:tav tm="100000">
                                          <p:val>
                                            <p:strVal val="#ppt_h"/>
                                          </p:val>
                                        </p:tav>
                                      </p:tavLst>
                                    </p:anim>
                                    <p:animEffect transition="in" filter="fade">
                                      <p:cBhvr>
                                        <p:cTn id="106" dur="500"/>
                                        <p:tgtEl>
                                          <p:spTgt spid="8209"/>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2" presetClass="entr" presetSubtype="1" fill="hold" grpId="0" nodeType="clickEffect">
                                  <p:stCondLst>
                                    <p:cond delay="0"/>
                                  </p:stCondLst>
                                  <p:childTnLst>
                                    <p:set>
                                      <p:cBhvr>
                                        <p:cTn id="110" dur="1" fill="hold">
                                          <p:stCondLst>
                                            <p:cond delay="0"/>
                                          </p:stCondLst>
                                        </p:cTn>
                                        <p:tgtEl>
                                          <p:spTgt spid="8194"/>
                                        </p:tgtEl>
                                        <p:attrNameLst>
                                          <p:attrName>style.visibility</p:attrName>
                                        </p:attrNameLst>
                                      </p:cBhvr>
                                      <p:to>
                                        <p:strVal val="visible"/>
                                      </p:to>
                                    </p:set>
                                    <p:animEffect transition="in" filter="wipe(up)">
                                      <p:cBhvr>
                                        <p:cTn id="111" dur="500"/>
                                        <p:tgtEl>
                                          <p:spTgt spid="8194"/>
                                        </p:tgtEl>
                                      </p:cBhvr>
                                    </p:animEffect>
                                  </p:childTnLst>
                                </p:cTn>
                              </p:par>
                            </p:childTnLst>
                          </p:cTn>
                        </p:par>
                        <p:par>
                          <p:cTn id="112" fill="hold" nodeType="afterGroup">
                            <p:stCondLst>
                              <p:cond delay="500"/>
                            </p:stCondLst>
                            <p:childTnLst>
                              <p:par>
                                <p:cTn id="113" presetID="53" presetClass="entr" presetSubtype="0" fill="hold" grpId="0" nodeType="afterEffect">
                                  <p:stCondLst>
                                    <p:cond delay="0"/>
                                  </p:stCondLst>
                                  <p:childTnLst>
                                    <p:set>
                                      <p:cBhvr>
                                        <p:cTn id="114" dur="1" fill="hold">
                                          <p:stCondLst>
                                            <p:cond delay="0"/>
                                          </p:stCondLst>
                                        </p:cTn>
                                        <p:tgtEl>
                                          <p:spTgt spid="8210"/>
                                        </p:tgtEl>
                                        <p:attrNameLst>
                                          <p:attrName>style.visibility</p:attrName>
                                        </p:attrNameLst>
                                      </p:cBhvr>
                                      <p:to>
                                        <p:strVal val="visible"/>
                                      </p:to>
                                    </p:set>
                                    <p:anim calcmode="lin" valueType="num">
                                      <p:cBhvr>
                                        <p:cTn id="115" dur="500" fill="hold"/>
                                        <p:tgtEl>
                                          <p:spTgt spid="8210"/>
                                        </p:tgtEl>
                                        <p:attrNameLst>
                                          <p:attrName>ppt_w</p:attrName>
                                        </p:attrNameLst>
                                      </p:cBhvr>
                                      <p:tavLst>
                                        <p:tav tm="0">
                                          <p:val>
                                            <p:fltVal val="0"/>
                                          </p:val>
                                        </p:tav>
                                        <p:tav tm="100000">
                                          <p:val>
                                            <p:strVal val="#ppt_w"/>
                                          </p:val>
                                        </p:tav>
                                      </p:tavLst>
                                    </p:anim>
                                    <p:anim calcmode="lin" valueType="num">
                                      <p:cBhvr>
                                        <p:cTn id="116" dur="500" fill="hold"/>
                                        <p:tgtEl>
                                          <p:spTgt spid="8210"/>
                                        </p:tgtEl>
                                        <p:attrNameLst>
                                          <p:attrName>ppt_h</p:attrName>
                                        </p:attrNameLst>
                                      </p:cBhvr>
                                      <p:tavLst>
                                        <p:tav tm="0">
                                          <p:val>
                                            <p:fltVal val="0"/>
                                          </p:val>
                                        </p:tav>
                                        <p:tav tm="100000">
                                          <p:val>
                                            <p:strVal val="#ppt_h"/>
                                          </p:val>
                                        </p:tav>
                                      </p:tavLst>
                                    </p:anim>
                                    <p:animEffect transition="in" filter="fade">
                                      <p:cBhvr>
                                        <p:cTn id="117" dur="500"/>
                                        <p:tgtEl>
                                          <p:spTgt spid="8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8195" grpId="0" animBg="1"/>
      <p:bldP spid="8196" grpId="0" animBg="1"/>
      <p:bldP spid="8197" grpId="0" animBg="1"/>
      <p:bldP spid="8198" grpId="0"/>
      <p:bldP spid="8199" grpId="0"/>
      <p:bldP spid="8200" grpId="0"/>
      <p:bldP spid="8201" grpId="0"/>
      <p:bldP spid="8202" grpId="0"/>
      <p:bldP spid="8203" grpId="0"/>
      <p:bldP spid="8204" grpId="0"/>
      <p:bldP spid="8205" grpId="0" animBg="1"/>
      <p:bldP spid="8206" grpId="0"/>
      <p:bldP spid="8207" grpId="0"/>
      <p:bldP spid="8208" grpId="0"/>
      <p:bldP spid="8209" grpId="0"/>
      <p:bldP spid="8210" grpId="0" animBg="1"/>
      <p:bldP spid="8211" grpId="0" animBg="1"/>
      <p:bldP spid="8212" grpId="0" animBg="1"/>
      <p:bldP spid="8214" grpId="0"/>
      <p:bldP spid="82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Oval 2"/>
          <p:cNvSpPr>
            <a:spLocks noChangeArrowheads="1"/>
          </p:cNvSpPr>
          <p:nvPr/>
        </p:nvSpPr>
        <p:spPr bwMode="auto">
          <a:xfrm>
            <a:off x="6156325" y="620713"/>
            <a:ext cx="2667000" cy="1600200"/>
          </a:xfrm>
          <a:prstGeom prst="ellipse">
            <a:avLst/>
          </a:prstGeom>
          <a:solidFill>
            <a:srgbClr val="FFCC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2800"/>
          </a:p>
        </p:txBody>
      </p:sp>
      <p:sp>
        <p:nvSpPr>
          <p:cNvPr id="41987" name="Oval 3"/>
          <p:cNvSpPr>
            <a:spLocks noChangeArrowheads="1"/>
          </p:cNvSpPr>
          <p:nvPr/>
        </p:nvSpPr>
        <p:spPr bwMode="auto">
          <a:xfrm>
            <a:off x="539750" y="1125538"/>
            <a:ext cx="1752600" cy="990600"/>
          </a:xfrm>
          <a:prstGeom prst="ellipse">
            <a:avLst/>
          </a:prstGeom>
          <a:solidFill>
            <a:srgbClr val="CCFFCC">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2800"/>
          </a:p>
        </p:txBody>
      </p:sp>
      <p:sp>
        <p:nvSpPr>
          <p:cNvPr id="41988" name="Text Box 4"/>
          <p:cNvSpPr txBox="1">
            <a:spLocks noChangeArrowheads="1"/>
          </p:cNvSpPr>
          <p:nvPr/>
        </p:nvSpPr>
        <p:spPr bwMode="auto">
          <a:xfrm>
            <a:off x="2051050" y="260350"/>
            <a:ext cx="373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4000">
                <a:solidFill>
                  <a:srgbClr val="336600"/>
                </a:solidFill>
                <a:latin typeface="Times New Roman" pitchFamily="18" charset="0"/>
              </a:rPr>
              <a:t>ＣＯＯＲＤＩＮＡＴＥ</a:t>
            </a:r>
          </a:p>
        </p:txBody>
      </p:sp>
      <p:sp>
        <p:nvSpPr>
          <p:cNvPr id="41989" name="Text Box 5"/>
          <p:cNvSpPr txBox="1">
            <a:spLocks noChangeArrowheads="1"/>
          </p:cNvSpPr>
          <p:nvPr/>
        </p:nvSpPr>
        <p:spPr bwMode="auto">
          <a:xfrm>
            <a:off x="611188" y="1341438"/>
            <a:ext cx="1781175" cy="57943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i="1">
                <a:latin typeface="Times New Roman" pitchFamily="18" charset="0"/>
              </a:rPr>
              <a:t>ＨＥＬＰ！</a:t>
            </a:r>
          </a:p>
        </p:txBody>
      </p:sp>
      <p:sp>
        <p:nvSpPr>
          <p:cNvPr id="41990" name="Text Box 6"/>
          <p:cNvSpPr txBox="1">
            <a:spLocks noChangeArrowheads="1"/>
          </p:cNvSpPr>
          <p:nvPr/>
        </p:nvSpPr>
        <p:spPr bwMode="auto">
          <a:xfrm>
            <a:off x="6516688" y="981075"/>
            <a:ext cx="2133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800">
                <a:latin typeface="Times New Roman" pitchFamily="18" charset="0"/>
              </a:rPr>
              <a:t>ボランティアをしたい</a:t>
            </a:r>
          </a:p>
        </p:txBody>
      </p:sp>
      <p:sp>
        <p:nvSpPr>
          <p:cNvPr id="41991" name="AutoShape 7"/>
          <p:cNvSpPr>
            <a:spLocks noChangeArrowheads="1"/>
          </p:cNvSpPr>
          <p:nvPr/>
        </p:nvSpPr>
        <p:spPr bwMode="auto">
          <a:xfrm>
            <a:off x="2555875" y="4149725"/>
            <a:ext cx="3816350" cy="503238"/>
          </a:xfrm>
          <a:prstGeom prst="leftRightArrow">
            <a:avLst>
              <a:gd name="adj1" fmla="val 50000"/>
              <a:gd name="adj2" fmla="val 15167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2800"/>
          </a:p>
        </p:txBody>
      </p:sp>
      <p:pic>
        <p:nvPicPr>
          <p:cNvPr id="4199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2492375"/>
            <a:ext cx="1668463" cy="244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3" name="Picture 9" descr="j033165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3663" y="2492375"/>
            <a:ext cx="230505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 Box 10"/>
          <p:cNvSpPr txBox="1">
            <a:spLocks noChangeArrowheads="1"/>
          </p:cNvSpPr>
          <p:nvPr/>
        </p:nvSpPr>
        <p:spPr bwMode="auto">
          <a:xfrm>
            <a:off x="2484438" y="2708275"/>
            <a:ext cx="396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4400">
                <a:solidFill>
                  <a:srgbClr val="FF0000"/>
                </a:solidFill>
                <a:latin typeface="Times New Roman" pitchFamily="18" charset="0"/>
              </a:rPr>
              <a:t>双方に満足感</a:t>
            </a:r>
          </a:p>
        </p:txBody>
      </p:sp>
    </p:spTree>
    <p:extLst>
      <p:ext uri="{BB962C8B-B14F-4D97-AF65-F5344CB8AC3E}">
        <p14:creationId xmlns:p14="http://schemas.microsoft.com/office/powerpoint/2010/main" val="1570129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988"/>
                                        </p:tgtEl>
                                        <p:attrNameLst>
                                          <p:attrName>style.visibility</p:attrName>
                                        </p:attrNameLst>
                                      </p:cBhvr>
                                      <p:to>
                                        <p:strVal val="visible"/>
                                      </p:to>
                                    </p:set>
                                    <p:anim calcmode="lin" valueType="num">
                                      <p:cBhvr additive="base">
                                        <p:cTn id="7" dur="500" fill="hold"/>
                                        <p:tgtEl>
                                          <p:spTgt spid="41988"/>
                                        </p:tgtEl>
                                        <p:attrNameLst>
                                          <p:attrName>ppt_x</p:attrName>
                                        </p:attrNameLst>
                                      </p:cBhvr>
                                      <p:tavLst>
                                        <p:tav tm="0">
                                          <p:val>
                                            <p:strVal val="#ppt_x"/>
                                          </p:val>
                                        </p:tav>
                                        <p:tav tm="100000">
                                          <p:val>
                                            <p:strVal val="#ppt_x"/>
                                          </p:val>
                                        </p:tav>
                                      </p:tavLst>
                                    </p:anim>
                                    <p:anim calcmode="lin" valueType="num">
                                      <p:cBhvr additive="base">
                                        <p:cTn id="8" dur="500" fill="hold"/>
                                        <p:tgtEl>
                                          <p:spTgt spid="4198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5" fill="hold" nodeType="clickEffect">
                                  <p:stCondLst>
                                    <p:cond delay="0"/>
                                  </p:stCondLst>
                                  <p:childTnLst>
                                    <p:set>
                                      <p:cBhvr>
                                        <p:cTn id="12" dur="1" fill="hold">
                                          <p:stCondLst>
                                            <p:cond delay="0"/>
                                          </p:stCondLst>
                                        </p:cTn>
                                        <p:tgtEl>
                                          <p:spTgt spid="41992"/>
                                        </p:tgtEl>
                                        <p:attrNameLst>
                                          <p:attrName>style.visibility</p:attrName>
                                        </p:attrNameLst>
                                      </p:cBhvr>
                                      <p:to>
                                        <p:strVal val="visible"/>
                                      </p:to>
                                    </p:set>
                                    <p:animEffect transition="in" filter="blinds(vertical)">
                                      <p:cBhvr>
                                        <p:cTn id="13" dur="500"/>
                                        <p:tgtEl>
                                          <p:spTgt spid="41992"/>
                                        </p:tgtEl>
                                      </p:cBhvr>
                                    </p:animEffect>
                                  </p:childTnLst>
                                </p:cTn>
                              </p:par>
                            </p:childTnLst>
                          </p:cTn>
                        </p:par>
                        <p:par>
                          <p:cTn id="14" fill="hold" nodeType="afterGroup">
                            <p:stCondLst>
                              <p:cond delay="500"/>
                            </p:stCondLst>
                            <p:childTnLst>
                              <p:par>
                                <p:cTn id="15" presetID="4" presetClass="entr" presetSubtype="16" fill="hold" grpId="0" nodeType="afterEffect">
                                  <p:stCondLst>
                                    <p:cond delay="0"/>
                                  </p:stCondLst>
                                  <p:childTnLst>
                                    <p:set>
                                      <p:cBhvr>
                                        <p:cTn id="16" dur="1" fill="hold">
                                          <p:stCondLst>
                                            <p:cond delay="0"/>
                                          </p:stCondLst>
                                        </p:cTn>
                                        <p:tgtEl>
                                          <p:spTgt spid="41987"/>
                                        </p:tgtEl>
                                        <p:attrNameLst>
                                          <p:attrName>style.visibility</p:attrName>
                                        </p:attrNameLst>
                                      </p:cBhvr>
                                      <p:to>
                                        <p:strVal val="visible"/>
                                      </p:to>
                                    </p:set>
                                    <p:animEffect transition="in" filter="box(in)">
                                      <p:cBhvr>
                                        <p:cTn id="17" dur="500"/>
                                        <p:tgtEl>
                                          <p:spTgt spid="41987"/>
                                        </p:tgtEl>
                                      </p:cBhvr>
                                    </p:animEffect>
                                  </p:childTnLst>
                                </p:cTn>
                              </p:par>
                            </p:childTnLst>
                          </p:cTn>
                        </p:par>
                        <p:par>
                          <p:cTn id="18" fill="hold" nodeType="afterGroup">
                            <p:stCondLst>
                              <p:cond delay="1000"/>
                            </p:stCondLst>
                            <p:childTnLst>
                              <p:par>
                                <p:cTn id="19" presetID="4" presetClass="entr" presetSubtype="32" fill="hold" grpId="0" nodeType="afterEffect">
                                  <p:stCondLst>
                                    <p:cond delay="0"/>
                                  </p:stCondLst>
                                  <p:childTnLst>
                                    <p:set>
                                      <p:cBhvr>
                                        <p:cTn id="20" dur="1" fill="hold">
                                          <p:stCondLst>
                                            <p:cond delay="0"/>
                                          </p:stCondLst>
                                        </p:cTn>
                                        <p:tgtEl>
                                          <p:spTgt spid="41989"/>
                                        </p:tgtEl>
                                        <p:attrNameLst>
                                          <p:attrName>style.visibility</p:attrName>
                                        </p:attrNameLst>
                                      </p:cBhvr>
                                      <p:to>
                                        <p:strVal val="visible"/>
                                      </p:to>
                                    </p:set>
                                    <p:animEffect transition="in" filter="box(out)">
                                      <p:cBhvr>
                                        <p:cTn id="21" dur="500"/>
                                        <p:tgtEl>
                                          <p:spTgt spid="4198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41993"/>
                                        </p:tgtEl>
                                        <p:attrNameLst>
                                          <p:attrName>style.visibility</p:attrName>
                                        </p:attrNameLst>
                                      </p:cBhvr>
                                      <p:to>
                                        <p:strVal val="visible"/>
                                      </p:to>
                                    </p:set>
                                    <p:animEffect transition="in" filter="blinds(horizontal)">
                                      <p:cBhvr>
                                        <p:cTn id="26" dur="500"/>
                                        <p:tgtEl>
                                          <p:spTgt spid="41993"/>
                                        </p:tgtEl>
                                      </p:cBhvr>
                                    </p:animEffect>
                                  </p:childTnLst>
                                </p:cTn>
                              </p:par>
                            </p:childTnLst>
                          </p:cTn>
                        </p:par>
                        <p:par>
                          <p:cTn id="27" fill="hold" nodeType="afterGroup">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41986"/>
                                        </p:tgtEl>
                                        <p:attrNameLst>
                                          <p:attrName>style.visibility</p:attrName>
                                        </p:attrNameLst>
                                      </p:cBhvr>
                                      <p:to>
                                        <p:strVal val="visible"/>
                                      </p:to>
                                    </p:set>
                                    <p:animEffect transition="in" filter="box(in)">
                                      <p:cBhvr>
                                        <p:cTn id="30" dur="500"/>
                                        <p:tgtEl>
                                          <p:spTgt spid="41986"/>
                                        </p:tgtEl>
                                      </p:cBhvr>
                                    </p:animEffect>
                                  </p:childTnLst>
                                </p:cTn>
                              </p:par>
                            </p:childTnLst>
                          </p:cTn>
                        </p:par>
                        <p:par>
                          <p:cTn id="31" fill="hold" nodeType="afterGroup">
                            <p:stCondLst>
                              <p:cond delay="1000"/>
                            </p:stCondLst>
                            <p:childTnLst>
                              <p:par>
                                <p:cTn id="32" presetID="4" presetClass="entr" presetSubtype="32" fill="hold" grpId="0" nodeType="afterEffect">
                                  <p:stCondLst>
                                    <p:cond delay="0"/>
                                  </p:stCondLst>
                                  <p:childTnLst>
                                    <p:set>
                                      <p:cBhvr>
                                        <p:cTn id="33" dur="1" fill="hold">
                                          <p:stCondLst>
                                            <p:cond delay="0"/>
                                          </p:stCondLst>
                                        </p:cTn>
                                        <p:tgtEl>
                                          <p:spTgt spid="41990"/>
                                        </p:tgtEl>
                                        <p:attrNameLst>
                                          <p:attrName>style.visibility</p:attrName>
                                        </p:attrNameLst>
                                      </p:cBhvr>
                                      <p:to>
                                        <p:strVal val="visible"/>
                                      </p:to>
                                    </p:set>
                                    <p:animEffect transition="in" filter="box(out)">
                                      <p:cBhvr>
                                        <p:cTn id="34" dur="500"/>
                                        <p:tgtEl>
                                          <p:spTgt spid="41990"/>
                                        </p:tgtEl>
                                      </p:cBhvr>
                                    </p:animEffect>
                                  </p:childTnLst>
                                </p:cTn>
                              </p:par>
                            </p:childTnLst>
                          </p:cTn>
                        </p:par>
                        <p:par>
                          <p:cTn id="35" fill="hold" nodeType="afterGroup">
                            <p:stCondLst>
                              <p:cond delay="1500"/>
                            </p:stCondLst>
                            <p:childTnLst>
                              <p:par>
                                <p:cTn id="36" presetID="17" presetClass="entr" presetSubtype="10" fill="hold" grpId="0" nodeType="afterEffect">
                                  <p:stCondLst>
                                    <p:cond delay="0"/>
                                  </p:stCondLst>
                                  <p:childTnLst>
                                    <p:set>
                                      <p:cBhvr>
                                        <p:cTn id="37" dur="1" fill="hold">
                                          <p:stCondLst>
                                            <p:cond delay="0"/>
                                          </p:stCondLst>
                                        </p:cTn>
                                        <p:tgtEl>
                                          <p:spTgt spid="41991"/>
                                        </p:tgtEl>
                                        <p:attrNameLst>
                                          <p:attrName>style.visibility</p:attrName>
                                        </p:attrNameLst>
                                      </p:cBhvr>
                                      <p:to>
                                        <p:strVal val="visible"/>
                                      </p:to>
                                    </p:set>
                                    <p:anim calcmode="lin" valueType="num">
                                      <p:cBhvr>
                                        <p:cTn id="38" dur="500" fill="hold"/>
                                        <p:tgtEl>
                                          <p:spTgt spid="41991"/>
                                        </p:tgtEl>
                                        <p:attrNameLst>
                                          <p:attrName>ppt_w</p:attrName>
                                        </p:attrNameLst>
                                      </p:cBhvr>
                                      <p:tavLst>
                                        <p:tav tm="0">
                                          <p:val>
                                            <p:fltVal val="0"/>
                                          </p:val>
                                        </p:tav>
                                        <p:tav tm="100000">
                                          <p:val>
                                            <p:strVal val="#ppt_w"/>
                                          </p:val>
                                        </p:tav>
                                      </p:tavLst>
                                    </p:anim>
                                    <p:anim calcmode="lin" valueType="num">
                                      <p:cBhvr>
                                        <p:cTn id="39" dur="500" fill="hold"/>
                                        <p:tgtEl>
                                          <p:spTgt spid="41991"/>
                                        </p:tgtEl>
                                        <p:attrNameLst>
                                          <p:attrName>ppt_h</p:attrName>
                                        </p:attrNameLst>
                                      </p:cBhvr>
                                      <p:tavLst>
                                        <p:tav tm="0">
                                          <p:val>
                                            <p:strVal val="#ppt_h"/>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5" fill="hold" grpId="0" nodeType="clickEffect">
                                  <p:stCondLst>
                                    <p:cond delay="0"/>
                                  </p:stCondLst>
                                  <p:childTnLst>
                                    <p:set>
                                      <p:cBhvr>
                                        <p:cTn id="43" dur="1" fill="hold">
                                          <p:stCondLst>
                                            <p:cond delay="0"/>
                                          </p:stCondLst>
                                        </p:cTn>
                                        <p:tgtEl>
                                          <p:spTgt spid="41994"/>
                                        </p:tgtEl>
                                        <p:attrNameLst>
                                          <p:attrName>style.visibility</p:attrName>
                                        </p:attrNameLst>
                                      </p:cBhvr>
                                      <p:to>
                                        <p:strVal val="visible"/>
                                      </p:to>
                                    </p:set>
                                    <p:animEffect transition="in" filter="blinds(vertical)">
                                      <p:cBhvr>
                                        <p:cTn id="44" dur="500"/>
                                        <p:tgtEl>
                                          <p:spTgt spid="41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nimBg="1"/>
      <p:bldP spid="41987" grpId="0" animBg="1"/>
      <p:bldP spid="41988" grpId="0" autoUpdateAnimBg="0"/>
      <p:bldP spid="41989" grpId="0" autoUpdateAnimBg="0"/>
      <p:bldP spid="41990" grpId="0" autoUpdateAnimBg="0"/>
      <p:bldP spid="41991" grpId="0" animBg="1"/>
      <p:bldP spid="4199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113" y="2565400"/>
            <a:ext cx="1863725"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5" name="AutoShape 3"/>
          <p:cNvSpPr>
            <a:spLocks noChangeArrowheads="1"/>
          </p:cNvSpPr>
          <p:nvPr/>
        </p:nvSpPr>
        <p:spPr bwMode="auto">
          <a:xfrm>
            <a:off x="971550" y="188913"/>
            <a:ext cx="3311525" cy="1511300"/>
          </a:xfrm>
          <a:prstGeom prst="wedgeEllipseCallout">
            <a:avLst>
              <a:gd name="adj1" fmla="val -28282"/>
              <a:gd name="adj2" fmla="val 113023"/>
            </a:avLst>
          </a:prstGeom>
          <a:noFill/>
          <a:ln w="9525" algn="ctr">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2800"/>
              <a:t>助かったワー</a:t>
            </a:r>
          </a:p>
          <a:p>
            <a:pPr algn="ctr" eaLnBrk="1" hangingPunct="1">
              <a:spcBef>
                <a:spcPct val="50000"/>
              </a:spcBef>
              <a:buFontTx/>
              <a:buNone/>
            </a:pPr>
            <a:r>
              <a:rPr lang="ja-JP" altLang="en-US" sz="2800"/>
              <a:t>ありがとう！</a:t>
            </a:r>
          </a:p>
        </p:txBody>
      </p:sp>
      <p:pic>
        <p:nvPicPr>
          <p:cNvPr id="64516" name="Picture 4" descr="j042810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888" y="2781300"/>
            <a:ext cx="21812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AutoShape 5"/>
          <p:cNvSpPr>
            <a:spLocks noChangeArrowheads="1"/>
          </p:cNvSpPr>
          <p:nvPr/>
        </p:nvSpPr>
        <p:spPr bwMode="auto">
          <a:xfrm>
            <a:off x="5435600" y="188913"/>
            <a:ext cx="3455988" cy="2160587"/>
          </a:xfrm>
          <a:prstGeom prst="cloudCallout">
            <a:avLst>
              <a:gd name="adj1" fmla="val -25194"/>
              <a:gd name="adj2" fmla="val 82477"/>
            </a:avLst>
          </a:pr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2800"/>
              <a:t>お役に立ててよかったーとっても良い気分</a:t>
            </a:r>
          </a:p>
        </p:txBody>
      </p:sp>
      <p:sp>
        <p:nvSpPr>
          <p:cNvPr id="64518" name="Text Box 6"/>
          <p:cNvSpPr txBox="1">
            <a:spLocks noChangeArrowheads="1"/>
          </p:cNvSpPr>
          <p:nvPr/>
        </p:nvSpPr>
        <p:spPr bwMode="auto">
          <a:xfrm>
            <a:off x="8243888" y="2636838"/>
            <a:ext cx="671512" cy="216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a:t>生きがい</a:t>
            </a:r>
          </a:p>
        </p:txBody>
      </p:sp>
      <p:sp>
        <p:nvSpPr>
          <p:cNvPr id="64519" name="Text Box 7"/>
          <p:cNvSpPr txBox="1">
            <a:spLocks noChangeArrowheads="1"/>
          </p:cNvSpPr>
          <p:nvPr/>
        </p:nvSpPr>
        <p:spPr bwMode="auto">
          <a:xfrm>
            <a:off x="1042988" y="5734050"/>
            <a:ext cx="1511300" cy="579438"/>
          </a:xfrm>
          <a:prstGeom prst="rect">
            <a:avLst/>
          </a:prstGeom>
          <a:solidFill>
            <a:srgbClr val="FF99CC">
              <a:alpha val="58823"/>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a:t>利用者</a:t>
            </a:r>
          </a:p>
        </p:txBody>
      </p:sp>
      <p:sp>
        <p:nvSpPr>
          <p:cNvPr id="64520" name="Text Box 8"/>
          <p:cNvSpPr txBox="1">
            <a:spLocks noChangeArrowheads="1"/>
          </p:cNvSpPr>
          <p:nvPr/>
        </p:nvSpPr>
        <p:spPr bwMode="auto">
          <a:xfrm>
            <a:off x="6659563" y="5734050"/>
            <a:ext cx="1512887" cy="579438"/>
          </a:xfrm>
          <a:prstGeom prst="rect">
            <a:avLst/>
          </a:prstGeom>
          <a:solidFill>
            <a:srgbClr val="FFCCFF">
              <a:alpha val="76862"/>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a:t>提供者</a:t>
            </a:r>
          </a:p>
        </p:txBody>
      </p:sp>
      <p:pic>
        <p:nvPicPr>
          <p:cNvPr id="64521" name="Picture 9" descr="j033588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375" y="4941888"/>
            <a:ext cx="16002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792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4519"/>
                                        </p:tgtEl>
                                        <p:attrNameLst>
                                          <p:attrName>style.visibility</p:attrName>
                                        </p:attrNameLst>
                                      </p:cBhvr>
                                      <p:to>
                                        <p:strVal val="visible"/>
                                      </p:to>
                                    </p:set>
                                    <p:animEffect transition="in" filter="dissolve">
                                      <p:cBhvr>
                                        <p:cTn id="7" dur="500"/>
                                        <p:tgtEl>
                                          <p:spTgt spid="64519"/>
                                        </p:tgtEl>
                                      </p:cBhvr>
                                    </p:animEffect>
                                  </p:childTnLst>
                                </p:cTn>
                              </p:par>
                            </p:childTnLst>
                          </p:cTn>
                        </p:par>
                        <p:par>
                          <p:cTn id="8" fill="hold" nodeType="afterGroup">
                            <p:stCondLst>
                              <p:cond delay="500"/>
                            </p:stCondLst>
                            <p:childTnLst>
                              <p:par>
                                <p:cTn id="9" presetID="3" presetClass="entr" presetSubtype="5" fill="hold" nodeType="afterEffect">
                                  <p:stCondLst>
                                    <p:cond delay="0"/>
                                  </p:stCondLst>
                                  <p:childTnLst>
                                    <p:set>
                                      <p:cBhvr>
                                        <p:cTn id="10" dur="1" fill="hold">
                                          <p:stCondLst>
                                            <p:cond delay="0"/>
                                          </p:stCondLst>
                                        </p:cTn>
                                        <p:tgtEl>
                                          <p:spTgt spid="64514"/>
                                        </p:tgtEl>
                                        <p:attrNameLst>
                                          <p:attrName>style.visibility</p:attrName>
                                        </p:attrNameLst>
                                      </p:cBhvr>
                                      <p:to>
                                        <p:strVal val="visible"/>
                                      </p:to>
                                    </p:set>
                                    <p:animEffect transition="in" filter="blinds(vertical)">
                                      <p:cBhvr>
                                        <p:cTn id="11" dur="500"/>
                                        <p:tgtEl>
                                          <p:spTgt spid="645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42" fill="hold" nodeType="clickEffect">
                                  <p:stCondLst>
                                    <p:cond delay="0"/>
                                  </p:stCondLst>
                                  <p:childTnLst>
                                    <p:set>
                                      <p:cBhvr>
                                        <p:cTn id="15" dur="1" fill="hold">
                                          <p:stCondLst>
                                            <p:cond delay="0"/>
                                          </p:stCondLst>
                                        </p:cTn>
                                        <p:tgtEl>
                                          <p:spTgt spid="64515"/>
                                        </p:tgtEl>
                                        <p:attrNameLst>
                                          <p:attrName>style.visibility</p:attrName>
                                        </p:attrNameLst>
                                      </p:cBhvr>
                                      <p:to>
                                        <p:strVal val="visible"/>
                                      </p:to>
                                    </p:set>
                                    <p:animEffect transition="in" filter="barn(outHorizontal)">
                                      <p:cBhvr>
                                        <p:cTn id="16" dur="500"/>
                                        <p:tgtEl>
                                          <p:spTgt spid="645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4520"/>
                                        </p:tgtEl>
                                        <p:attrNameLst>
                                          <p:attrName>style.visibility</p:attrName>
                                        </p:attrNameLst>
                                      </p:cBhvr>
                                      <p:to>
                                        <p:strVal val="visible"/>
                                      </p:to>
                                    </p:set>
                                    <p:animEffect transition="in" filter="dissolve">
                                      <p:cBhvr>
                                        <p:cTn id="21" dur="500"/>
                                        <p:tgtEl>
                                          <p:spTgt spid="645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repeatCount="2000" fill="hold" nodeType="clickEffect">
                                  <p:stCondLst>
                                    <p:cond delay="0"/>
                                  </p:stCondLst>
                                  <p:childTnLst>
                                    <p:set>
                                      <p:cBhvr>
                                        <p:cTn id="25" dur="1" fill="hold">
                                          <p:stCondLst>
                                            <p:cond delay="0"/>
                                          </p:stCondLst>
                                        </p:cTn>
                                        <p:tgtEl>
                                          <p:spTgt spid="64516"/>
                                        </p:tgtEl>
                                        <p:attrNameLst>
                                          <p:attrName>style.visibility</p:attrName>
                                        </p:attrNameLst>
                                      </p:cBhvr>
                                      <p:to>
                                        <p:strVal val="visible"/>
                                      </p:to>
                                    </p:set>
                                    <p:anim calcmode="lin" valueType="num">
                                      <p:cBhvr>
                                        <p:cTn id="26" dur="1000" fill="hold"/>
                                        <p:tgtEl>
                                          <p:spTgt spid="64516"/>
                                        </p:tgtEl>
                                        <p:attrNameLst>
                                          <p:attrName>ppt_w</p:attrName>
                                        </p:attrNameLst>
                                      </p:cBhvr>
                                      <p:tavLst>
                                        <p:tav tm="0">
                                          <p:val>
                                            <p:strVal val="#ppt_w*0.70"/>
                                          </p:val>
                                        </p:tav>
                                        <p:tav tm="100000">
                                          <p:val>
                                            <p:strVal val="#ppt_w"/>
                                          </p:val>
                                        </p:tav>
                                      </p:tavLst>
                                    </p:anim>
                                    <p:anim calcmode="lin" valueType="num">
                                      <p:cBhvr>
                                        <p:cTn id="27" dur="1000" fill="hold"/>
                                        <p:tgtEl>
                                          <p:spTgt spid="64516"/>
                                        </p:tgtEl>
                                        <p:attrNameLst>
                                          <p:attrName>ppt_h</p:attrName>
                                        </p:attrNameLst>
                                      </p:cBhvr>
                                      <p:tavLst>
                                        <p:tav tm="0">
                                          <p:val>
                                            <p:strVal val="#ppt_h"/>
                                          </p:val>
                                        </p:tav>
                                        <p:tav tm="100000">
                                          <p:val>
                                            <p:strVal val="#ppt_h"/>
                                          </p:val>
                                        </p:tav>
                                      </p:tavLst>
                                    </p:anim>
                                    <p:animEffect transition="in" filter="fade">
                                      <p:cBhvr>
                                        <p:cTn id="28" dur="1000"/>
                                        <p:tgtEl>
                                          <p:spTgt spid="64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64517"/>
                                        </p:tgtEl>
                                        <p:attrNameLst>
                                          <p:attrName>style.visibility</p:attrName>
                                        </p:attrNameLst>
                                      </p:cBhvr>
                                      <p:to>
                                        <p:strVal val="visible"/>
                                      </p:to>
                                    </p:set>
                                    <p:animEffect transition="in" filter="diamond(in)">
                                      <p:cBhvr>
                                        <p:cTn id="33" dur="1000"/>
                                        <p:tgtEl>
                                          <p:spTgt spid="6451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26" fill="hold" grpId="0" nodeType="clickEffect">
                                  <p:stCondLst>
                                    <p:cond delay="0"/>
                                  </p:stCondLst>
                                  <p:childTnLst>
                                    <p:set>
                                      <p:cBhvr>
                                        <p:cTn id="37" dur="1" fill="hold">
                                          <p:stCondLst>
                                            <p:cond delay="0"/>
                                          </p:stCondLst>
                                        </p:cTn>
                                        <p:tgtEl>
                                          <p:spTgt spid="64518"/>
                                        </p:tgtEl>
                                        <p:attrNameLst>
                                          <p:attrName>style.visibility</p:attrName>
                                        </p:attrNameLst>
                                      </p:cBhvr>
                                      <p:to>
                                        <p:strVal val="visible"/>
                                      </p:to>
                                    </p:set>
                                    <p:animEffect transition="in" filter="barn(inHorizontal)">
                                      <p:cBhvr>
                                        <p:cTn id="38" dur="500"/>
                                        <p:tgtEl>
                                          <p:spTgt spid="64518"/>
                                        </p:tgtEl>
                                      </p:cBhvr>
                                    </p:animEffect>
                                  </p:childTnLst>
                                </p:cTn>
                              </p:par>
                            </p:childTnLst>
                          </p:cTn>
                        </p:par>
                        <p:par>
                          <p:cTn id="39" fill="hold" nodeType="afterGroup">
                            <p:stCondLst>
                              <p:cond delay="500"/>
                            </p:stCondLst>
                            <p:childTnLst>
                              <p:par>
                                <p:cTn id="40" presetID="9" presetClass="entr" presetSubtype="0" fill="hold" nodeType="afterEffect">
                                  <p:stCondLst>
                                    <p:cond delay="0"/>
                                  </p:stCondLst>
                                  <p:childTnLst>
                                    <p:set>
                                      <p:cBhvr>
                                        <p:cTn id="41" dur="1" fill="hold">
                                          <p:stCondLst>
                                            <p:cond delay="0"/>
                                          </p:stCondLst>
                                        </p:cTn>
                                        <p:tgtEl>
                                          <p:spTgt spid="64521"/>
                                        </p:tgtEl>
                                        <p:attrNameLst>
                                          <p:attrName>style.visibility</p:attrName>
                                        </p:attrNameLst>
                                      </p:cBhvr>
                                      <p:to>
                                        <p:strVal val="visible"/>
                                      </p:to>
                                    </p:set>
                                    <p:animEffect transition="in" filter="dissolve">
                                      <p:cBhvr>
                                        <p:cTn id="42" dur="500"/>
                                        <p:tgtEl>
                                          <p:spTgt spid="64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animBg="1"/>
      <p:bldP spid="64518" grpId="0"/>
      <p:bldP spid="64519" grpId="0" animBg="1"/>
      <p:bldP spid="645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Text Box 4"/>
          <p:cNvSpPr txBox="1">
            <a:spLocks noChangeArrowheads="1"/>
          </p:cNvSpPr>
          <p:nvPr/>
        </p:nvSpPr>
        <p:spPr bwMode="auto">
          <a:xfrm>
            <a:off x="3170238" y="1987550"/>
            <a:ext cx="3024187" cy="579438"/>
          </a:xfrm>
          <a:prstGeom prst="rect">
            <a:avLst/>
          </a:prstGeom>
          <a:solidFill>
            <a:srgbClr val="FFFF00"/>
          </a:solidFill>
          <a:ln>
            <a:noFill/>
          </a:ln>
          <a:effectLst/>
          <a:extLs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a:t>利用照会・依頼</a:t>
            </a:r>
          </a:p>
        </p:txBody>
      </p:sp>
      <p:pic>
        <p:nvPicPr>
          <p:cNvPr id="81925" name="Picture 5" descr="person_02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1628775"/>
            <a:ext cx="230505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6" descr="health_018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7050" y="1557338"/>
            <a:ext cx="17240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Text Box 7"/>
          <p:cNvSpPr txBox="1">
            <a:spLocks noChangeArrowheads="1"/>
          </p:cNvSpPr>
          <p:nvPr/>
        </p:nvSpPr>
        <p:spPr bwMode="auto">
          <a:xfrm>
            <a:off x="539750" y="260350"/>
            <a:ext cx="3097213" cy="1160463"/>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800"/>
              <a:t>社協</a:t>
            </a:r>
          </a:p>
          <a:p>
            <a:pPr eaLnBrk="1" hangingPunct="1">
              <a:spcBef>
                <a:spcPct val="50000"/>
              </a:spcBef>
              <a:buFontTx/>
              <a:buNone/>
            </a:pPr>
            <a:r>
              <a:rPr lang="ja-JP" altLang="en-US" sz="2800"/>
              <a:t>包括支援センター</a:t>
            </a:r>
          </a:p>
        </p:txBody>
      </p:sp>
      <p:sp>
        <p:nvSpPr>
          <p:cNvPr id="81928" name="Text Box 8"/>
          <p:cNvSpPr txBox="1">
            <a:spLocks noChangeArrowheads="1"/>
          </p:cNvSpPr>
          <p:nvPr/>
        </p:nvSpPr>
        <p:spPr bwMode="auto">
          <a:xfrm>
            <a:off x="6084888" y="476250"/>
            <a:ext cx="1296987" cy="519113"/>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2800"/>
              <a:t>個人</a:t>
            </a:r>
          </a:p>
        </p:txBody>
      </p:sp>
      <p:sp>
        <p:nvSpPr>
          <p:cNvPr id="81929" name="AutoShape 9"/>
          <p:cNvSpPr>
            <a:spLocks noChangeArrowheads="1"/>
          </p:cNvSpPr>
          <p:nvPr/>
        </p:nvSpPr>
        <p:spPr bwMode="auto">
          <a:xfrm>
            <a:off x="4643438" y="4149725"/>
            <a:ext cx="287337" cy="1008063"/>
          </a:xfrm>
          <a:prstGeom prst="downArrow">
            <a:avLst>
              <a:gd name="adj1" fmla="val 50000"/>
              <a:gd name="adj2" fmla="val 87707"/>
            </a:avLst>
          </a:prstGeom>
          <a:solidFill>
            <a:srgbClr val="FFCC99"/>
          </a:solidFill>
          <a:ln w="9525"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2800"/>
          </a:p>
        </p:txBody>
      </p:sp>
      <p:sp>
        <p:nvSpPr>
          <p:cNvPr id="81930" name="Text Box 10"/>
          <p:cNvSpPr txBox="1">
            <a:spLocks noChangeArrowheads="1"/>
          </p:cNvSpPr>
          <p:nvPr/>
        </p:nvSpPr>
        <p:spPr bwMode="auto">
          <a:xfrm>
            <a:off x="2879725" y="5353050"/>
            <a:ext cx="3816350" cy="519113"/>
          </a:xfrm>
          <a:prstGeom prst="rect">
            <a:avLst/>
          </a:prstGeom>
          <a:solidFill>
            <a:srgbClr val="FFCC99">
              <a:alpha val="43921"/>
            </a:srgbClr>
          </a:solidFill>
          <a:ln>
            <a:noFill/>
          </a:ln>
          <a:effectLst/>
          <a:extLs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2800"/>
              <a:t>担当コーディネーター</a:t>
            </a:r>
          </a:p>
        </p:txBody>
      </p:sp>
      <p:pic>
        <p:nvPicPr>
          <p:cNvPr id="9"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2852738"/>
            <a:ext cx="16891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27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1924"/>
                                        </p:tgtEl>
                                        <p:attrNameLst>
                                          <p:attrName>style.visibility</p:attrName>
                                        </p:attrNameLst>
                                      </p:cBhvr>
                                      <p:to>
                                        <p:strVal val="visible"/>
                                      </p:to>
                                    </p:set>
                                    <p:anim calcmode="lin" valueType="num">
                                      <p:cBhvr>
                                        <p:cTn id="7" dur="1000" fill="hold"/>
                                        <p:tgtEl>
                                          <p:spTgt spid="81924"/>
                                        </p:tgtEl>
                                        <p:attrNameLst>
                                          <p:attrName>ppt_w</p:attrName>
                                        </p:attrNameLst>
                                      </p:cBhvr>
                                      <p:tavLst>
                                        <p:tav tm="0">
                                          <p:val>
                                            <p:strVal val="#ppt_w+.3"/>
                                          </p:val>
                                        </p:tav>
                                        <p:tav tm="100000">
                                          <p:val>
                                            <p:strVal val="#ppt_w"/>
                                          </p:val>
                                        </p:tav>
                                      </p:tavLst>
                                    </p:anim>
                                    <p:anim calcmode="lin" valueType="num">
                                      <p:cBhvr>
                                        <p:cTn id="8" dur="1000" fill="hold"/>
                                        <p:tgtEl>
                                          <p:spTgt spid="81924"/>
                                        </p:tgtEl>
                                        <p:attrNameLst>
                                          <p:attrName>ppt_h</p:attrName>
                                        </p:attrNameLst>
                                      </p:cBhvr>
                                      <p:tavLst>
                                        <p:tav tm="0">
                                          <p:val>
                                            <p:strVal val="#ppt_h"/>
                                          </p:val>
                                        </p:tav>
                                        <p:tav tm="100000">
                                          <p:val>
                                            <p:strVal val="#ppt_h"/>
                                          </p:val>
                                        </p:tav>
                                      </p:tavLst>
                                    </p:anim>
                                    <p:animEffect transition="in" filter="fade">
                                      <p:cBhvr>
                                        <p:cTn id="9" dur="1000"/>
                                        <p:tgtEl>
                                          <p:spTgt spid="819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27"/>
                                        </p:tgtEl>
                                        <p:attrNameLst>
                                          <p:attrName>style.visibility</p:attrName>
                                        </p:attrNameLst>
                                      </p:cBhvr>
                                      <p:to>
                                        <p:strVal val="visible"/>
                                      </p:to>
                                    </p:set>
                                  </p:childTnLst>
                                </p:cTn>
                              </p:par>
                            </p:childTnLst>
                          </p:cTn>
                        </p:par>
                        <p:par>
                          <p:cTn id="19" fill="hold" nodeType="afterGroup">
                            <p:stCondLst>
                              <p:cond delay="0"/>
                            </p:stCondLst>
                            <p:childTnLst>
                              <p:par>
                                <p:cTn id="20" presetID="9" presetClass="entr" presetSubtype="0" fill="hold" nodeType="afterEffect">
                                  <p:stCondLst>
                                    <p:cond delay="0"/>
                                  </p:stCondLst>
                                  <p:childTnLst>
                                    <p:set>
                                      <p:cBhvr>
                                        <p:cTn id="21" dur="1" fill="hold">
                                          <p:stCondLst>
                                            <p:cond delay="0"/>
                                          </p:stCondLst>
                                        </p:cTn>
                                        <p:tgtEl>
                                          <p:spTgt spid="81925"/>
                                        </p:tgtEl>
                                        <p:attrNameLst>
                                          <p:attrName>style.visibility</p:attrName>
                                        </p:attrNameLst>
                                      </p:cBhvr>
                                      <p:to>
                                        <p:strVal val="visible"/>
                                      </p:to>
                                    </p:set>
                                    <p:animEffect transition="in" filter="dissolve">
                                      <p:cBhvr>
                                        <p:cTn id="22" dur="500"/>
                                        <p:tgtEl>
                                          <p:spTgt spid="819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28"/>
                                        </p:tgtEl>
                                        <p:attrNameLst>
                                          <p:attrName>style.visibility</p:attrName>
                                        </p:attrNameLst>
                                      </p:cBhvr>
                                      <p:to>
                                        <p:strVal val="visible"/>
                                      </p:to>
                                    </p:set>
                                  </p:childTnLst>
                                </p:cTn>
                              </p:par>
                            </p:childTnLst>
                          </p:cTn>
                        </p:par>
                        <p:par>
                          <p:cTn id="27" fill="hold" nodeType="afterGroup">
                            <p:stCondLst>
                              <p:cond delay="0"/>
                            </p:stCondLst>
                            <p:childTnLst>
                              <p:par>
                                <p:cTn id="28" presetID="9" presetClass="entr" presetSubtype="0" fill="hold" nodeType="afterEffect">
                                  <p:stCondLst>
                                    <p:cond delay="0"/>
                                  </p:stCondLst>
                                  <p:childTnLst>
                                    <p:set>
                                      <p:cBhvr>
                                        <p:cTn id="29" dur="1" fill="hold">
                                          <p:stCondLst>
                                            <p:cond delay="0"/>
                                          </p:stCondLst>
                                        </p:cTn>
                                        <p:tgtEl>
                                          <p:spTgt spid="81926"/>
                                        </p:tgtEl>
                                        <p:attrNameLst>
                                          <p:attrName>style.visibility</p:attrName>
                                        </p:attrNameLst>
                                      </p:cBhvr>
                                      <p:to>
                                        <p:strVal val="visible"/>
                                      </p:to>
                                    </p:set>
                                    <p:animEffect transition="in" filter="dissolve">
                                      <p:cBhvr>
                                        <p:cTn id="30" dur="500"/>
                                        <p:tgtEl>
                                          <p:spTgt spid="8192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81929"/>
                                        </p:tgtEl>
                                        <p:attrNameLst>
                                          <p:attrName>style.visibility</p:attrName>
                                        </p:attrNameLst>
                                      </p:cBhvr>
                                      <p:to>
                                        <p:strVal val="visible"/>
                                      </p:to>
                                    </p:set>
                                    <p:animEffect transition="in" filter="wipe(up)">
                                      <p:cBhvr>
                                        <p:cTn id="35" dur="500"/>
                                        <p:tgtEl>
                                          <p:spTgt spid="81929"/>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81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7" grpId="0"/>
      <p:bldP spid="81928" grpId="0"/>
      <p:bldP spid="81929" grpId="0" animBg="1"/>
      <p:bldP spid="819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80" name="Object 8"/>
          <p:cNvGraphicFramePr>
            <a:graphicFrameLocks noChangeAspect="1"/>
          </p:cNvGraphicFramePr>
          <p:nvPr>
            <p:extLst>
              <p:ext uri="{D42A27DB-BD31-4B8C-83A1-F6EECF244321}">
                <p14:modId xmlns:p14="http://schemas.microsoft.com/office/powerpoint/2010/main" val="26140626"/>
              </p:ext>
            </p:extLst>
          </p:nvPr>
        </p:nvGraphicFramePr>
        <p:xfrm>
          <a:off x="1677988" y="1228725"/>
          <a:ext cx="5041900" cy="4841875"/>
        </p:xfrm>
        <a:graphic>
          <a:graphicData uri="http://schemas.openxmlformats.org/presentationml/2006/ole">
            <mc:AlternateContent xmlns:mc="http://schemas.openxmlformats.org/markup-compatibility/2006">
              <mc:Choice xmlns:v="urn:schemas-microsoft-com:vml" Requires="v">
                <p:oleObj spid="_x0000_s4162" name="画像 ﾌｧｲﾙ" r:id="rId3" imgW="1078903" imgH="1036059" progId="ImageExpertImage">
                  <p:embed/>
                </p:oleObj>
              </mc:Choice>
              <mc:Fallback>
                <p:oleObj name="画像 ﾌｧｲﾙ" r:id="rId3" imgW="1078903" imgH="1036059" progId="ImageExpert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7988" y="1228725"/>
                        <a:ext cx="5041900" cy="484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81" name="Text Box 9"/>
          <p:cNvSpPr txBox="1">
            <a:spLocks noChangeArrowheads="1"/>
          </p:cNvSpPr>
          <p:nvPr/>
        </p:nvSpPr>
        <p:spPr bwMode="auto">
          <a:xfrm>
            <a:off x="3132138" y="404813"/>
            <a:ext cx="21336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4800" b="1">
                <a:latin typeface="Times New Roman" pitchFamily="18" charset="0"/>
              </a:rPr>
              <a:t>理　念</a:t>
            </a:r>
          </a:p>
        </p:txBody>
      </p:sp>
      <p:sp>
        <p:nvSpPr>
          <p:cNvPr id="2" name="円/楕円 1"/>
          <p:cNvSpPr/>
          <p:nvPr/>
        </p:nvSpPr>
        <p:spPr>
          <a:xfrm>
            <a:off x="1691680" y="4077072"/>
            <a:ext cx="2160240" cy="2016224"/>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4499992" y="4077072"/>
            <a:ext cx="2160240" cy="2016224"/>
          </a:xfrm>
          <a:prstGeom prst="ellipse">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37389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8681"/>
                                        </p:tgtEl>
                                        <p:attrNameLst>
                                          <p:attrName>style.visibility</p:attrName>
                                        </p:attrNameLst>
                                      </p:cBhvr>
                                      <p:to>
                                        <p:strVal val="visible"/>
                                      </p:to>
                                    </p:set>
                                    <p:anim calcmode="lin" valueType="num">
                                      <p:cBhvr additive="base">
                                        <p:cTn id="7" dur="500" fill="hold"/>
                                        <p:tgtEl>
                                          <p:spTgt spid="28681"/>
                                        </p:tgtEl>
                                        <p:attrNameLst>
                                          <p:attrName>ppt_x</p:attrName>
                                        </p:attrNameLst>
                                      </p:cBhvr>
                                      <p:tavLst>
                                        <p:tav tm="0">
                                          <p:val>
                                            <p:strVal val="#ppt_x"/>
                                          </p:val>
                                        </p:tav>
                                        <p:tav tm="100000">
                                          <p:val>
                                            <p:strVal val="#ppt_x"/>
                                          </p:val>
                                        </p:tav>
                                      </p:tavLst>
                                    </p:anim>
                                    <p:anim calcmode="lin" valueType="num">
                                      <p:cBhvr additive="base">
                                        <p:cTn id="8" dur="500" fill="hold"/>
                                        <p:tgtEl>
                                          <p:spTgt spid="2868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6" presetClass="entr" presetSubtype="42" fill="hold" nodeType="afterEffect">
                                  <p:stCondLst>
                                    <p:cond delay="0"/>
                                  </p:stCondLst>
                                  <p:childTnLst>
                                    <p:set>
                                      <p:cBhvr>
                                        <p:cTn id="11" dur="1" fill="hold">
                                          <p:stCondLst>
                                            <p:cond delay="0"/>
                                          </p:stCondLst>
                                        </p:cTn>
                                        <p:tgtEl>
                                          <p:spTgt spid="28680"/>
                                        </p:tgtEl>
                                        <p:attrNameLst>
                                          <p:attrName>style.visibility</p:attrName>
                                        </p:attrNameLst>
                                      </p:cBhvr>
                                      <p:to>
                                        <p:strVal val="visible"/>
                                      </p:to>
                                    </p:set>
                                    <p:animEffect transition="in" filter="barn(outHorizontal)">
                                      <p:cBhvr>
                                        <p:cTn id="12" dur="500"/>
                                        <p:tgtEl>
                                          <p:spTgt spid="2868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repeatCount="300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repeatCount="300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autoUpdateAnimBg="0"/>
      <p:bldP spid="2" grpId="1"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Text Box 11"/>
          <p:cNvSpPr txBox="1">
            <a:spLocks noChangeArrowheads="1"/>
          </p:cNvSpPr>
          <p:nvPr/>
        </p:nvSpPr>
        <p:spPr bwMode="auto">
          <a:xfrm>
            <a:off x="323850" y="333375"/>
            <a:ext cx="4248150" cy="701675"/>
          </a:xfrm>
          <a:prstGeom prst="rect">
            <a:avLst/>
          </a:prstGeom>
          <a:solidFill>
            <a:srgbClr val="CC99FF">
              <a:alpha val="549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4000"/>
              <a:t>利用者とコンタクト</a:t>
            </a:r>
          </a:p>
        </p:txBody>
      </p:sp>
      <p:sp>
        <p:nvSpPr>
          <p:cNvPr id="6156" name="Text Box 12"/>
          <p:cNvSpPr txBox="1">
            <a:spLocks noChangeArrowheads="1"/>
          </p:cNvSpPr>
          <p:nvPr/>
        </p:nvSpPr>
        <p:spPr bwMode="auto">
          <a:xfrm>
            <a:off x="611188" y="2349500"/>
            <a:ext cx="32400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a:t>被提供者は誰</a:t>
            </a:r>
          </a:p>
        </p:txBody>
      </p:sp>
      <p:sp>
        <p:nvSpPr>
          <p:cNvPr id="6157" name="Text Box 13"/>
          <p:cNvSpPr txBox="1">
            <a:spLocks noChangeArrowheads="1"/>
          </p:cNvSpPr>
          <p:nvPr/>
        </p:nvSpPr>
        <p:spPr bwMode="auto">
          <a:xfrm>
            <a:off x="539750" y="1484313"/>
            <a:ext cx="33845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a:t>入会は可能か</a:t>
            </a:r>
          </a:p>
        </p:txBody>
      </p:sp>
      <p:sp>
        <p:nvSpPr>
          <p:cNvPr id="6158" name="Text Box 14"/>
          <p:cNvSpPr txBox="1">
            <a:spLocks noChangeArrowheads="1"/>
          </p:cNvSpPr>
          <p:nvPr/>
        </p:nvSpPr>
        <p:spPr bwMode="auto">
          <a:xfrm>
            <a:off x="611188" y="4005263"/>
            <a:ext cx="24479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a:t>訪問の日時</a:t>
            </a:r>
          </a:p>
        </p:txBody>
      </p:sp>
      <p:sp>
        <p:nvSpPr>
          <p:cNvPr id="6159" name="Text Box 15"/>
          <p:cNvSpPr txBox="1">
            <a:spLocks noChangeArrowheads="1"/>
          </p:cNvSpPr>
          <p:nvPr/>
        </p:nvSpPr>
        <p:spPr bwMode="auto">
          <a:xfrm>
            <a:off x="611188" y="3141663"/>
            <a:ext cx="31686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a:t>何をして欲しい</a:t>
            </a:r>
          </a:p>
        </p:txBody>
      </p:sp>
      <p:sp>
        <p:nvSpPr>
          <p:cNvPr id="6161" name="Text Box 17"/>
          <p:cNvSpPr txBox="1">
            <a:spLocks noChangeArrowheads="1"/>
          </p:cNvSpPr>
          <p:nvPr/>
        </p:nvSpPr>
        <p:spPr bwMode="auto">
          <a:xfrm>
            <a:off x="323850" y="5229225"/>
            <a:ext cx="4032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a:t>被提供者の同席</a:t>
            </a:r>
          </a:p>
        </p:txBody>
      </p:sp>
      <p:pic>
        <p:nvPicPr>
          <p:cNvPr id="6146" name="Picture 2" descr="クリックすると新しいウィンドウで開きま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758665"/>
            <a:ext cx="3428380" cy="3652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204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155"/>
                                        </p:tgtEl>
                                        <p:attrNameLst>
                                          <p:attrName>style.visibility</p:attrName>
                                        </p:attrNameLst>
                                      </p:cBhvr>
                                      <p:to>
                                        <p:strVal val="visible"/>
                                      </p:to>
                                    </p:set>
                                    <p:animEffect transition="in" filter="box(out)">
                                      <p:cBhvr>
                                        <p:cTn id="7" dur="500"/>
                                        <p:tgtEl>
                                          <p:spTgt spid="6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157"/>
                                        </p:tgtEl>
                                        <p:attrNameLst>
                                          <p:attrName>style.visibility</p:attrName>
                                        </p:attrNameLst>
                                      </p:cBhvr>
                                      <p:to>
                                        <p:strVal val="visible"/>
                                      </p:to>
                                    </p:set>
                                    <p:animEffect transition="in" filter="wipe(left)">
                                      <p:cBhvr>
                                        <p:cTn id="17" dur="500"/>
                                        <p:tgtEl>
                                          <p:spTgt spid="615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156"/>
                                        </p:tgtEl>
                                        <p:attrNameLst>
                                          <p:attrName>style.visibility</p:attrName>
                                        </p:attrNameLst>
                                      </p:cBhvr>
                                      <p:to>
                                        <p:strVal val="visible"/>
                                      </p:to>
                                    </p:set>
                                    <p:animEffect transition="in" filter="wipe(left)">
                                      <p:cBhvr>
                                        <p:cTn id="22" dur="500"/>
                                        <p:tgtEl>
                                          <p:spTgt spid="615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159"/>
                                        </p:tgtEl>
                                        <p:attrNameLst>
                                          <p:attrName>style.visibility</p:attrName>
                                        </p:attrNameLst>
                                      </p:cBhvr>
                                      <p:to>
                                        <p:strVal val="visible"/>
                                      </p:to>
                                    </p:set>
                                    <p:animEffect transition="in" filter="wipe(left)">
                                      <p:cBhvr>
                                        <p:cTn id="27" dur="500"/>
                                        <p:tgtEl>
                                          <p:spTgt spid="615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158"/>
                                        </p:tgtEl>
                                        <p:attrNameLst>
                                          <p:attrName>style.visibility</p:attrName>
                                        </p:attrNameLst>
                                      </p:cBhvr>
                                      <p:to>
                                        <p:strVal val="visible"/>
                                      </p:to>
                                    </p:set>
                                    <p:animEffect transition="in" filter="wipe(left)">
                                      <p:cBhvr>
                                        <p:cTn id="32" dur="500"/>
                                        <p:tgtEl>
                                          <p:spTgt spid="615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161"/>
                                        </p:tgtEl>
                                        <p:attrNameLst>
                                          <p:attrName>style.visibility</p:attrName>
                                        </p:attrNameLst>
                                      </p:cBhvr>
                                      <p:to>
                                        <p:strVal val="visible"/>
                                      </p:to>
                                    </p:set>
                                    <p:animEffect transition="in" filter="wipe(left)">
                                      <p:cBhvr>
                                        <p:cTn id="37" dur="500"/>
                                        <p:tgtEl>
                                          <p:spTgt spid="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 grpId="0" animBg="1"/>
      <p:bldP spid="6156" grpId="0"/>
      <p:bldP spid="6157" grpId="0"/>
      <p:bldP spid="6158" grpId="0"/>
      <p:bldP spid="6159" grpId="0"/>
      <p:bldP spid="616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ChangeArrowheads="1"/>
          </p:cNvSpPr>
          <p:nvPr/>
        </p:nvSpPr>
        <p:spPr bwMode="auto">
          <a:xfrm>
            <a:off x="252413" y="333375"/>
            <a:ext cx="2305050" cy="1511300"/>
          </a:xfrm>
          <a:prstGeom prst="flowChartMultidocument">
            <a:avLst/>
          </a:prstGeom>
          <a:solidFill>
            <a:srgbClr val="FF99CC">
              <a:alpha val="4392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2800"/>
          </a:p>
        </p:txBody>
      </p:sp>
      <p:sp>
        <p:nvSpPr>
          <p:cNvPr id="9219" name="Text Box 3"/>
          <p:cNvSpPr txBox="1">
            <a:spLocks noChangeArrowheads="1"/>
          </p:cNvSpPr>
          <p:nvPr/>
        </p:nvSpPr>
        <p:spPr bwMode="auto">
          <a:xfrm>
            <a:off x="252413" y="836613"/>
            <a:ext cx="2279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400"/>
              <a:t>登録票の整理</a:t>
            </a:r>
          </a:p>
        </p:txBody>
      </p:sp>
      <p:sp>
        <p:nvSpPr>
          <p:cNvPr id="9220" name="AutoShape 4"/>
          <p:cNvSpPr>
            <a:spLocks noChangeArrowheads="1"/>
          </p:cNvSpPr>
          <p:nvPr/>
        </p:nvSpPr>
        <p:spPr bwMode="auto">
          <a:xfrm>
            <a:off x="2844800" y="1052513"/>
            <a:ext cx="768350" cy="269875"/>
          </a:xfrm>
          <a:prstGeom prst="rightArrow">
            <a:avLst>
              <a:gd name="adj1" fmla="val 50000"/>
              <a:gd name="adj2" fmla="val 7117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2800"/>
          </a:p>
        </p:txBody>
      </p:sp>
      <p:pic>
        <p:nvPicPr>
          <p:cNvPr id="9221" name="Picture 5" descr="j029581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6963" y="781050"/>
            <a:ext cx="2181225"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3563938" y="260350"/>
            <a:ext cx="2663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400" b="1"/>
              <a:t>依頼・問い合わせ</a:t>
            </a:r>
          </a:p>
        </p:txBody>
      </p:sp>
      <p:sp>
        <p:nvSpPr>
          <p:cNvPr id="9223" name="AutoShape 7"/>
          <p:cNvSpPr>
            <a:spLocks noChangeArrowheads="1"/>
          </p:cNvSpPr>
          <p:nvPr/>
        </p:nvSpPr>
        <p:spPr bwMode="auto">
          <a:xfrm>
            <a:off x="827088" y="2997200"/>
            <a:ext cx="1008062" cy="360363"/>
          </a:xfrm>
          <a:prstGeom prst="rightArrow">
            <a:avLst>
              <a:gd name="adj1" fmla="val 50000"/>
              <a:gd name="adj2" fmla="val 69934"/>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2800"/>
          </a:p>
        </p:txBody>
      </p:sp>
      <p:sp>
        <p:nvSpPr>
          <p:cNvPr id="9224" name="AutoShape 8"/>
          <p:cNvSpPr>
            <a:spLocks noChangeArrowheads="1"/>
          </p:cNvSpPr>
          <p:nvPr/>
        </p:nvSpPr>
        <p:spPr bwMode="auto">
          <a:xfrm>
            <a:off x="6443663" y="260350"/>
            <a:ext cx="2376487" cy="1081088"/>
          </a:xfrm>
          <a:prstGeom prst="foldedCorner">
            <a:avLst>
              <a:gd name="adj" fmla="val 12500"/>
            </a:avLst>
          </a:prstGeom>
          <a:solidFill>
            <a:srgbClr val="FFFF99"/>
          </a:solidFill>
          <a:ln w="9525">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2800"/>
          </a:p>
        </p:txBody>
      </p:sp>
      <p:sp>
        <p:nvSpPr>
          <p:cNvPr id="9225" name="Text Box 9"/>
          <p:cNvSpPr txBox="1">
            <a:spLocks noChangeArrowheads="1"/>
          </p:cNvSpPr>
          <p:nvPr/>
        </p:nvSpPr>
        <p:spPr bwMode="auto">
          <a:xfrm>
            <a:off x="6443663" y="404813"/>
            <a:ext cx="24479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400" b="1"/>
              <a:t>当番はコーディネーターに連絡</a:t>
            </a:r>
          </a:p>
        </p:txBody>
      </p:sp>
      <p:sp>
        <p:nvSpPr>
          <p:cNvPr id="23563" name="Text Box 11"/>
          <p:cNvSpPr txBox="1">
            <a:spLocks noChangeArrowheads="1"/>
          </p:cNvSpPr>
          <p:nvPr/>
        </p:nvSpPr>
        <p:spPr bwMode="auto">
          <a:xfrm>
            <a:off x="5508625" y="4868863"/>
            <a:ext cx="9366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800"/>
              <a:t>訪問</a:t>
            </a:r>
          </a:p>
        </p:txBody>
      </p:sp>
      <p:sp>
        <p:nvSpPr>
          <p:cNvPr id="23564" name="AutoShape 12"/>
          <p:cNvSpPr>
            <a:spLocks noChangeArrowheads="1"/>
          </p:cNvSpPr>
          <p:nvPr/>
        </p:nvSpPr>
        <p:spPr bwMode="auto">
          <a:xfrm rot="2245153">
            <a:off x="5651500" y="3429000"/>
            <a:ext cx="1008063" cy="360363"/>
          </a:xfrm>
          <a:prstGeom prst="rightArrow">
            <a:avLst>
              <a:gd name="adj1" fmla="val 50000"/>
              <a:gd name="adj2" fmla="val 69934"/>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endParaRPr lang="ja-JP" altLang="en-US" sz="2800"/>
          </a:p>
        </p:txBody>
      </p:sp>
      <p:sp>
        <p:nvSpPr>
          <p:cNvPr id="9229" name="Text Box 13"/>
          <p:cNvSpPr txBox="1">
            <a:spLocks noChangeArrowheads="1"/>
          </p:cNvSpPr>
          <p:nvPr/>
        </p:nvSpPr>
        <p:spPr bwMode="auto">
          <a:xfrm>
            <a:off x="2484438" y="2852738"/>
            <a:ext cx="31686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800"/>
              <a:t>利用者とコンタクト</a:t>
            </a:r>
          </a:p>
        </p:txBody>
      </p:sp>
      <p:pic>
        <p:nvPicPr>
          <p:cNvPr id="14" name="Picture 15" descr="クリックすると新しいウィンドウで開きま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693" y="2856828"/>
            <a:ext cx="1368425"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595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564"/>
                                        </p:tgtEl>
                                        <p:attrNameLst>
                                          <p:attrName>style.visibility</p:attrName>
                                        </p:attrNameLst>
                                      </p:cBhvr>
                                      <p:to>
                                        <p:strVal val="visible"/>
                                      </p:to>
                                    </p:set>
                                    <p:animEffect transition="in" filter="wipe(up)">
                                      <p:cBhvr>
                                        <p:cTn id="7" dur="500"/>
                                        <p:tgtEl>
                                          <p:spTgt spid="23564"/>
                                        </p:tgtEl>
                                      </p:cBhvr>
                                    </p:animEffect>
                                  </p:child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23563"/>
                                        </p:tgtEl>
                                        <p:attrNameLst>
                                          <p:attrName>style.visibility</p:attrName>
                                        </p:attrNameLst>
                                      </p:cBhvr>
                                      <p:to>
                                        <p:strVal val="visible"/>
                                      </p:to>
                                    </p:set>
                                    <p:animEffect transition="in" filter="box(out)">
                                      <p:cBhvr>
                                        <p:cTn id="11" dur="500"/>
                                        <p:tgtEl>
                                          <p:spTgt spid="2356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3" grpId="0"/>
      <p:bldP spid="2356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79388" y="188913"/>
            <a:ext cx="5905500"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4400">
                <a:solidFill>
                  <a:srgbClr val="660033"/>
                </a:solidFill>
              </a:rPr>
              <a:t>コーディネート時の注意</a:t>
            </a:r>
          </a:p>
        </p:txBody>
      </p:sp>
      <p:sp>
        <p:nvSpPr>
          <p:cNvPr id="7171" name="Rectangle 3"/>
          <p:cNvSpPr>
            <a:spLocks noChangeArrowheads="1"/>
          </p:cNvSpPr>
          <p:nvPr/>
        </p:nvSpPr>
        <p:spPr bwMode="auto">
          <a:xfrm>
            <a:off x="539750" y="908050"/>
            <a:ext cx="47513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a:solidFill>
                  <a:srgbClr val="CC00CC"/>
                </a:solidFill>
              </a:rPr>
              <a:t>△</a:t>
            </a:r>
            <a:r>
              <a:rPr lang="ja-JP" altLang="en-US">
                <a:solidFill>
                  <a:srgbClr val="CC00CC"/>
                </a:solidFill>
              </a:rPr>
              <a:t>時間預託制度の理解</a:t>
            </a:r>
          </a:p>
          <a:p>
            <a:pPr eaLnBrk="1" hangingPunct="1">
              <a:buFontTx/>
              <a:buNone/>
            </a:pPr>
            <a:endParaRPr lang="ja-JP" altLang="en-US"/>
          </a:p>
          <a:p>
            <a:pPr eaLnBrk="1" hangingPunct="1">
              <a:buFontTx/>
              <a:buNone/>
            </a:pPr>
            <a:endParaRPr lang="ja-JP" altLang="en-US"/>
          </a:p>
          <a:p>
            <a:pPr eaLnBrk="1" hangingPunct="1">
              <a:buFontTx/>
              <a:buNone/>
            </a:pPr>
            <a:endParaRPr lang="ja-JP" altLang="en-US" sz="2800"/>
          </a:p>
          <a:p>
            <a:pPr eaLnBrk="1" hangingPunct="1">
              <a:buFontTx/>
              <a:buNone/>
            </a:pPr>
            <a:endParaRPr lang="ja-JP" altLang="en-US"/>
          </a:p>
          <a:p>
            <a:pPr eaLnBrk="1" hangingPunct="1">
              <a:buFontTx/>
              <a:buNone/>
            </a:pPr>
            <a:endParaRPr lang="en-US" altLang="ja-JP"/>
          </a:p>
        </p:txBody>
      </p:sp>
      <p:sp>
        <p:nvSpPr>
          <p:cNvPr id="7172" name="Rectangle 4"/>
          <p:cNvSpPr>
            <a:spLocks noChangeArrowheads="1"/>
          </p:cNvSpPr>
          <p:nvPr/>
        </p:nvSpPr>
        <p:spPr bwMode="auto">
          <a:xfrm>
            <a:off x="1042988" y="1557338"/>
            <a:ext cx="7632700" cy="1066800"/>
          </a:xfrm>
          <a:prstGeom prst="rect">
            <a:avLst/>
          </a:prstGeom>
          <a:noFill/>
          <a:ln>
            <a:noFill/>
          </a:ln>
          <a:effectLst/>
          <a:extLst>
            <a:ext uri="{909E8E84-426E-40DD-AFC4-6F175D3DCCD1}">
              <a14:hiddenFill xmlns:a14="http://schemas.microsoft.com/office/drawing/2010/main">
                <a:solidFill>
                  <a:srgbClr val="FF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a:latin typeface="Times New Roman" pitchFamily="18" charset="0"/>
              </a:rPr>
              <a:t>会員相互の助け合いであり、安いヘルパー　　　ではない</a:t>
            </a:r>
          </a:p>
        </p:txBody>
      </p:sp>
    </p:spTree>
    <p:extLst>
      <p:ext uri="{BB962C8B-B14F-4D97-AF65-F5344CB8AC3E}">
        <p14:creationId xmlns:p14="http://schemas.microsoft.com/office/powerpoint/2010/main" val="3476411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left)">
                                      <p:cBhvr>
                                        <p:cTn id="7" dur="5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wipe(left)">
                                      <p:cBhvr>
                                        <p:cTn id="12" dur="500"/>
                                        <p:tgtEl>
                                          <p:spTgt spid="71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wipe(left)">
                                      <p:cBhvr>
                                        <p:cTn id="1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1" grpId="0" build="p" autoUpdateAnimBg="0" advAuto="0"/>
      <p:bldP spid="717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9550" y="144463"/>
            <a:ext cx="236855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6" name="AutoShape 36"/>
          <p:cNvSpPr>
            <a:spLocks noChangeArrowheads="1"/>
          </p:cNvSpPr>
          <p:nvPr/>
        </p:nvSpPr>
        <p:spPr bwMode="auto">
          <a:xfrm>
            <a:off x="7740650" y="4508500"/>
            <a:ext cx="576263" cy="6492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99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619" name="AutoShape 19"/>
          <p:cNvSpPr>
            <a:spLocks noChangeArrowheads="1"/>
          </p:cNvSpPr>
          <p:nvPr/>
        </p:nvSpPr>
        <p:spPr bwMode="auto">
          <a:xfrm>
            <a:off x="1908175" y="1844675"/>
            <a:ext cx="576263" cy="504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99CC"/>
          </a:solidFill>
          <a:ln w="9525" algn="ctr">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41" name="Text Box 6"/>
          <p:cNvSpPr txBox="1">
            <a:spLocks noChangeArrowheads="1"/>
          </p:cNvSpPr>
          <p:nvPr/>
        </p:nvSpPr>
        <p:spPr bwMode="auto">
          <a:xfrm>
            <a:off x="3708400" y="3933825"/>
            <a:ext cx="2089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b="1">
                <a:solidFill>
                  <a:schemeClr val="bg1"/>
                </a:solidFill>
              </a:rPr>
              <a:t>預託点数</a:t>
            </a:r>
          </a:p>
        </p:txBody>
      </p:sp>
      <p:pic>
        <p:nvPicPr>
          <p:cNvPr id="2560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3644900"/>
            <a:ext cx="1865312"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2" name="Picture 12" descr="j041675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 y="836613"/>
            <a:ext cx="266382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Text Box 13"/>
          <p:cNvSpPr txBox="1">
            <a:spLocks noChangeArrowheads="1"/>
          </p:cNvSpPr>
          <p:nvPr/>
        </p:nvSpPr>
        <p:spPr bwMode="auto">
          <a:xfrm>
            <a:off x="1476375" y="1989138"/>
            <a:ext cx="1655763" cy="6413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1800" b="1"/>
              <a:t>ボランティアして貯めた点数</a:t>
            </a:r>
          </a:p>
        </p:txBody>
      </p:sp>
      <p:pic>
        <p:nvPicPr>
          <p:cNvPr id="25623" name="Picture 23" descr="j02327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8538" y="4868863"/>
            <a:ext cx="130175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4" descr="MCj0435468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4300" y="5013325"/>
            <a:ext cx="16573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5" name="Text Box 25"/>
          <p:cNvSpPr txBox="1">
            <a:spLocks noChangeArrowheads="1"/>
          </p:cNvSpPr>
          <p:nvPr/>
        </p:nvSpPr>
        <p:spPr bwMode="auto">
          <a:xfrm>
            <a:off x="4284663" y="5157788"/>
            <a:ext cx="1150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en-US" altLang="ja-JP" sz="2400"/>
              <a:t>500</a:t>
            </a:r>
            <a:r>
              <a:rPr lang="ja-JP" altLang="en-US" sz="2400"/>
              <a:t>円</a:t>
            </a:r>
          </a:p>
        </p:txBody>
      </p:sp>
      <p:sp>
        <p:nvSpPr>
          <p:cNvPr id="25628" name="AutoShape 28"/>
          <p:cNvSpPr>
            <a:spLocks noChangeArrowheads="1"/>
          </p:cNvSpPr>
          <p:nvPr/>
        </p:nvSpPr>
        <p:spPr bwMode="auto">
          <a:xfrm rot="10800000">
            <a:off x="3563938" y="1557338"/>
            <a:ext cx="3097212" cy="431800"/>
          </a:xfrm>
          <a:prstGeom prst="chevron">
            <a:avLst>
              <a:gd name="adj" fmla="val 179320"/>
            </a:avLst>
          </a:prstGeom>
          <a:solidFill>
            <a:srgbClr val="FF99CC">
              <a:alpha val="70195"/>
            </a:srgbClr>
          </a:solidFill>
          <a:ln w="9525" algn="ctr">
            <a:solidFill>
              <a:srgbClr val="FF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800"/>
              <a:t>ボランティア</a:t>
            </a:r>
          </a:p>
        </p:txBody>
      </p:sp>
      <p:pic>
        <p:nvPicPr>
          <p:cNvPr id="25634" name="Picture 34" descr="j03965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6325" y="4265613"/>
            <a:ext cx="259238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5" name="Text Box 35"/>
          <p:cNvSpPr txBox="1">
            <a:spLocks noChangeArrowheads="1"/>
          </p:cNvSpPr>
          <p:nvPr/>
        </p:nvSpPr>
        <p:spPr bwMode="auto">
          <a:xfrm>
            <a:off x="8316913" y="5084763"/>
            <a:ext cx="611187" cy="143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r" eaLnBrk="1" hangingPunct="1">
              <a:spcBef>
                <a:spcPct val="50000"/>
              </a:spcBef>
              <a:buFontTx/>
              <a:buNone/>
            </a:pPr>
            <a:r>
              <a:rPr lang="ja-JP" altLang="en-US" sz="2800"/>
              <a:t>事務所</a:t>
            </a:r>
          </a:p>
        </p:txBody>
      </p:sp>
    </p:spTree>
    <p:extLst>
      <p:ext uri="{BB962C8B-B14F-4D97-AF65-F5344CB8AC3E}">
        <p14:creationId xmlns:p14="http://schemas.microsoft.com/office/powerpoint/2010/main" val="264968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nodeType="afterEffect">
                                  <p:stCondLst>
                                    <p:cond delay="0"/>
                                  </p:stCondLst>
                                  <p:childTnLst>
                                    <p:set>
                                      <p:cBhvr>
                                        <p:cTn id="6" dur="1" fill="hold">
                                          <p:stCondLst>
                                            <p:cond delay="0"/>
                                          </p:stCondLst>
                                        </p:cTn>
                                        <p:tgtEl>
                                          <p:spTgt spid="25612"/>
                                        </p:tgtEl>
                                        <p:attrNameLst>
                                          <p:attrName>style.visibility</p:attrName>
                                        </p:attrNameLst>
                                      </p:cBhvr>
                                      <p:to>
                                        <p:strVal val="visible"/>
                                      </p:to>
                                    </p:set>
                                    <p:animEffect transition="in" filter="barn(outHorizontal)">
                                      <p:cBhvr>
                                        <p:cTn id="7" dur="500"/>
                                        <p:tgtEl>
                                          <p:spTgt spid="2561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561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25628"/>
                                        </p:tgtEl>
                                        <p:attrNameLst>
                                          <p:attrName>style.visibility</p:attrName>
                                        </p:attrNameLst>
                                      </p:cBhvr>
                                      <p:to>
                                        <p:strVal val="visible"/>
                                      </p:to>
                                    </p:set>
                                    <p:animEffect transition="in" filter="wipe(right)">
                                      <p:cBhvr>
                                        <p:cTn id="19" dur="1000"/>
                                        <p:tgtEl>
                                          <p:spTgt spid="2562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5619"/>
                                        </p:tgtEl>
                                        <p:attrNameLst>
                                          <p:attrName>style.visibility</p:attrName>
                                        </p:attrNameLst>
                                      </p:cBhvr>
                                      <p:to>
                                        <p:strVal val="visible"/>
                                      </p:to>
                                    </p:set>
                                  </p:childTnLst>
                                </p:cTn>
                              </p:par>
                            </p:childTnLst>
                          </p:cTn>
                        </p:par>
                        <p:par>
                          <p:cTn id="24" fill="hold" nodeType="afterGroup">
                            <p:stCondLst>
                              <p:cond delay="0"/>
                            </p:stCondLst>
                            <p:childTnLst>
                              <p:par>
                                <p:cTn id="25" presetID="0" presetClass="path" presetSubtype="0" repeatCount="3000" accel="50000" decel="50000" fill="hold" grpId="1" nodeType="afterEffect">
                                  <p:stCondLst>
                                    <p:cond delay="700"/>
                                  </p:stCondLst>
                                  <p:childTnLst>
                                    <p:animMotion origin="layout" path="M -1.66667E-6 -3.7037E-7 C 0.1691 -0.01736 0.3382 -0.03449 0.42413 -0.05972 C 0.51007 -0.08495 0.48611 -0.13657 0.51545 -0.15185 C 0.54479 -0.16713 0.58594 -0.15185 0.6 -0.15185 " pathEditMode="relative" rAng="0" ptsTypes="aaaA">
                                      <p:cBhvr>
                                        <p:cTn id="26" dur="2000" fill="hold"/>
                                        <p:tgtEl>
                                          <p:spTgt spid="25619"/>
                                        </p:tgtEl>
                                        <p:attrNameLst>
                                          <p:attrName>ppt_x</p:attrName>
                                          <p:attrName>ppt_y</p:attrName>
                                        </p:attrNameLst>
                                      </p:cBhvr>
                                      <p:rCtr x="30000" y="-8356"/>
                                    </p:animMotion>
                                  </p:childTnLst>
                                  <p:subTnLst>
                                    <p:set>
                                      <p:cBhvr override="childStyle">
                                        <p:cTn dur="1" fill="hold" display="0" masterRel="sameClick" afterEffect="1">
                                          <p:stCondLst>
                                            <p:cond evt="end" delay="0">
                                              <p:tn val="25"/>
                                            </p:cond>
                                          </p:stCondLst>
                                        </p:cTn>
                                        <p:tgtEl>
                                          <p:spTgt spid="25619"/>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5" fill="hold" nodeType="clickEffect">
                                  <p:stCondLst>
                                    <p:cond delay="0"/>
                                  </p:stCondLst>
                                  <p:childTnLst>
                                    <p:set>
                                      <p:cBhvr>
                                        <p:cTn id="30" dur="1" fill="hold">
                                          <p:stCondLst>
                                            <p:cond delay="0"/>
                                          </p:stCondLst>
                                        </p:cTn>
                                        <p:tgtEl>
                                          <p:spTgt spid="25609"/>
                                        </p:tgtEl>
                                        <p:attrNameLst>
                                          <p:attrName>style.visibility</p:attrName>
                                        </p:attrNameLst>
                                      </p:cBhvr>
                                      <p:to>
                                        <p:strVal val="visible"/>
                                      </p:to>
                                    </p:set>
                                    <p:animEffect transition="in" filter="blinds(vertical)">
                                      <p:cBhvr>
                                        <p:cTn id="31" dur="500"/>
                                        <p:tgtEl>
                                          <p:spTgt spid="25609"/>
                                        </p:tgtEl>
                                      </p:cBhvr>
                                    </p:animEffect>
                                  </p:childTnLst>
                                </p:cTn>
                              </p:par>
                            </p:childTnLst>
                          </p:cTn>
                        </p:par>
                        <p:par>
                          <p:cTn id="32" fill="hold" nodeType="afterGroup">
                            <p:stCondLst>
                              <p:cond delay="500"/>
                            </p:stCondLst>
                            <p:childTnLst>
                              <p:par>
                                <p:cTn id="33" presetID="10" presetClass="entr" presetSubtype="0" fill="hold" nodeType="afterEffect">
                                  <p:stCondLst>
                                    <p:cond delay="0"/>
                                  </p:stCondLst>
                                  <p:childTnLst>
                                    <p:set>
                                      <p:cBhvr>
                                        <p:cTn id="34" dur="1" fill="hold">
                                          <p:stCondLst>
                                            <p:cond delay="0"/>
                                          </p:stCondLst>
                                        </p:cTn>
                                        <p:tgtEl>
                                          <p:spTgt spid="25623"/>
                                        </p:tgtEl>
                                        <p:attrNameLst>
                                          <p:attrName>style.visibility</p:attrName>
                                        </p:attrNameLst>
                                      </p:cBhvr>
                                      <p:to>
                                        <p:strVal val="visible"/>
                                      </p:to>
                                    </p:set>
                                    <p:animEffect transition="in" filter="fade">
                                      <p:cBhvr>
                                        <p:cTn id="35" dur="2000"/>
                                        <p:tgtEl>
                                          <p:spTgt spid="2562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25624"/>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25625"/>
                                        </p:tgtEl>
                                        <p:attrNameLst>
                                          <p:attrName>style.visibility</p:attrName>
                                        </p:attrNameLst>
                                      </p:cBhvr>
                                      <p:to>
                                        <p:strVal val="visible"/>
                                      </p:to>
                                    </p:set>
                                  </p:childTnLst>
                                </p:cTn>
                              </p:par>
                            </p:childTnLst>
                          </p:cTn>
                        </p:par>
                        <p:par>
                          <p:cTn id="42" fill="hold" nodeType="afterGroup">
                            <p:stCondLst>
                              <p:cond delay="0"/>
                            </p:stCondLst>
                            <p:childTnLst>
                              <p:par>
                                <p:cTn id="43" presetID="56" presetClass="path" presetSubtype="0" accel="50000" decel="50000" fill="hold" nodeType="afterEffect">
                                  <p:stCondLst>
                                    <p:cond delay="0"/>
                                  </p:stCondLst>
                                  <p:childTnLst>
                                    <p:animMotion origin="layout" path="M -0.01198 -0.01829 L 0.22431 -0.34143 " pathEditMode="relative" rAng="0" ptsTypes="AA">
                                      <p:cBhvr>
                                        <p:cTn id="44" dur="2000" fill="hold"/>
                                        <p:tgtEl>
                                          <p:spTgt spid="25624"/>
                                        </p:tgtEl>
                                        <p:attrNameLst>
                                          <p:attrName>ppt_x</p:attrName>
                                          <p:attrName>ppt_y</p:attrName>
                                        </p:attrNameLst>
                                      </p:cBhvr>
                                      <p:rCtr x="11806" y="-16157"/>
                                    </p:animMotion>
                                  </p:childTnLst>
                                </p:cTn>
                              </p:par>
                              <p:par>
                                <p:cTn id="45" presetID="56" presetClass="path" presetSubtype="0" accel="50000" decel="50000" fill="hold" grpId="0" nodeType="withEffect">
                                  <p:stCondLst>
                                    <p:cond delay="0"/>
                                  </p:stCondLst>
                                  <p:childTnLst>
                                    <p:animMotion origin="layout" path="M -0.02361 0.01042 L 0.21268 -0.3169 " pathEditMode="relative" rAng="0" ptsTypes="AA">
                                      <p:cBhvr>
                                        <p:cTn id="46" dur="2000" fill="hold"/>
                                        <p:tgtEl>
                                          <p:spTgt spid="25625"/>
                                        </p:tgtEl>
                                        <p:attrNameLst>
                                          <p:attrName>ppt_x</p:attrName>
                                          <p:attrName>ppt_y</p:attrName>
                                        </p:attrNameLst>
                                      </p:cBhvr>
                                      <p:rCtr x="11806" y="-16366"/>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32" fill="hold" nodeType="clickEffect">
                                  <p:stCondLst>
                                    <p:cond delay="0"/>
                                  </p:stCondLst>
                                  <p:childTnLst>
                                    <p:set>
                                      <p:cBhvr>
                                        <p:cTn id="50" dur="1" fill="hold">
                                          <p:stCondLst>
                                            <p:cond delay="0"/>
                                          </p:stCondLst>
                                        </p:cTn>
                                        <p:tgtEl>
                                          <p:spTgt spid="25634"/>
                                        </p:tgtEl>
                                        <p:attrNameLst>
                                          <p:attrName>style.visibility</p:attrName>
                                        </p:attrNameLst>
                                      </p:cBhvr>
                                      <p:to>
                                        <p:strVal val="visible"/>
                                      </p:to>
                                    </p:set>
                                    <p:animEffect transition="in" filter="box(out)">
                                      <p:cBhvr>
                                        <p:cTn id="51" dur="500"/>
                                        <p:tgtEl>
                                          <p:spTgt spid="25634"/>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25635"/>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path" presetSubtype="0" accel="50000" decel="50000" fill="hold" nodeType="clickEffect">
                                  <p:stCondLst>
                                    <p:cond delay="0"/>
                                  </p:stCondLst>
                                  <p:childTnLst>
                                    <p:animMotion origin="layout" path="M 0.22431 -0.34143 L 0.28733 -0.11041 " pathEditMode="relative" rAng="0" ptsTypes="AA">
                                      <p:cBhvr>
                                        <p:cTn id="58" dur="2000" fill="hold"/>
                                        <p:tgtEl>
                                          <p:spTgt spid="25624"/>
                                        </p:tgtEl>
                                        <p:attrNameLst>
                                          <p:attrName>ppt_x</p:attrName>
                                          <p:attrName>ppt_y</p:attrName>
                                        </p:attrNameLst>
                                      </p:cBhvr>
                                      <p:rCtr x="3142" y="11551"/>
                                    </p:animMotion>
                                  </p:childTnLst>
                                </p:cTn>
                              </p:par>
                              <p:par>
                                <p:cTn id="59" presetID="42" presetClass="path" presetSubtype="0" accel="50000" decel="50000" fill="hold" grpId="2" nodeType="withEffect">
                                  <p:stCondLst>
                                    <p:cond delay="0"/>
                                  </p:stCondLst>
                                  <p:childTnLst>
                                    <p:animMotion origin="layout" path="M 0.21267 -0.3169 L 0.2757 -0.09653 " pathEditMode="relative" rAng="0" ptsTypes="AA">
                                      <p:cBhvr>
                                        <p:cTn id="60" dur="2000" fill="hold"/>
                                        <p:tgtEl>
                                          <p:spTgt spid="25625"/>
                                        </p:tgtEl>
                                        <p:attrNameLst>
                                          <p:attrName>ppt_x</p:attrName>
                                          <p:attrName>ppt_y</p:attrName>
                                        </p:attrNameLst>
                                      </p:cBhvr>
                                      <p:rCtr x="3142" y="11019"/>
                                    </p:animMotion>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636"/>
                                        </p:tgtEl>
                                        <p:attrNameLst>
                                          <p:attrName>style.visibility</p:attrName>
                                        </p:attrNameLst>
                                      </p:cBhvr>
                                      <p:to>
                                        <p:strVal val="visible"/>
                                      </p:to>
                                    </p:set>
                                  </p:childTnLst>
                                </p:cTn>
                              </p:par>
                              <p:par>
                                <p:cTn id="65" presetID="64" presetClass="path" presetSubtype="0" accel="50000" decel="50000" fill="hold" grpId="1" nodeType="withEffect">
                                  <p:stCondLst>
                                    <p:cond delay="0"/>
                                  </p:stCondLst>
                                  <p:childTnLst>
                                    <p:animMotion origin="layout" path="M 0 0  L 0 -0.33333  E" pathEditMode="relative" ptsTypes="">
                                      <p:cBhvr>
                                        <p:cTn id="66" dur="2000" fill="hold"/>
                                        <p:tgtEl>
                                          <p:spTgt spid="2563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6" grpId="0" animBg="1"/>
      <p:bldP spid="25636" grpId="1" animBg="1"/>
      <p:bldP spid="25619" grpId="0" animBg="1"/>
      <p:bldP spid="25619" grpId="1" animBg="1"/>
      <p:bldP spid="25613" grpId="0" animBg="1"/>
      <p:bldP spid="25625" grpId="0"/>
      <p:bldP spid="25625" grpId="1"/>
      <p:bldP spid="25625" grpId="2"/>
      <p:bldP spid="25628" grpId="0" animBg="1"/>
      <p:bldP spid="2563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6857999"/>
          </a:xfrm>
          <a:prstGeom prst="rect">
            <a:avLst/>
          </a:prstGeom>
          <a:pattFill prst="pct25">
            <a:fgClr>
              <a:schemeClr val="accent2">
                <a:lumMod val="40000"/>
                <a:lumOff val="60000"/>
              </a:schemeClr>
            </a:fgClr>
            <a:bgClr>
              <a:schemeClr val="bg1"/>
            </a:bgClr>
          </a:pattFill>
        </p:spPr>
        <p:txBody>
          <a:bodyPr wrap="square" rtlCol="0">
            <a:spAutoFit/>
          </a:bodyPr>
          <a:lstStyle/>
          <a:p>
            <a:endParaRPr kumimoji="1" lang="ja-JP" altLang="en-US" dirty="0"/>
          </a:p>
        </p:txBody>
      </p:sp>
      <p:sp>
        <p:nvSpPr>
          <p:cNvPr id="12290" name="Rectangle 2"/>
          <p:cNvSpPr>
            <a:spLocks noChangeArrowheads="1"/>
          </p:cNvSpPr>
          <p:nvPr/>
        </p:nvSpPr>
        <p:spPr bwMode="auto">
          <a:xfrm>
            <a:off x="179388" y="188913"/>
            <a:ext cx="5905500"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4400"/>
              <a:t>コーディネート時の注意</a:t>
            </a:r>
          </a:p>
        </p:txBody>
      </p:sp>
      <p:sp>
        <p:nvSpPr>
          <p:cNvPr id="12291" name="Rectangle 3"/>
          <p:cNvSpPr>
            <a:spLocks noChangeArrowheads="1"/>
          </p:cNvSpPr>
          <p:nvPr/>
        </p:nvSpPr>
        <p:spPr bwMode="auto">
          <a:xfrm>
            <a:off x="539750" y="908050"/>
            <a:ext cx="47513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dirty="0"/>
              <a:t>△</a:t>
            </a:r>
            <a:r>
              <a:rPr lang="ja-JP" altLang="en-US" dirty="0"/>
              <a:t>時間預託制度の理解</a:t>
            </a:r>
          </a:p>
          <a:p>
            <a:pPr eaLnBrk="1" hangingPunct="1">
              <a:buFontTx/>
              <a:buNone/>
            </a:pPr>
            <a:endParaRPr lang="ja-JP" altLang="en-US" dirty="0"/>
          </a:p>
          <a:p>
            <a:pPr eaLnBrk="1" hangingPunct="1">
              <a:buFontTx/>
              <a:buNone/>
            </a:pPr>
            <a:endParaRPr lang="ja-JP" altLang="en-US" dirty="0"/>
          </a:p>
          <a:p>
            <a:pPr eaLnBrk="1" hangingPunct="1">
              <a:buFontTx/>
              <a:buNone/>
            </a:pPr>
            <a:endParaRPr lang="ja-JP" altLang="en-US" sz="2800" dirty="0"/>
          </a:p>
          <a:p>
            <a:pPr eaLnBrk="1" hangingPunct="1">
              <a:buFontTx/>
              <a:buNone/>
            </a:pPr>
            <a:endParaRPr lang="ja-JP" altLang="en-US" dirty="0"/>
          </a:p>
          <a:p>
            <a:pPr eaLnBrk="1" hangingPunct="1">
              <a:buFontTx/>
              <a:buNone/>
            </a:pPr>
            <a:endParaRPr lang="en-US" altLang="ja-JP" dirty="0"/>
          </a:p>
        </p:txBody>
      </p:sp>
      <p:sp>
        <p:nvSpPr>
          <p:cNvPr id="12292" name="Rectangle 4"/>
          <p:cNvSpPr>
            <a:spLocks noChangeArrowheads="1"/>
          </p:cNvSpPr>
          <p:nvPr/>
        </p:nvSpPr>
        <p:spPr bwMode="auto">
          <a:xfrm>
            <a:off x="1042988" y="1557338"/>
            <a:ext cx="7632700" cy="1066800"/>
          </a:xfrm>
          <a:prstGeom prst="rect">
            <a:avLst/>
          </a:prstGeom>
          <a:noFill/>
          <a:ln>
            <a:noFill/>
          </a:ln>
          <a:effectLst/>
          <a:extLst>
            <a:ext uri="{909E8E84-426E-40DD-AFC4-6F175D3DCCD1}">
              <a14:hiddenFill xmlns:a14="http://schemas.microsoft.com/office/drawing/2010/main">
                <a:solidFill>
                  <a:srgbClr val="FF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dirty="0">
                <a:latin typeface="Times New Roman" pitchFamily="18" charset="0"/>
              </a:rPr>
              <a:t>会員相互の助け合いであり、安いヘルパー　　　ではない</a:t>
            </a:r>
          </a:p>
        </p:txBody>
      </p:sp>
      <p:sp>
        <p:nvSpPr>
          <p:cNvPr id="43013" name="Rectangle 5"/>
          <p:cNvSpPr>
            <a:spLocks noChangeArrowheads="1"/>
          </p:cNvSpPr>
          <p:nvPr/>
        </p:nvSpPr>
        <p:spPr bwMode="auto">
          <a:xfrm>
            <a:off x="395288" y="4724400"/>
            <a:ext cx="8280400" cy="579438"/>
          </a:xfrm>
          <a:prstGeom prst="rect">
            <a:avLst/>
          </a:prstGeom>
          <a:noFill/>
          <a:ln>
            <a:noFill/>
          </a:ln>
          <a:effectLst/>
          <a:extLst>
            <a:ext uri="{909E8E84-426E-40DD-AFC4-6F175D3DCCD1}">
              <a14:hiddenFill xmlns:a14="http://schemas.microsoft.com/office/drawing/2010/main">
                <a:solidFill>
                  <a:srgbClr val="FF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dirty="0">
                <a:latin typeface="Times New Roman" pitchFamily="18" charset="0"/>
              </a:rPr>
              <a:t>△</a:t>
            </a:r>
            <a:r>
              <a:rPr lang="ja-JP" altLang="en-US" dirty="0">
                <a:latin typeface="Times New Roman" pitchFamily="18" charset="0"/>
              </a:rPr>
              <a:t>曖昧な表現は避ける（できる事・できない事）</a:t>
            </a:r>
          </a:p>
        </p:txBody>
      </p:sp>
      <p:sp>
        <p:nvSpPr>
          <p:cNvPr id="43014" name="Rectangle 6"/>
          <p:cNvSpPr>
            <a:spLocks noChangeArrowheads="1"/>
          </p:cNvSpPr>
          <p:nvPr/>
        </p:nvSpPr>
        <p:spPr bwMode="auto">
          <a:xfrm>
            <a:off x="323850" y="5445125"/>
            <a:ext cx="8064500" cy="579438"/>
          </a:xfrm>
          <a:prstGeom prst="rect">
            <a:avLst/>
          </a:prstGeom>
          <a:noFill/>
          <a:ln>
            <a:noFill/>
          </a:ln>
          <a:effectLst/>
          <a:extLst>
            <a:ext uri="{909E8E84-426E-40DD-AFC4-6F175D3DCCD1}">
              <a14:hiddenFill xmlns:a14="http://schemas.microsoft.com/office/drawing/2010/main">
                <a:solidFill>
                  <a:srgbClr val="FF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a:latin typeface="Times New Roman" pitchFamily="18" charset="0"/>
              </a:rPr>
              <a:t>△</a:t>
            </a:r>
            <a:r>
              <a:rPr lang="ja-JP" altLang="en-US">
                <a:latin typeface="Times New Roman" pitchFamily="18" charset="0"/>
              </a:rPr>
              <a:t>難しいこと・ハードなケア十分検討してから</a:t>
            </a:r>
          </a:p>
        </p:txBody>
      </p:sp>
      <p:sp>
        <p:nvSpPr>
          <p:cNvPr id="43015" name="Rectangle 7"/>
          <p:cNvSpPr>
            <a:spLocks noChangeArrowheads="1"/>
          </p:cNvSpPr>
          <p:nvPr/>
        </p:nvSpPr>
        <p:spPr bwMode="auto">
          <a:xfrm>
            <a:off x="395288" y="2781300"/>
            <a:ext cx="8424862" cy="1175706"/>
          </a:xfrm>
          <a:prstGeom prst="rect">
            <a:avLst/>
          </a:prstGeom>
          <a:noFill/>
          <a:ln>
            <a:noFill/>
          </a:ln>
          <a:effectLst/>
          <a:extLst>
            <a:ext uri="{909E8E84-426E-40DD-AFC4-6F175D3DCCD1}">
              <a14:hiddenFill xmlns:a14="http://schemas.microsoft.com/office/drawing/2010/main">
                <a:solidFill>
                  <a:srgbClr val="FF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dirty="0">
                <a:latin typeface="Times New Roman" pitchFamily="18" charset="0"/>
              </a:rPr>
              <a:t>△</a:t>
            </a:r>
            <a:r>
              <a:rPr lang="ja-JP" altLang="en-US" dirty="0">
                <a:latin typeface="Times New Roman" pitchFamily="18" charset="0"/>
              </a:rPr>
              <a:t>どのような状況下、どんな支援を求めている</a:t>
            </a:r>
          </a:p>
          <a:p>
            <a:pPr eaLnBrk="1" hangingPunct="1">
              <a:buFontTx/>
              <a:buNone/>
            </a:pPr>
            <a:r>
              <a:rPr lang="ja-JP" altLang="en-US" dirty="0">
                <a:latin typeface="Times New Roman" pitchFamily="18" charset="0"/>
              </a:rPr>
              <a:t>　　のかをしっかり把握する（話を聞く）</a:t>
            </a:r>
          </a:p>
        </p:txBody>
      </p:sp>
      <p:sp>
        <p:nvSpPr>
          <p:cNvPr id="43016" name="Rectangle 8"/>
          <p:cNvSpPr>
            <a:spLocks noChangeArrowheads="1"/>
          </p:cNvSpPr>
          <p:nvPr/>
        </p:nvSpPr>
        <p:spPr bwMode="auto">
          <a:xfrm>
            <a:off x="395288" y="3933825"/>
            <a:ext cx="8064500" cy="579438"/>
          </a:xfrm>
          <a:prstGeom prst="rect">
            <a:avLst/>
          </a:prstGeom>
          <a:noFill/>
          <a:ln>
            <a:noFill/>
          </a:ln>
          <a:effectLst/>
          <a:extLst>
            <a:ext uri="{909E8E84-426E-40DD-AFC4-6F175D3DCCD1}">
              <a14:hiddenFill xmlns:a14="http://schemas.microsoft.com/office/drawing/2010/main">
                <a:solidFill>
                  <a:srgbClr val="FF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dirty="0">
                <a:latin typeface="Times New Roman" pitchFamily="18" charset="0"/>
              </a:rPr>
              <a:t>△</a:t>
            </a:r>
            <a:r>
              <a:rPr lang="ja-JP" altLang="en-US" dirty="0">
                <a:latin typeface="Times New Roman" pitchFamily="18" charset="0"/>
              </a:rPr>
              <a:t>被提供者の状態をよく観察する</a:t>
            </a:r>
          </a:p>
        </p:txBody>
      </p:sp>
    </p:spTree>
    <p:extLst>
      <p:ext uri="{BB962C8B-B14F-4D97-AF65-F5344CB8AC3E}">
        <p14:creationId xmlns:p14="http://schemas.microsoft.com/office/powerpoint/2010/main" val="3496311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wipe(left)">
                                      <p:cBhvr>
                                        <p:cTn id="7" dur="500"/>
                                        <p:tgtEl>
                                          <p:spTgt spid="430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016"/>
                                        </p:tgtEl>
                                        <p:attrNameLst>
                                          <p:attrName>style.visibility</p:attrName>
                                        </p:attrNameLst>
                                      </p:cBhvr>
                                      <p:to>
                                        <p:strVal val="visible"/>
                                      </p:to>
                                    </p:set>
                                    <p:animEffect transition="in" filter="wipe(left)">
                                      <p:cBhvr>
                                        <p:cTn id="12" dur="500"/>
                                        <p:tgtEl>
                                          <p:spTgt spid="430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013"/>
                                        </p:tgtEl>
                                        <p:attrNameLst>
                                          <p:attrName>style.visibility</p:attrName>
                                        </p:attrNameLst>
                                      </p:cBhvr>
                                      <p:to>
                                        <p:strVal val="visible"/>
                                      </p:to>
                                    </p:set>
                                    <p:animEffect transition="in" filter="wipe(left)">
                                      <p:cBhvr>
                                        <p:cTn id="17" dur="500"/>
                                        <p:tgtEl>
                                          <p:spTgt spid="430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014"/>
                                        </p:tgtEl>
                                        <p:attrNameLst>
                                          <p:attrName>style.visibility</p:attrName>
                                        </p:attrNameLst>
                                      </p:cBhvr>
                                      <p:to>
                                        <p:strVal val="visible"/>
                                      </p:to>
                                    </p:set>
                                    <p:animEffect transition="in" filter="wipe(left)">
                                      <p:cBhvr>
                                        <p:cTn id="22" dur="500"/>
                                        <p:tgtEl>
                                          <p:spTgt spid="4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utoUpdateAnimBg="0"/>
      <p:bldP spid="43014" grpId="0" autoUpdateAnimBg="0"/>
      <p:bldP spid="43015" grpId="0" autoUpdateAnimBg="0"/>
      <p:bldP spid="4301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img034"/>
          <p:cNvPicPr>
            <a:picLocks noChangeAspect="1" noChangeArrowheads="1"/>
          </p:cNvPicPr>
          <p:nvPr/>
        </p:nvPicPr>
        <p:blipFill>
          <a:blip r:embed="rId2" cstate="print">
            <a:extLst>
              <a:ext uri="{28A0092B-C50C-407E-A947-70E740481C1C}">
                <a14:useLocalDpi xmlns:a14="http://schemas.microsoft.com/office/drawing/2010/main" val="0"/>
              </a:ext>
            </a:extLst>
          </a:blip>
          <a:srcRect t="3612" b="17340"/>
          <a:stretch>
            <a:fillRect/>
          </a:stretch>
        </p:blipFill>
        <p:spPr bwMode="auto">
          <a:xfrm>
            <a:off x="323850" y="404813"/>
            <a:ext cx="4652963" cy="59055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61443" name="AutoShape 3"/>
          <p:cNvSpPr>
            <a:spLocks noChangeArrowheads="1"/>
          </p:cNvSpPr>
          <p:nvPr/>
        </p:nvSpPr>
        <p:spPr bwMode="auto">
          <a:xfrm rot="1684350">
            <a:off x="4500563" y="5013325"/>
            <a:ext cx="1295400" cy="215900"/>
          </a:xfrm>
          <a:prstGeom prst="leftArrow">
            <a:avLst>
              <a:gd name="adj1" fmla="val 50000"/>
              <a:gd name="adj2" fmla="val 150000"/>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44" name="Rectangle 4"/>
          <p:cNvSpPr>
            <a:spLocks noChangeArrowheads="1"/>
          </p:cNvSpPr>
          <p:nvPr/>
        </p:nvSpPr>
        <p:spPr bwMode="auto">
          <a:xfrm>
            <a:off x="5795963" y="4941888"/>
            <a:ext cx="26289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2400" b="1"/>
              <a:t>地図は別添で詳しく</a:t>
            </a:r>
          </a:p>
        </p:txBody>
      </p:sp>
      <p:sp>
        <p:nvSpPr>
          <p:cNvPr id="61445" name="Text Box 5"/>
          <p:cNvSpPr txBox="1">
            <a:spLocks noChangeArrowheads="1"/>
          </p:cNvSpPr>
          <p:nvPr/>
        </p:nvSpPr>
        <p:spPr bwMode="auto">
          <a:xfrm>
            <a:off x="5292725" y="476250"/>
            <a:ext cx="3309938" cy="4230688"/>
          </a:xfrm>
          <a:prstGeom prst="rect">
            <a:avLst/>
          </a:prstGeom>
          <a:noFill/>
          <a:ln w="28575">
            <a:solidFill>
              <a:srgbClr val="FF00FF"/>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kumimoji="1">
                <a:solidFill>
                  <a:schemeClr val="tx1"/>
                </a:solidFill>
                <a:latin typeface="Arial" charset="0"/>
                <a:ea typeface="ＭＳ Ｐゴシック" charset="-128"/>
              </a:defRPr>
            </a:lvl1pPr>
            <a:lvl2pPr marL="800100" indent="-342900">
              <a:defRPr kumimoji="1">
                <a:solidFill>
                  <a:schemeClr val="tx1"/>
                </a:solidFill>
                <a:latin typeface="Arial" charset="0"/>
                <a:ea typeface="ＭＳ Ｐゴシック" charset="-128"/>
              </a:defRPr>
            </a:lvl2pPr>
            <a:lvl3pPr marL="1257300" indent="-342900">
              <a:defRPr kumimoji="1">
                <a:solidFill>
                  <a:schemeClr val="tx1"/>
                </a:solidFill>
                <a:latin typeface="Arial" charset="0"/>
                <a:ea typeface="ＭＳ Ｐゴシック" charset="-128"/>
              </a:defRPr>
            </a:lvl3pPr>
            <a:lvl4pPr marL="1714500" indent="-342900">
              <a:defRPr kumimoji="1">
                <a:solidFill>
                  <a:schemeClr val="tx1"/>
                </a:solidFill>
                <a:latin typeface="Arial" charset="0"/>
                <a:ea typeface="ＭＳ Ｐゴシック" charset="-128"/>
              </a:defRPr>
            </a:lvl4pPr>
            <a:lvl5pPr marL="2171700" indent="-342900">
              <a:defRPr kumimoji="1">
                <a:solidFill>
                  <a:schemeClr val="tx1"/>
                </a:solidFill>
                <a:latin typeface="Arial" charset="0"/>
                <a:ea typeface="ＭＳ Ｐゴシック" charset="-128"/>
              </a:defRPr>
            </a:lvl5pPr>
            <a:lvl6pPr marL="2628900" indent="-342900" fontAlgn="base">
              <a:spcBef>
                <a:spcPct val="0"/>
              </a:spcBef>
              <a:spcAft>
                <a:spcPct val="0"/>
              </a:spcAft>
              <a:defRPr kumimoji="1">
                <a:solidFill>
                  <a:schemeClr val="tx1"/>
                </a:solidFill>
                <a:latin typeface="Arial" charset="0"/>
                <a:ea typeface="ＭＳ Ｐゴシック" charset="-128"/>
              </a:defRPr>
            </a:lvl6pPr>
            <a:lvl7pPr marL="3086100" indent="-342900" fontAlgn="base">
              <a:spcBef>
                <a:spcPct val="0"/>
              </a:spcBef>
              <a:spcAft>
                <a:spcPct val="0"/>
              </a:spcAft>
              <a:defRPr kumimoji="1">
                <a:solidFill>
                  <a:schemeClr val="tx1"/>
                </a:solidFill>
                <a:latin typeface="Arial" charset="0"/>
                <a:ea typeface="ＭＳ Ｐゴシック" charset="-128"/>
              </a:defRPr>
            </a:lvl7pPr>
            <a:lvl8pPr marL="3543300" indent="-342900" fontAlgn="base">
              <a:spcBef>
                <a:spcPct val="0"/>
              </a:spcBef>
              <a:spcAft>
                <a:spcPct val="0"/>
              </a:spcAft>
              <a:defRPr kumimoji="1">
                <a:solidFill>
                  <a:schemeClr val="tx1"/>
                </a:solidFill>
                <a:latin typeface="Arial" charset="0"/>
                <a:ea typeface="ＭＳ Ｐゴシック" charset="-128"/>
              </a:defRPr>
            </a:lvl8pPr>
            <a:lvl9pPr marL="4000500" indent="-342900" fontAlgn="base">
              <a:spcBef>
                <a:spcPct val="0"/>
              </a:spcBef>
              <a:spcAft>
                <a:spcPct val="0"/>
              </a:spcAft>
              <a:defRPr kumimoji="1">
                <a:solidFill>
                  <a:schemeClr val="tx1"/>
                </a:solidFill>
                <a:latin typeface="Arial" charset="0"/>
                <a:ea typeface="ＭＳ Ｐゴシック" charset="-128"/>
              </a:defRPr>
            </a:lvl9pPr>
          </a:lstStyle>
          <a:p>
            <a:pPr>
              <a:spcBef>
                <a:spcPct val="50000"/>
              </a:spcBef>
            </a:pPr>
            <a:r>
              <a:rPr lang="ja-JP" altLang="en-US" sz="2400"/>
              <a:t>・何を提供するのか　　　　　　　　　　　（利用内容）。利用者の希望・留意点</a:t>
            </a:r>
          </a:p>
          <a:p>
            <a:pPr>
              <a:spcBef>
                <a:spcPct val="50000"/>
              </a:spcBef>
            </a:pPr>
            <a:r>
              <a:rPr lang="ja-JP" altLang="en-US" sz="2400"/>
              <a:t>　　</a:t>
            </a:r>
            <a:r>
              <a:rPr lang="ja-JP" altLang="en-US" sz="2800" b="1"/>
              <a:t>　具体的に</a:t>
            </a:r>
          </a:p>
          <a:p>
            <a:pPr>
              <a:spcBef>
                <a:spcPct val="50000"/>
              </a:spcBef>
            </a:pPr>
            <a:r>
              <a:rPr lang="ja-JP" altLang="en-US" sz="2400"/>
              <a:t>・いつ提供するのか　　　（曜日・時間帯）</a:t>
            </a:r>
          </a:p>
          <a:p>
            <a:pPr>
              <a:spcBef>
                <a:spcPct val="50000"/>
              </a:spcBef>
            </a:pPr>
            <a:r>
              <a:rPr lang="ja-JP" altLang="en-US" sz="2400"/>
              <a:t>・被提供者の状態は詳しくチェック</a:t>
            </a:r>
          </a:p>
          <a:p>
            <a:pPr>
              <a:spcBef>
                <a:spcPct val="50000"/>
              </a:spcBef>
            </a:pPr>
            <a:endParaRPr lang="en-US" altLang="ja-JP" sz="2400"/>
          </a:p>
        </p:txBody>
      </p:sp>
      <p:sp>
        <p:nvSpPr>
          <p:cNvPr id="61446" name="Text Box 6"/>
          <p:cNvSpPr txBox="1">
            <a:spLocks noChangeArrowheads="1"/>
          </p:cNvSpPr>
          <p:nvPr/>
        </p:nvSpPr>
        <p:spPr bwMode="auto">
          <a:xfrm>
            <a:off x="5508625" y="5734050"/>
            <a:ext cx="33115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b="1">
                <a:solidFill>
                  <a:srgbClr val="FF0000"/>
                </a:solidFill>
              </a:rPr>
              <a:t>コーディネート記録完成で</a:t>
            </a:r>
            <a:r>
              <a:rPr lang="en-US" altLang="ja-JP" sz="2800" b="1">
                <a:solidFill>
                  <a:srgbClr val="FF0000"/>
                </a:solidFill>
              </a:rPr>
              <a:t>1</a:t>
            </a:r>
            <a:r>
              <a:rPr lang="ja-JP" altLang="en-US" sz="2800" b="1">
                <a:solidFill>
                  <a:srgbClr val="FF0000"/>
                </a:solidFill>
              </a:rPr>
              <a:t>点付与</a:t>
            </a:r>
          </a:p>
        </p:txBody>
      </p:sp>
    </p:spTree>
    <p:extLst>
      <p:ext uri="{BB962C8B-B14F-4D97-AF65-F5344CB8AC3E}">
        <p14:creationId xmlns:p14="http://schemas.microsoft.com/office/powerpoint/2010/main" val="843705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32" fill="hold" nodeType="after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plus(out)">
                                      <p:cBhvr>
                                        <p:cTn id="7" dur="1000"/>
                                        <p:tgtEl>
                                          <p:spTgt spid="614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1445"/>
                                        </p:tgtEl>
                                        <p:attrNameLst>
                                          <p:attrName>style.visibility</p:attrName>
                                        </p:attrNameLst>
                                      </p:cBhvr>
                                      <p:to>
                                        <p:strVal val="visible"/>
                                      </p:to>
                                    </p:set>
                                    <p:animEffect transition="in" filter="blinds(horizontal)">
                                      <p:cBhvr>
                                        <p:cTn id="12" dur="500"/>
                                        <p:tgtEl>
                                          <p:spTgt spid="614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61444"/>
                                        </p:tgtEl>
                                        <p:attrNameLst>
                                          <p:attrName>style.visibility</p:attrName>
                                        </p:attrNameLst>
                                      </p:cBhvr>
                                      <p:to>
                                        <p:strVal val="visible"/>
                                      </p:to>
                                    </p:set>
                                    <p:animEffect transition="in" filter="barn(outHorizontal)">
                                      <p:cBhvr>
                                        <p:cTn id="17" dur="500"/>
                                        <p:tgtEl>
                                          <p:spTgt spid="61444"/>
                                        </p:tgtEl>
                                      </p:cBhvr>
                                    </p:animEffect>
                                  </p:childTnLst>
                                </p:cTn>
                              </p:par>
                            </p:childTnLst>
                          </p:cTn>
                        </p:par>
                        <p:par>
                          <p:cTn id="18" fill="hold" nodeType="afterGroup">
                            <p:stCondLst>
                              <p:cond delay="500"/>
                            </p:stCondLst>
                            <p:childTnLst>
                              <p:par>
                                <p:cTn id="19" presetID="18" presetClass="entr" presetSubtype="9" fill="hold" grpId="0" nodeType="afterEffect">
                                  <p:stCondLst>
                                    <p:cond delay="0"/>
                                  </p:stCondLst>
                                  <p:childTnLst>
                                    <p:set>
                                      <p:cBhvr>
                                        <p:cTn id="20" dur="1" fill="hold">
                                          <p:stCondLst>
                                            <p:cond delay="0"/>
                                          </p:stCondLst>
                                        </p:cTn>
                                        <p:tgtEl>
                                          <p:spTgt spid="61443"/>
                                        </p:tgtEl>
                                        <p:attrNameLst>
                                          <p:attrName>style.visibility</p:attrName>
                                        </p:attrNameLst>
                                      </p:cBhvr>
                                      <p:to>
                                        <p:strVal val="visible"/>
                                      </p:to>
                                    </p:set>
                                    <p:animEffect transition="in" filter="strips(upLeft)">
                                      <p:cBhvr>
                                        <p:cTn id="21" dur="500"/>
                                        <p:tgtEl>
                                          <p:spTgt spid="6144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61446"/>
                                        </p:tgtEl>
                                        <p:attrNameLst>
                                          <p:attrName>style.visibility</p:attrName>
                                        </p:attrNameLst>
                                      </p:cBhvr>
                                      <p:to>
                                        <p:strVal val="visible"/>
                                      </p:to>
                                    </p:set>
                                    <p:animEffect transition="in" filter="circle(out)">
                                      <p:cBhvr>
                                        <p:cTn id="26" dur="1000"/>
                                        <p:tgtEl>
                                          <p:spTgt spid="61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P spid="61444" grpId="0"/>
      <p:bldP spid="61445" grpId="0" animBg="1"/>
      <p:bldP spid="6144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img036"/>
          <p:cNvPicPr>
            <a:picLocks noChangeAspect="1" noChangeArrowheads="1"/>
          </p:cNvPicPr>
          <p:nvPr/>
        </p:nvPicPr>
        <p:blipFill>
          <a:blip r:embed="rId2" cstate="print">
            <a:extLst>
              <a:ext uri="{28A0092B-C50C-407E-A947-70E740481C1C}">
                <a14:useLocalDpi xmlns:a14="http://schemas.microsoft.com/office/drawing/2010/main" val="0"/>
              </a:ext>
            </a:extLst>
          </a:blip>
          <a:srcRect t="3838" b="18422"/>
          <a:stretch>
            <a:fillRect/>
          </a:stretch>
        </p:blipFill>
        <p:spPr bwMode="auto">
          <a:xfrm>
            <a:off x="1331913" y="333375"/>
            <a:ext cx="5856287" cy="6524625"/>
          </a:xfrm>
          <a:prstGeom prst="rect">
            <a:avLst/>
          </a:prstGeom>
          <a:noFill/>
          <a:extLst>
            <a:ext uri="{909E8E84-426E-40DD-AFC4-6F175D3DCCD1}">
              <a14:hiddenFill xmlns:a14="http://schemas.microsoft.com/office/drawing/2010/main">
                <a:solidFill>
                  <a:srgbClr val="FFFFFF"/>
                </a:solidFill>
              </a14:hiddenFill>
            </a:ext>
          </a:extLst>
        </p:spPr>
      </p:pic>
      <p:sp>
        <p:nvSpPr>
          <p:cNvPr id="83971" name="Oval 3"/>
          <p:cNvSpPr>
            <a:spLocks noChangeArrowheads="1"/>
          </p:cNvSpPr>
          <p:nvPr/>
        </p:nvSpPr>
        <p:spPr bwMode="auto">
          <a:xfrm>
            <a:off x="2627313" y="3789363"/>
            <a:ext cx="3960812" cy="6477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972" name="Oval 4"/>
          <p:cNvSpPr>
            <a:spLocks noChangeArrowheads="1"/>
          </p:cNvSpPr>
          <p:nvPr/>
        </p:nvSpPr>
        <p:spPr bwMode="auto">
          <a:xfrm>
            <a:off x="3132138" y="4724400"/>
            <a:ext cx="3744912" cy="1223963"/>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973" name="Text Box 5"/>
          <p:cNvSpPr txBox="1">
            <a:spLocks noChangeArrowheads="1"/>
          </p:cNvSpPr>
          <p:nvPr/>
        </p:nvSpPr>
        <p:spPr bwMode="auto">
          <a:xfrm>
            <a:off x="2195513" y="1916113"/>
            <a:ext cx="1511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dirty="0"/>
              <a:t>北村　喜久枝</a:t>
            </a:r>
          </a:p>
        </p:txBody>
      </p:sp>
      <p:sp>
        <p:nvSpPr>
          <p:cNvPr id="83974" name="Text Box 6"/>
          <p:cNvSpPr txBox="1">
            <a:spLocks noChangeArrowheads="1"/>
          </p:cNvSpPr>
          <p:nvPr/>
        </p:nvSpPr>
        <p:spPr bwMode="auto">
          <a:xfrm>
            <a:off x="2268538" y="1268413"/>
            <a:ext cx="1511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dirty="0"/>
              <a:t>北村　憲正</a:t>
            </a:r>
          </a:p>
        </p:txBody>
      </p:sp>
      <p:sp>
        <p:nvSpPr>
          <p:cNvPr id="83975" name="Text Box 7"/>
          <p:cNvSpPr txBox="1">
            <a:spLocks noChangeArrowheads="1"/>
          </p:cNvSpPr>
          <p:nvPr/>
        </p:nvSpPr>
        <p:spPr bwMode="auto">
          <a:xfrm>
            <a:off x="4787900" y="5157788"/>
            <a:ext cx="1511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dirty="0"/>
              <a:t>北村　憲正</a:t>
            </a:r>
          </a:p>
        </p:txBody>
      </p:sp>
      <p:sp>
        <p:nvSpPr>
          <p:cNvPr id="83976" name="Text Box 8"/>
          <p:cNvSpPr txBox="1">
            <a:spLocks noChangeArrowheads="1"/>
          </p:cNvSpPr>
          <p:nvPr/>
        </p:nvSpPr>
        <p:spPr bwMode="auto">
          <a:xfrm>
            <a:off x="2555875" y="4941888"/>
            <a:ext cx="431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dirty="0"/>
              <a:t>28 </a:t>
            </a:r>
          </a:p>
        </p:txBody>
      </p:sp>
      <p:sp>
        <p:nvSpPr>
          <p:cNvPr id="83977" name="Text Box 9"/>
          <p:cNvSpPr txBox="1">
            <a:spLocks noChangeArrowheads="1"/>
          </p:cNvSpPr>
          <p:nvPr/>
        </p:nvSpPr>
        <p:spPr bwMode="auto">
          <a:xfrm>
            <a:off x="3203575" y="4941888"/>
            <a:ext cx="431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dirty="0"/>
              <a:t>11</a:t>
            </a:r>
          </a:p>
        </p:txBody>
      </p:sp>
      <p:sp>
        <p:nvSpPr>
          <p:cNvPr id="83978" name="Text Box 10"/>
          <p:cNvSpPr txBox="1">
            <a:spLocks noChangeArrowheads="1"/>
          </p:cNvSpPr>
          <p:nvPr/>
        </p:nvSpPr>
        <p:spPr bwMode="auto">
          <a:xfrm>
            <a:off x="3708400" y="4941888"/>
            <a:ext cx="431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dirty="0"/>
              <a:t>14</a:t>
            </a:r>
          </a:p>
        </p:txBody>
      </p:sp>
      <p:sp>
        <p:nvSpPr>
          <p:cNvPr id="83979" name="Text Box 11"/>
          <p:cNvSpPr txBox="1">
            <a:spLocks noChangeArrowheads="1"/>
          </p:cNvSpPr>
          <p:nvPr/>
        </p:nvSpPr>
        <p:spPr bwMode="auto">
          <a:xfrm>
            <a:off x="3059113" y="3813175"/>
            <a:ext cx="2089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a:t>090-1234-5678</a:t>
            </a:r>
          </a:p>
        </p:txBody>
      </p:sp>
      <p:sp>
        <p:nvSpPr>
          <p:cNvPr id="83980" name="Text Box 12"/>
          <p:cNvSpPr txBox="1">
            <a:spLocks noChangeArrowheads="1"/>
          </p:cNvSpPr>
          <p:nvPr/>
        </p:nvSpPr>
        <p:spPr bwMode="auto">
          <a:xfrm>
            <a:off x="2987675" y="4076700"/>
            <a:ext cx="2089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a:t>090-5678-9012</a:t>
            </a:r>
          </a:p>
        </p:txBody>
      </p:sp>
      <p:sp>
        <p:nvSpPr>
          <p:cNvPr id="83981" name="Text Box 13"/>
          <p:cNvSpPr txBox="1">
            <a:spLocks noChangeArrowheads="1"/>
          </p:cNvSpPr>
          <p:nvPr/>
        </p:nvSpPr>
        <p:spPr bwMode="auto">
          <a:xfrm>
            <a:off x="5076825" y="3789363"/>
            <a:ext cx="151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600" dirty="0"/>
              <a:t>浦谷　由恵</a:t>
            </a:r>
          </a:p>
        </p:txBody>
      </p:sp>
      <p:sp>
        <p:nvSpPr>
          <p:cNvPr id="83982" name="Text Box 14"/>
          <p:cNvSpPr txBox="1">
            <a:spLocks noChangeArrowheads="1"/>
          </p:cNvSpPr>
          <p:nvPr/>
        </p:nvSpPr>
        <p:spPr bwMode="auto">
          <a:xfrm>
            <a:off x="5076825" y="4076700"/>
            <a:ext cx="151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600" dirty="0"/>
              <a:t>相宗　雅子</a:t>
            </a:r>
          </a:p>
        </p:txBody>
      </p:sp>
      <p:sp>
        <p:nvSpPr>
          <p:cNvPr id="83983" name="Oval 15"/>
          <p:cNvSpPr>
            <a:spLocks noChangeArrowheads="1"/>
          </p:cNvSpPr>
          <p:nvPr/>
        </p:nvSpPr>
        <p:spPr bwMode="auto">
          <a:xfrm>
            <a:off x="5940425" y="5013325"/>
            <a:ext cx="503238" cy="576263"/>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dirty="0">
                <a:solidFill>
                  <a:srgbClr val="FF0000"/>
                </a:solidFill>
              </a:rPr>
              <a:t>北村</a:t>
            </a:r>
          </a:p>
        </p:txBody>
      </p:sp>
      <p:sp>
        <p:nvSpPr>
          <p:cNvPr id="83985" name="Text Box 17"/>
          <p:cNvSpPr txBox="1">
            <a:spLocks noChangeArrowheads="1"/>
          </p:cNvSpPr>
          <p:nvPr/>
        </p:nvSpPr>
        <p:spPr bwMode="auto">
          <a:xfrm>
            <a:off x="468313" y="981075"/>
            <a:ext cx="611187"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ja-JP" altLang="en-US" sz="2800"/>
              <a:t>利用者本人か家族が記入</a:t>
            </a:r>
          </a:p>
        </p:txBody>
      </p:sp>
      <p:sp>
        <p:nvSpPr>
          <p:cNvPr id="83987" name="Text Box 19"/>
          <p:cNvSpPr txBox="1">
            <a:spLocks noChangeArrowheads="1"/>
          </p:cNvSpPr>
          <p:nvPr/>
        </p:nvSpPr>
        <p:spPr bwMode="auto">
          <a:xfrm>
            <a:off x="7812088" y="3213100"/>
            <a:ext cx="611187"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ja-JP" altLang="en-US" sz="2800"/>
              <a:t>コピーを利用者に</a:t>
            </a:r>
          </a:p>
        </p:txBody>
      </p:sp>
    </p:spTree>
    <p:extLst>
      <p:ext uri="{BB962C8B-B14F-4D97-AF65-F5344CB8AC3E}">
        <p14:creationId xmlns:p14="http://schemas.microsoft.com/office/powerpoint/2010/main" val="698735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box(out)">
                                      <p:cBhvr>
                                        <p:cTn id="7" dur="500"/>
                                        <p:tgtEl>
                                          <p:spTgt spid="839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398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397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3973"/>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397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3981"/>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398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398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3976"/>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3977"/>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3978"/>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83975"/>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83983"/>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83972"/>
                                        </p:tgtEl>
                                        <p:attrNameLst>
                                          <p:attrName>style.visibility</p:attrName>
                                        </p:attrNameLst>
                                      </p:cBhvr>
                                      <p:to>
                                        <p:strVal val="visible"/>
                                      </p:to>
                                    </p:set>
                                    <p:animEffect transition="in" filter="box(in)">
                                      <p:cBhvr>
                                        <p:cTn id="60" dur="500"/>
                                        <p:tgtEl>
                                          <p:spTgt spid="83972"/>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32" fill="hold" grpId="0" nodeType="clickEffect">
                                  <p:stCondLst>
                                    <p:cond delay="0"/>
                                  </p:stCondLst>
                                  <p:childTnLst>
                                    <p:set>
                                      <p:cBhvr>
                                        <p:cTn id="64" dur="1" fill="hold">
                                          <p:stCondLst>
                                            <p:cond delay="0"/>
                                          </p:stCondLst>
                                        </p:cTn>
                                        <p:tgtEl>
                                          <p:spTgt spid="83971"/>
                                        </p:tgtEl>
                                        <p:attrNameLst>
                                          <p:attrName>style.visibility</p:attrName>
                                        </p:attrNameLst>
                                      </p:cBhvr>
                                      <p:to>
                                        <p:strVal val="visible"/>
                                      </p:to>
                                    </p:set>
                                    <p:animEffect transition="in" filter="box(out)">
                                      <p:cBhvr>
                                        <p:cTn id="65" dur="500"/>
                                        <p:tgtEl>
                                          <p:spTgt spid="83971"/>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83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animBg="1"/>
      <p:bldP spid="83972" grpId="0" animBg="1"/>
      <p:bldP spid="83973" grpId="0"/>
      <p:bldP spid="83974" grpId="0"/>
      <p:bldP spid="83975" grpId="0"/>
      <p:bldP spid="83976" grpId="0"/>
      <p:bldP spid="83977" grpId="0"/>
      <p:bldP spid="83978" grpId="0"/>
      <p:bldP spid="83979" grpId="0"/>
      <p:bldP spid="83980" grpId="0"/>
      <p:bldP spid="83981" grpId="0"/>
      <p:bldP spid="83982" grpId="0"/>
      <p:bldP spid="83983" grpId="0" animBg="1"/>
      <p:bldP spid="83985" grpId="0"/>
      <p:bldP spid="8398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179388" y="188913"/>
            <a:ext cx="3816350" cy="701675"/>
          </a:xfrm>
          <a:prstGeom prst="rect">
            <a:avLst/>
          </a:prstGeom>
          <a:gradFill rotWithShape="1">
            <a:gsLst>
              <a:gs pos="0">
                <a:schemeClr val="folHlink"/>
              </a:gs>
              <a:gs pos="50000">
                <a:srgbClr val="FFFF00"/>
              </a:gs>
              <a:gs pos="100000">
                <a:schemeClr val="fo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defRPr/>
            </a:pPr>
            <a:r>
              <a:rPr lang="ja-JP" altLang="en-US" sz="4000" b="1">
                <a:ea typeface="ＭＳ Ｐゴシック" charset="-128"/>
              </a:rPr>
              <a:t>提供者の選定</a:t>
            </a:r>
          </a:p>
        </p:txBody>
      </p:sp>
      <p:pic>
        <p:nvPicPr>
          <p:cNvPr id="66563" name="Picture 3" descr="img035"/>
          <p:cNvPicPr>
            <a:picLocks noChangeAspect="1" noChangeArrowheads="1"/>
          </p:cNvPicPr>
          <p:nvPr/>
        </p:nvPicPr>
        <p:blipFill>
          <a:blip r:embed="rId2" cstate="print">
            <a:extLst>
              <a:ext uri="{28A0092B-C50C-407E-A947-70E740481C1C}">
                <a14:useLocalDpi xmlns:a14="http://schemas.microsoft.com/office/drawing/2010/main" val="0"/>
              </a:ext>
            </a:extLst>
          </a:blip>
          <a:srcRect t="3770" b="16969"/>
          <a:stretch>
            <a:fillRect/>
          </a:stretch>
        </p:blipFill>
        <p:spPr bwMode="auto">
          <a:xfrm>
            <a:off x="4138613" y="404813"/>
            <a:ext cx="5005387" cy="6119812"/>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66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4581525"/>
            <a:ext cx="199231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5"/>
          <p:cNvSpPr>
            <a:spLocks noChangeArrowheads="1"/>
          </p:cNvSpPr>
          <p:nvPr/>
        </p:nvSpPr>
        <p:spPr bwMode="auto">
          <a:xfrm>
            <a:off x="179388" y="1196975"/>
            <a:ext cx="3889375" cy="1066800"/>
          </a:xfrm>
          <a:prstGeom prst="rect">
            <a:avLst/>
          </a:prstGeom>
          <a:noFill/>
          <a:ln>
            <a:noFill/>
          </a:ln>
          <a:effectLst/>
          <a:extLst>
            <a:ext uri="{909E8E84-426E-40DD-AFC4-6F175D3DCCD1}">
              <a14:hiddenFill xmlns:a14="http://schemas.microsoft.com/office/drawing/2010/main">
                <a:solidFill>
                  <a:srgbClr val="FF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a:solidFill>
                  <a:srgbClr val="660066"/>
                </a:solidFill>
                <a:latin typeface="Times New Roman" pitchFamily="18" charset="0"/>
              </a:rPr>
              <a:t>提供活動可能者の登録票を参考に選ぶ</a:t>
            </a:r>
          </a:p>
        </p:txBody>
      </p:sp>
      <p:sp>
        <p:nvSpPr>
          <p:cNvPr id="66566" name="Rectangle 6"/>
          <p:cNvSpPr>
            <a:spLocks noChangeArrowheads="1"/>
          </p:cNvSpPr>
          <p:nvPr/>
        </p:nvSpPr>
        <p:spPr bwMode="auto">
          <a:xfrm>
            <a:off x="179388" y="2924175"/>
            <a:ext cx="3744912" cy="1373188"/>
          </a:xfrm>
          <a:prstGeom prst="rect">
            <a:avLst/>
          </a:prstGeom>
          <a:noFill/>
          <a:ln>
            <a:noFill/>
          </a:ln>
          <a:effectLst/>
          <a:extLst>
            <a:ext uri="{909E8E84-426E-40DD-AFC4-6F175D3DCCD1}">
              <a14:hiddenFill xmlns:a14="http://schemas.microsoft.com/office/drawing/2010/main">
                <a:solidFill>
                  <a:srgbClr val="FF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sz="2800" b="1">
                <a:solidFill>
                  <a:srgbClr val="003300"/>
                </a:solidFill>
                <a:latin typeface="Times New Roman" pitchFamily="18" charset="0"/>
              </a:rPr>
              <a:t>シフトを組むときには適材適所。特定の人に偏らない</a:t>
            </a:r>
          </a:p>
        </p:txBody>
      </p:sp>
      <p:sp>
        <p:nvSpPr>
          <p:cNvPr id="66567" name="Text Box 7"/>
          <p:cNvSpPr txBox="1">
            <a:spLocks noChangeArrowheads="1"/>
          </p:cNvSpPr>
          <p:nvPr/>
        </p:nvSpPr>
        <p:spPr bwMode="auto">
          <a:xfrm>
            <a:off x="4572000" y="1052513"/>
            <a:ext cx="1512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600" dirty="0"/>
              <a:t>北村　憲正</a:t>
            </a:r>
          </a:p>
        </p:txBody>
      </p:sp>
      <p:sp>
        <p:nvSpPr>
          <p:cNvPr id="66568" name="Text Box 8"/>
          <p:cNvSpPr txBox="1">
            <a:spLocks noChangeArrowheads="1"/>
          </p:cNvSpPr>
          <p:nvPr/>
        </p:nvSpPr>
        <p:spPr bwMode="auto">
          <a:xfrm>
            <a:off x="4284663" y="2060575"/>
            <a:ext cx="288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200">
                <a:latin typeface="ＭＳ 明朝" pitchFamily="17" charset="-128"/>
                <a:ea typeface="ＭＳ 明朝" pitchFamily="17" charset="-128"/>
              </a:rPr>
              <a:t>✓</a:t>
            </a:r>
            <a:endParaRPr lang="en-US" altLang="ja-JP" sz="1200"/>
          </a:p>
        </p:txBody>
      </p:sp>
      <p:sp>
        <p:nvSpPr>
          <p:cNvPr id="66569" name="Text Box 9"/>
          <p:cNvSpPr txBox="1">
            <a:spLocks noChangeArrowheads="1"/>
          </p:cNvSpPr>
          <p:nvPr/>
        </p:nvSpPr>
        <p:spPr bwMode="auto">
          <a:xfrm>
            <a:off x="6948488" y="4437063"/>
            <a:ext cx="2889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200">
                <a:latin typeface="ＭＳ 明朝" pitchFamily="17" charset="-128"/>
                <a:ea typeface="ＭＳ 明朝" pitchFamily="17" charset="-128"/>
              </a:rPr>
              <a:t>✓</a:t>
            </a:r>
            <a:endParaRPr lang="en-US" altLang="ja-JP" sz="1200"/>
          </a:p>
        </p:txBody>
      </p:sp>
      <p:sp>
        <p:nvSpPr>
          <p:cNvPr id="66570" name="Text Box 10"/>
          <p:cNvSpPr txBox="1">
            <a:spLocks noChangeArrowheads="1"/>
          </p:cNvSpPr>
          <p:nvPr/>
        </p:nvSpPr>
        <p:spPr bwMode="auto">
          <a:xfrm>
            <a:off x="5076825" y="4581525"/>
            <a:ext cx="288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200">
                <a:latin typeface="ＭＳ 明朝" pitchFamily="17" charset="-128"/>
                <a:ea typeface="ＭＳ 明朝" pitchFamily="17" charset="-128"/>
              </a:rPr>
              <a:t>✓</a:t>
            </a:r>
            <a:endParaRPr lang="en-US" altLang="ja-JP" sz="1200"/>
          </a:p>
        </p:txBody>
      </p:sp>
      <p:sp>
        <p:nvSpPr>
          <p:cNvPr id="66571" name="Text Box 11"/>
          <p:cNvSpPr txBox="1">
            <a:spLocks noChangeArrowheads="1"/>
          </p:cNvSpPr>
          <p:nvPr/>
        </p:nvSpPr>
        <p:spPr bwMode="auto">
          <a:xfrm>
            <a:off x="5076825" y="4378325"/>
            <a:ext cx="288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200">
                <a:latin typeface="ＭＳ 明朝" pitchFamily="17" charset="-128"/>
                <a:ea typeface="ＭＳ 明朝" pitchFamily="17" charset="-128"/>
              </a:rPr>
              <a:t>✓</a:t>
            </a:r>
            <a:endParaRPr lang="en-US" altLang="ja-JP" sz="1200"/>
          </a:p>
        </p:txBody>
      </p:sp>
      <p:sp>
        <p:nvSpPr>
          <p:cNvPr id="66572" name="Text Box 12"/>
          <p:cNvSpPr txBox="1">
            <a:spLocks noChangeArrowheads="1"/>
          </p:cNvSpPr>
          <p:nvPr/>
        </p:nvSpPr>
        <p:spPr bwMode="auto">
          <a:xfrm>
            <a:off x="5076825" y="4076700"/>
            <a:ext cx="288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200">
                <a:latin typeface="ＭＳ 明朝" pitchFamily="17" charset="-128"/>
                <a:ea typeface="ＭＳ 明朝" pitchFamily="17" charset="-128"/>
              </a:rPr>
              <a:t>✓</a:t>
            </a:r>
            <a:endParaRPr lang="en-US" altLang="ja-JP" sz="1200"/>
          </a:p>
        </p:txBody>
      </p:sp>
      <p:sp>
        <p:nvSpPr>
          <p:cNvPr id="66573" name="Text Box 13"/>
          <p:cNvSpPr txBox="1">
            <a:spLocks noChangeArrowheads="1"/>
          </p:cNvSpPr>
          <p:nvPr/>
        </p:nvSpPr>
        <p:spPr bwMode="auto">
          <a:xfrm>
            <a:off x="6948488" y="3500438"/>
            <a:ext cx="2889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200">
                <a:latin typeface="ＭＳ 明朝" pitchFamily="17" charset="-128"/>
                <a:ea typeface="ＭＳ 明朝" pitchFamily="17" charset="-128"/>
              </a:rPr>
              <a:t>✓</a:t>
            </a:r>
            <a:endParaRPr lang="en-US" altLang="ja-JP" sz="1200"/>
          </a:p>
        </p:txBody>
      </p:sp>
      <p:sp>
        <p:nvSpPr>
          <p:cNvPr id="66574" name="Text Box 14"/>
          <p:cNvSpPr txBox="1">
            <a:spLocks noChangeArrowheads="1"/>
          </p:cNvSpPr>
          <p:nvPr/>
        </p:nvSpPr>
        <p:spPr bwMode="auto">
          <a:xfrm>
            <a:off x="5076825" y="5373688"/>
            <a:ext cx="2889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200">
                <a:latin typeface="ＭＳ 明朝" pitchFamily="17" charset="-128"/>
                <a:ea typeface="ＭＳ 明朝" pitchFamily="17" charset="-128"/>
              </a:rPr>
              <a:t>✓</a:t>
            </a:r>
            <a:endParaRPr lang="en-US" altLang="ja-JP" sz="1200"/>
          </a:p>
        </p:txBody>
      </p:sp>
      <p:sp>
        <p:nvSpPr>
          <p:cNvPr id="66575" name="Text Box 15"/>
          <p:cNvSpPr txBox="1">
            <a:spLocks noChangeArrowheads="1"/>
          </p:cNvSpPr>
          <p:nvPr/>
        </p:nvSpPr>
        <p:spPr bwMode="auto">
          <a:xfrm>
            <a:off x="5076825" y="5013325"/>
            <a:ext cx="288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200">
                <a:latin typeface="ＭＳ 明朝" pitchFamily="17" charset="-128"/>
                <a:ea typeface="ＭＳ 明朝" pitchFamily="17" charset="-128"/>
              </a:rPr>
              <a:t>✓</a:t>
            </a:r>
            <a:endParaRPr lang="en-US" altLang="ja-JP" sz="1200"/>
          </a:p>
        </p:txBody>
      </p:sp>
      <p:sp>
        <p:nvSpPr>
          <p:cNvPr id="66576" name="Text Box 16"/>
          <p:cNvSpPr txBox="1">
            <a:spLocks noChangeArrowheads="1"/>
          </p:cNvSpPr>
          <p:nvPr/>
        </p:nvSpPr>
        <p:spPr bwMode="auto">
          <a:xfrm>
            <a:off x="5076825" y="4868863"/>
            <a:ext cx="2889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200">
                <a:latin typeface="ＭＳ 明朝" pitchFamily="17" charset="-128"/>
                <a:ea typeface="ＭＳ 明朝" pitchFamily="17" charset="-128"/>
              </a:rPr>
              <a:t>✓</a:t>
            </a:r>
            <a:endParaRPr lang="en-US" altLang="ja-JP" sz="1200"/>
          </a:p>
        </p:txBody>
      </p:sp>
      <p:sp>
        <p:nvSpPr>
          <p:cNvPr id="66577" name="Text Box 17"/>
          <p:cNvSpPr txBox="1">
            <a:spLocks noChangeArrowheads="1"/>
          </p:cNvSpPr>
          <p:nvPr/>
        </p:nvSpPr>
        <p:spPr bwMode="auto">
          <a:xfrm>
            <a:off x="5076825" y="4724400"/>
            <a:ext cx="288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200">
                <a:latin typeface="ＭＳ 明朝" pitchFamily="17" charset="-128"/>
                <a:ea typeface="ＭＳ 明朝" pitchFamily="17" charset="-128"/>
              </a:rPr>
              <a:t>✓</a:t>
            </a:r>
            <a:endParaRPr lang="en-US" altLang="ja-JP" sz="1200"/>
          </a:p>
        </p:txBody>
      </p:sp>
      <p:sp>
        <p:nvSpPr>
          <p:cNvPr id="66578" name="Text Box 18"/>
          <p:cNvSpPr txBox="1">
            <a:spLocks noChangeArrowheads="1"/>
          </p:cNvSpPr>
          <p:nvPr/>
        </p:nvSpPr>
        <p:spPr bwMode="auto">
          <a:xfrm>
            <a:off x="6948488" y="5373688"/>
            <a:ext cx="2889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200">
                <a:latin typeface="ＭＳ 明朝" pitchFamily="17" charset="-128"/>
                <a:ea typeface="ＭＳ 明朝" pitchFamily="17" charset="-128"/>
              </a:rPr>
              <a:t>✓</a:t>
            </a:r>
            <a:endParaRPr lang="en-US" altLang="ja-JP" sz="1200"/>
          </a:p>
        </p:txBody>
      </p:sp>
      <p:sp>
        <p:nvSpPr>
          <p:cNvPr id="66579" name="Text Box 19"/>
          <p:cNvSpPr txBox="1">
            <a:spLocks noChangeArrowheads="1"/>
          </p:cNvSpPr>
          <p:nvPr/>
        </p:nvSpPr>
        <p:spPr bwMode="auto">
          <a:xfrm>
            <a:off x="5076825" y="5516563"/>
            <a:ext cx="2889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200">
                <a:latin typeface="ＭＳ 明朝" pitchFamily="17" charset="-128"/>
                <a:ea typeface="ＭＳ 明朝" pitchFamily="17" charset="-128"/>
              </a:rPr>
              <a:t>✓</a:t>
            </a:r>
            <a:endParaRPr lang="en-US" altLang="ja-JP" sz="1200"/>
          </a:p>
        </p:txBody>
      </p:sp>
      <p:sp>
        <p:nvSpPr>
          <p:cNvPr id="66580" name="Text Box 20"/>
          <p:cNvSpPr txBox="1">
            <a:spLocks noChangeArrowheads="1"/>
          </p:cNvSpPr>
          <p:nvPr/>
        </p:nvSpPr>
        <p:spPr bwMode="auto">
          <a:xfrm>
            <a:off x="5076825" y="5661025"/>
            <a:ext cx="288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200">
                <a:latin typeface="ＭＳ 明朝" pitchFamily="17" charset="-128"/>
                <a:ea typeface="ＭＳ 明朝" pitchFamily="17" charset="-128"/>
              </a:rPr>
              <a:t>✓</a:t>
            </a:r>
            <a:endParaRPr lang="en-US" altLang="ja-JP" sz="1200"/>
          </a:p>
        </p:txBody>
      </p:sp>
      <p:sp>
        <p:nvSpPr>
          <p:cNvPr id="66581" name="Text Box 21"/>
          <p:cNvSpPr txBox="1">
            <a:spLocks noChangeArrowheads="1"/>
          </p:cNvSpPr>
          <p:nvPr/>
        </p:nvSpPr>
        <p:spPr bwMode="auto">
          <a:xfrm>
            <a:off x="6948488" y="5516563"/>
            <a:ext cx="2889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200">
                <a:latin typeface="ＭＳ 明朝" pitchFamily="17" charset="-128"/>
                <a:ea typeface="ＭＳ 明朝" pitchFamily="17" charset="-128"/>
              </a:rPr>
              <a:t>✓</a:t>
            </a:r>
            <a:endParaRPr lang="en-US" altLang="ja-JP" sz="1200"/>
          </a:p>
        </p:txBody>
      </p:sp>
      <p:sp>
        <p:nvSpPr>
          <p:cNvPr id="66582" name="Text Box 22"/>
          <p:cNvSpPr txBox="1">
            <a:spLocks noChangeArrowheads="1"/>
          </p:cNvSpPr>
          <p:nvPr/>
        </p:nvSpPr>
        <p:spPr bwMode="auto">
          <a:xfrm>
            <a:off x="5076825" y="6237288"/>
            <a:ext cx="2889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200">
                <a:latin typeface="ＭＳ 明朝" pitchFamily="17" charset="-128"/>
                <a:ea typeface="ＭＳ 明朝" pitchFamily="17" charset="-128"/>
              </a:rPr>
              <a:t>✓</a:t>
            </a:r>
            <a:endParaRPr lang="en-US" altLang="ja-JP" sz="1200"/>
          </a:p>
        </p:txBody>
      </p:sp>
      <p:sp>
        <p:nvSpPr>
          <p:cNvPr id="66583" name="Text Box 23"/>
          <p:cNvSpPr txBox="1">
            <a:spLocks noChangeArrowheads="1"/>
          </p:cNvSpPr>
          <p:nvPr/>
        </p:nvSpPr>
        <p:spPr bwMode="auto">
          <a:xfrm>
            <a:off x="6804025" y="2060575"/>
            <a:ext cx="43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600"/>
              <a:t>３</a:t>
            </a:r>
          </a:p>
        </p:txBody>
      </p:sp>
      <p:sp>
        <p:nvSpPr>
          <p:cNvPr id="66584" name="Text Box 24"/>
          <p:cNvSpPr txBox="1">
            <a:spLocks noChangeArrowheads="1"/>
          </p:cNvSpPr>
          <p:nvPr/>
        </p:nvSpPr>
        <p:spPr bwMode="auto">
          <a:xfrm>
            <a:off x="7235825" y="2060575"/>
            <a:ext cx="43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600"/>
              <a:t>３</a:t>
            </a:r>
          </a:p>
        </p:txBody>
      </p:sp>
      <p:sp>
        <p:nvSpPr>
          <p:cNvPr id="66585" name="Text Box 25"/>
          <p:cNvSpPr txBox="1">
            <a:spLocks noChangeArrowheads="1"/>
          </p:cNvSpPr>
          <p:nvPr/>
        </p:nvSpPr>
        <p:spPr bwMode="auto">
          <a:xfrm>
            <a:off x="7524750" y="2205038"/>
            <a:ext cx="43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400"/>
              <a:t>水</a:t>
            </a:r>
          </a:p>
        </p:txBody>
      </p:sp>
      <p:sp>
        <p:nvSpPr>
          <p:cNvPr id="66586" name="Text Box 26"/>
          <p:cNvSpPr txBox="1">
            <a:spLocks noChangeArrowheads="1"/>
          </p:cNvSpPr>
          <p:nvPr/>
        </p:nvSpPr>
        <p:spPr bwMode="auto">
          <a:xfrm>
            <a:off x="7812088" y="2205038"/>
            <a:ext cx="43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400"/>
              <a:t>金</a:t>
            </a:r>
          </a:p>
        </p:txBody>
      </p:sp>
      <p:sp>
        <p:nvSpPr>
          <p:cNvPr id="66587" name="Text Box 27"/>
          <p:cNvSpPr txBox="1">
            <a:spLocks noChangeArrowheads="1"/>
          </p:cNvSpPr>
          <p:nvPr/>
        </p:nvSpPr>
        <p:spPr bwMode="auto">
          <a:xfrm>
            <a:off x="5076825" y="4221163"/>
            <a:ext cx="2889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200">
                <a:latin typeface="ＭＳ 明朝" pitchFamily="17" charset="-128"/>
                <a:ea typeface="ＭＳ 明朝" pitchFamily="17" charset="-128"/>
              </a:rPr>
              <a:t>✓</a:t>
            </a:r>
            <a:endParaRPr lang="en-US" altLang="ja-JP" sz="1200"/>
          </a:p>
        </p:txBody>
      </p:sp>
    </p:spTree>
    <p:extLst>
      <p:ext uri="{BB962C8B-B14F-4D97-AF65-F5344CB8AC3E}">
        <p14:creationId xmlns:p14="http://schemas.microsoft.com/office/powerpoint/2010/main" val="390657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barn(inHorizontal)">
                                      <p:cBhvr>
                                        <p:cTn id="7" dur="500"/>
                                        <p:tgtEl>
                                          <p:spTgt spid="6656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6565"/>
                                        </p:tgtEl>
                                        <p:attrNameLst>
                                          <p:attrName>style.visibility</p:attrName>
                                        </p:attrNameLst>
                                      </p:cBhvr>
                                      <p:to>
                                        <p:strVal val="visible"/>
                                      </p:to>
                                    </p:set>
                                    <p:animEffect transition="in" filter="wipe(left)">
                                      <p:cBhvr>
                                        <p:cTn id="11" dur="500"/>
                                        <p:tgtEl>
                                          <p:spTgt spid="66565"/>
                                        </p:tgtEl>
                                      </p:cBhvr>
                                    </p:animEffect>
                                  </p:child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66563"/>
                                        </p:tgtEl>
                                        <p:attrNameLst>
                                          <p:attrName>style.visibility</p:attrName>
                                        </p:attrNameLst>
                                      </p:cBhvr>
                                      <p:to>
                                        <p:strVal val="visible"/>
                                      </p:to>
                                    </p:set>
                                    <p:animEffect transition="in" filter="checkerboard(across)">
                                      <p:cBhvr>
                                        <p:cTn id="15" dur="500"/>
                                        <p:tgtEl>
                                          <p:spTgt spid="66563"/>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656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658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658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658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658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657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657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657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6577"/>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66577"/>
                                        </p:tgtEl>
                                        <p:attrNameLst>
                                          <p:attrName>style.visibility</p:attrName>
                                        </p:attrNameLst>
                                      </p:cBhvr>
                                      <p:to>
                                        <p:strVal val="visible"/>
                                      </p:to>
                                    </p:set>
                                  </p:childTnLst>
                                </p:cTn>
                              </p:par>
                              <p:par>
                                <p:cTn id="36" presetID="1" presetClass="entr" presetSubtype="0" fill="hold" grpId="2" nodeType="withEffect">
                                  <p:stCondLst>
                                    <p:cond delay="0"/>
                                  </p:stCondLst>
                                  <p:childTnLst>
                                    <p:set>
                                      <p:cBhvr>
                                        <p:cTn id="37" dur="1" fill="hold">
                                          <p:stCondLst>
                                            <p:cond delay="0"/>
                                          </p:stCondLst>
                                        </p:cTn>
                                        <p:tgtEl>
                                          <p:spTgt spid="6657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657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6656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6579"/>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6658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658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6657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6658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66587"/>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6658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66570"/>
                                        </p:tgtEl>
                                        <p:attrNameLst>
                                          <p:attrName>style.visibility</p:attrName>
                                        </p:attrNameLst>
                                      </p:cBhvr>
                                      <p:to>
                                        <p:strVal val="visible"/>
                                      </p:to>
                                    </p:set>
                                  </p:childTnLst>
                                </p:cTn>
                              </p:par>
                            </p:childTnLst>
                          </p:cTn>
                        </p:par>
                        <p:par>
                          <p:cTn id="58" fill="hold" nodeType="afterGroup">
                            <p:stCondLst>
                              <p:cond delay="1500"/>
                            </p:stCondLst>
                            <p:childTnLst>
                              <p:par>
                                <p:cTn id="59" presetID="1" presetClass="entr" presetSubtype="0" fill="hold" grpId="0" nodeType="afterEffect">
                                  <p:stCondLst>
                                    <p:cond delay="0"/>
                                  </p:stCondLst>
                                  <p:childTnLst>
                                    <p:set>
                                      <p:cBhvr>
                                        <p:cTn id="60" dur="1" fill="hold">
                                          <p:stCondLst>
                                            <p:cond delay="0"/>
                                          </p:stCondLst>
                                        </p:cTn>
                                        <p:tgtEl>
                                          <p:spTgt spid="6657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657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6567"/>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6566"/>
                                        </p:tgtEl>
                                        <p:attrNameLst>
                                          <p:attrName>style.visibility</p:attrName>
                                        </p:attrNameLst>
                                      </p:cBhvr>
                                      <p:to>
                                        <p:strVal val="visible"/>
                                      </p:to>
                                    </p:set>
                                    <p:animEffect transition="in" filter="wipe(left)">
                                      <p:cBhvr>
                                        <p:cTn id="69" dur="500"/>
                                        <p:tgtEl>
                                          <p:spTgt spid="66566"/>
                                        </p:tgtEl>
                                      </p:cBhvr>
                                    </p:animEffect>
                                  </p:childTnLst>
                                </p:cTn>
                              </p:par>
                            </p:childTnLst>
                          </p:cTn>
                        </p:par>
                        <p:par>
                          <p:cTn id="70" fill="hold" nodeType="afterGroup">
                            <p:stCondLst>
                              <p:cond delay="500"/>
                            </p:stCondLst>
                            <p:childTnLst>
                              <p:par>
                                <p:cTn id="71" presetID="6" presetClass="entr" presetSubtype="32" fill="hold" nodeType="afterEffect">
                                  <p:stCondLst>
                                    <p:cond delay="0"/>
                                  </p:stCondLst>
                                  <p:childTnLst>
                                    <p:set>
                                      <p:cBhvr>
                                        <p:cTn id="72" dur="1" fill="hold">
                                          <p:stCondLst>
                                            <p:cond delay="0"/>
                                          </p:stCondLst>
                                        </p:cTn>
                                        <p:tgtEl>
                                          <p:spTgt spid="66564"/>
                                        </p:tgtEl>
                                        <p:attrNameLst>
                                          <p:attrName>style.visibility</p:attrName>
                                        </p:attrNameLst>
                                      </p:cBhvr>
                                      <p:to>
                                        <p:strVal val="visible"/>
                                      </p:to>
                                    </p:set>
                                    <p:animEffect transition="in" filter="circle(out)">
                                      <p:cBhvr>
                                        <p:cTn id="73" dur="2000"/>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nimBg="1"/>
      <p:bldP spid="66565" grpId="0" autoUpdateAnimBg="0"/>
      <p:bldP spid="66566" grpId="0" autoUpdateAnimBg="0"/>
      <p:bldP spid="66567" grpId="0"/>
      <p:bldP spid="66568" grpId="0"/>
      <p:bldP spid="66569" grpId="0"/>
      <p:bldP spid="66570" grpId="0"/>
      <p:bldP spid="66571" grpId="0"/>
      <p:bldP spid="66572" grpId="0"/>
      <p:bldP spid="66573" grpId="0"/>
      <p:bldP spid="66574" grpId="0"/>
      <p:bldP spid="66575" grpId="0"/>
      <p:bldP spid="66576" grpId="0"/>
      <p:bldP spid="66577" grpId="0"/>
      <p:bldP spid="66577" grpId="1"/>
      <p:bldP spid="66577" grpId="2"/>
      <p:bldP spid="66578" grpId="0"/>
      <p:bldP spid="66579" grpId="0"/>
      <p:bldP spid="66580" grpId="0"/>
      <p:bldP spid="66581" grpId="0"/>
      <p:bldP spid="66582" grpId="0"/>
      <p:bldP spid="66583" grpId="0"/>
      <p:bldP spid="66584" grpId="0"/>
      <p:bldP spid="66585" grpId="0"/>
      <p:bldP spid="66586" grpId="0"/>
      <p:bldP spid="66587" grpId="0"/>
      <p:bldP spid="66587"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クリックすると新しいウィンドウで開きま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462213"/>
            <a:ext cx="1441450"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3"/>
          <p:cNvSpPr>
            <a:spLocks noChangeArrowheads="1"/>
          </p:cNvSpPr>
          <p:nvPr/>
        </p:nvSpPr>
        <p:spPr bwMode="auto">
          <a:xfrm>
            <a:off x="2339975" y="188913"/>
            <a:ext cx="360045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spcBef>
                <a:spcPct val="0"/>
              </a:spcBef>
              <a:defRPr/>
            </a:pPr>
            <a:r>
              <a:rPr lang="ja-JP" altLang="en-US" sz="4000" dirty="0">
                <a:effectLst>
                  <a:outerShdw blurRad="38100" dist="38100" dir="2700000" algn="tl">
                    <a:srgbClr val="C0C0C0"/>
                  </a:outerShdw>
                </a:effectLst>
              </a:rPr>
              <a:t>提供者の確保</a:t>
            </a:r>
          </a:p>
        </p:txBody>
      </p:sp>
      <p:sp>
        <p:nvSpPr>
          <p:cNvPr id="17420" name="Text Box 12"/>
          <p:cNvSpPr txBox="1">
            <a:spLocks noChangeArrowheads="1"/>
          </p:cNvSpPr>
          <p:nvPr/>
        </p:nvSpPr>
        <p:spPr bwMode="auto">
          <a:xfrm>
            <a:off x="468313" y="1125538"/>
            <a:ext cx="6264275" cy="51911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t>◎新入会員にはすぐに動いてもらう</a:t>
            </a:r>
          </a:p>
        </p:txBody>
      </p:sp>
      <p:pic>
        <p:nvPicPr>
          <p:cNvPr id="17422" name="Picture 14" descr="クリックすると新しいウィンドウで開きま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6513" y="1658938"/>
            <a:ext cx="215582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5" descr="PART_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677863"/>
            <a:ext cx="10795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16" descr="クリックすると新しいウィンドウで開きます"/>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3860800"/>
            <a:ext cx="348932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2"/>
          <p:cNvSpPr txBox="1">
            <a:spLocks noChangeArrowheads="1"/>
          </p:cNvSpPr>
          <p:nvPr/>
        </p:nvSpPr>
        <p:spPr bwMode="auto">
          <a:xfrm>
            <a:off x="481013" y="1878013"/>
            <a:ext cx="5846762" cy="52228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t>◎休眠会員 → 顔の見える信頼関係</a:t>
            </a:r>
            <a:endParaRPr lang="en-US" altLang="ja-JP" sz="2800"/>
          </a:p>
        </p:txBody>
      </p:sp>
      <p:sp>
        <p:nvSpPr>
          <p:cNvPr id="3" name="ハート 2"/>
          <p:cNvSpPr/>
          <p:nvPr/>
        </p:nvSpPr>
        <p:spPr bwMode="auto">
          <a:xfrm>
            <a:off x="6554788" y="4446588"/>
            <a:ext cx="1820862" cy="1806575"/>
          </a:xfrm>
          <a:prstGeom prst="heart">
            <a:avLst/>
          </a:prstGeom>
          <a:solidFill>
            <a:srgbClr val="FFCCFF"/>
          </a:solidFill>
          <a:ln w="9525" cap="flat" cmpd="sng" algn="ctr">
            <a:solidFill>
              <a:srgbClr val="FF6600"/>
            </a:solidFill>
            <a:prstDash val="solid"/>
            <a:round/>
            <a:headEnd type="none" w="med" len="med"/>
            <a:tailEnd type="none" w="med" len="med"/>
          </a:ln>
          <a:effectLst/>
          <a:extLst/>
        </p:spPr>
        <p:txBody>
          <a:bodyPr vert="eaVert" anchor="ctr">
            <a:normAutofit/>
          </a:bodyPr>
          <a:lstStyle/>
          <a:p>
            <a:pPr>
              <a:defRPr/>
            </a:pPr>
            <a:endParaRPr lang="ja-JP" altLang="en-US" dirty="0"/>
          </a:p>
        </p:txBody>
      </p:sp>
      <p:sp>
        <p:nvSpPr>
          <p:cNvPr id="4" name="テキスト ボックス 3"/>
          <p:cNvSpPr txBox="1">
            <a:spLocks noChangeArrowheads="1"/>
          </p:cNvSpPr>
          <p:nvPr/>
        </p:nvSpPr>
        <p:spPr bwMode="auto">
          <a:xfrm>
            <a:off x="6800850" y="4702175"/>
            <a:ext cx="492125"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000" b="1"/>
              <a:t>頼み易い</a:t>
            </a:r>
          </a:p>
        </p:txBody>
      </p:sp>
      <p:sp>
        <p:nvSpPr>
          <p:cNvPr id="19" name="テキスト ボックス 18"/>
          <p:cNvSpPr txBox="1">
            <a:spLocks noChangeArrowheads="1"/>
          </p:cNvSpPr>
          <p:nvPr/>
        </p:nvSpPr>
        <p:spPr bwMode="auto">
          <a:xfrm>
            <a:off x="7602538" y="4751388"/>
            <a:ext cx="4921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000" b="1"/>
              <a:t>断り難い</a:t>
            </a:r>
          </a:p>
        </p:txBody>
      </p:sp>
      <p:sp>
        <p:nvSpPr>
          <p:cNvPr id="2" name="テキスト ボックス 1"/>
          <p:cNvSpPr txBox="1">
            <a:spLocks noChangeArrowheads="1"/>
          </p:cNvSpPr>
          <p:nvPr/>
        </p:nvSpPr>
        <p:spPr bwMode="auto">
          <a:xfrm>
            <a:off x="684213" y="4435475"/>
            <a:ext cx="22002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t>地区会</a:t>
            </a:r>
            <a:endParaRPr lang="en-US" altLang="ja-JP" sz="2800"/>
          </a:p>
          <a:p>
            <a:pPr eaLnBrk="1" hangingPunct="1">
              <a:spcBef>
                <a:spcPct val="50000"/>
              </a:spcBef>
              <a:buFontTx/>
              <a:buNone/>
            </a:pPr>
            <a:r>
              <a:rPr lang="ja-JP" altLang="en-US" sz="2800"/>
              <a:t>同好会など</a:t>
            </a:r>
          </a:p>
        </p:txBody>
      </p:sp>
    </p:spTree>
    <p:extLst>
      <p:ext uri="{BB962C8B-B14F-4D97-AF65-F5344CB8AC3E}">
        <p14:creationId xmlns:p14="http://schemas.microsoft.com/office/powerpoint/2010/main" val="3696408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95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7420"/>
                                        </p:tgtEl>
                                        <p:attrNameLst>
                                          <p:attrName>style.visibility</p:attrName>
                                        </p:attrNameLst>
                                      </p:cBhvr>
                                      <p:to>
                                        <p:strVal val="visible"/>
                                      </p:to>
                                    </p:set>
                                    <p:animEffect transition="in" filter="barn(inVertical)">
                                      <p:cBhvr>
                                        <p:cTn id="11" dur="500"/>
                                        <p:tgtEl>
                                          <p:spTgt spid="17420"/>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17422"/>
                                        </p:tgtEl>
                                        <p:attrNameLst>
                                          <p:attrName>style.visibility</p:attrName>
                                        </p:attrNameLst>
                                      </p:cBhvr>
                                      <p:to>
                                        <p:strVal val="visible"/>
                                      </p:to>
                                    </p:set>
                                  </p:childTnLst>
                                </p:cTn>
                              </p:par>
                            </p:childTnLst>
                          </p:cTn>
                        </p:par>
                        <p:par>
                          <p:cTn id="15" fill="hold" nodeType="afterGroup">
                            <p:stCondLst>
                              <p:cond delay="1000"/>
                            </p:stCondLst>
                            <p:childTnLst>
                              <p:par>
                                <p:cTn id="16" presetID="1" presetClass="entr" presetSubtype="0" fill="hold" nodeType="afterEffect">
                                  <p:stCondLst>
                                    <p:cond delay="0"/>
                                  </p:stCondLst>
                                  <p:childTnLst>
                                    <p:set>
                                      <p:cBhvr>
                                        <p:cTn id="17" dur="1" fill="hold">
                                          <p:stCondLst>
                                            <p:cond delay="499"/>
                                          </p:stCondLst>
                                        </p:cTn>
                                        <p:tgtEl>
                                          <p:spTgt spid="109573"/>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par>
                          <p:cTn id="31" fill="hold" nodeType="afterGroup">
                            <p:stCondLst>
                              <p:cond delay="500"/>
                            </p:stCondLst>
                            <p:childTnLst>
                              <p:par>
                                <p:cTn id="32" presetID="1" presetClass="entr" presetSubtype="0" fill="hold" nodeType="afterEffect">
                                  <p:stCondLst>
                                    <p:cond delay="0"/>
                                  </p:stCondLst>
                                  <p:childTnLst>
                                    <p:set>
                                      <p:cBhvr>
                                        <p:cTn id="33" dur="1" fill="hold">
                                          <p:stCondLst>
                                            <p:cond delay="499"/>
                                          </p:stCondLst>
                                        </p:cTn>
                                        <p:tgtEl>
                                          <p:spTgt spid="17424"/>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3"/>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4"/>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utoUpdateAnimBg="0"/>
      <p:bldP spid="17420" grpId="0" autoUpdateAnimBg="0"/>
      <p:bldP spid="15" grpId="0" autoUpdateAnimBg="0"/>
      <p:bldP spid="4" grpId="0" autoUpdateAnimBg="0"/>
      <p:bldP spid="19" grpId="0" autoUpdateAnimBg="0"/>
      <p:bldP spid="2"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WordArt 2"/>
          <p:cNvSpPr>
            <a:spLocks noChangeArrowheads="1" noChangeShapeType="1" noTextEdit="1"/>
          </p:cNvSpPr>
          <p:nvPr/>
        </p:nvSpPr>
        <p:spPr bwMode="auto">
          <a:xfrm>
            <a:off x="1331913" y="333375"/>
            <a:ext cx="5943600" cy="533400"/>
          </a:xfrm>
          <a:prstGeom prst="rect">
            <a:avLst/>
          </a:prstGeom>
        </p:spPr>
        <p:txBody>
          <a:bodyPr wrap="none" fromWordArt="1">
            <a:prstTxWarp prst="textPlain">
              <a:avLst>
                <a:gd name="adj" fmla="val 50000"/>
              </a:avLst>
            </a:prstTxWarp>
          </a:bodyPr>
          <a:lstStyle/>
          <a:p>
            <a:r>
              <a:rPr lang="ja-JP" altLang="en-US" sz="3600" kern="10">
                <a:ln w="12700">
                  <a:solidFill>
                    <a:srgbClr val="3333CC"/>
                  </a:solidFill>
                  <a:round/>
                  <a:headEnd/>
                  <a:tailEnd/>
                </a:ln>
                <a:solidFill>
                  <a:schemeClr val="accent2">
                    <a:alpha val="50195"/>
                  </a:schemeClr>
                </a:solidFill>
                <a:effectLst>
                  <a:outerShdw dist="45791" dir="2021404" algn="ctr" rotWithShape="0">
                    <a:srgbClr val="9999FF"/>
                  </a:outerShdw>
                </a:effectLst>
                <a:latin typeface="ＭＳ Ｐゴシック"/>
                <a:ea typeface="ＭＳ Ｐゴシック"/>
              </a:rPr>
              <a:t>コーディネーターと提供者</a:t>
            </a:r>
          </a:p>
        </p:txBody>
      </p:sp>
      <p:sp>
        <p:nvSpPr>
          <p:cNvPr id="13315" name="Text Box 3"/>
          <p:cNvSpPr txBox="1">
            <a:spLocks noChangeArrowheads="1"/>
          </p:cNvSpPr>
          <p:nvPr/>
        </p:nvSpPr>
        <p:spPr bwMode="auto">
          <a:xfrm>
            <a:off x="468313" y="1181100"/>
            <a:ext cx="5399087" cy="519113"/>
          </a:xfrm>
          <a:prstGeom prst="rect">
            <a:avLst/>
          </a:prstGeom>
          <a:solidFill>
            <a:srgbClr val="FFC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latin typeface="Times New Roman" pitchFamily="18" charset="0"/>
              </a:rPr>
              <a:t>提供者は同じ内容の提供活動を</a:t>
            </a:r>
          </a:p>
        </p:txBody>
      </p:sp>
      <p:sp>
        <p:nvSpPr>
          <p:cNvPr id="13321" name="Text Box 9"/>
          <p:cNvSpPr txBox="1">
            <a:spLocks noChangeArrowheads="1"/>
          </p:cNvSpPr>
          <p:nvPr/>
        </p:nvSpPr>
        <p:spPr bwMode="auto">
          <a:xfrm>
            <a:off x="2268538" y="1700213"/>
            <a:ext cx="5400675" cy="519112"/>
          </a:xfrm>
          <a:prstGeom prst="rect">
            <a:avLst/>
          </a:prstGeom>
          <a:solidFill>
            <a:srgbClr val="FFC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latin typeface="Times New Roman" pitchFamily="18" charset="0"/>
              </a:rPr>
              <a:t>コーディネートの範囲内に止める</a:t>
            </a:r>
          </a:p>
        </p:txBody>
      </p:sp>
    </p:spTree>
    <p:extLst>
      <p:ext uri="{BB962C8B-B14F-4D97-AF65-F5344CB8AC3E}">
        <p14:creationId xmlns:p14="http://schemas.microsoft.com/office/powerpoint/2010/main" val="3953776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ppt_x</p:attrName>
                                        </p:attrNameLst>
                                      </p:cBhvr>
                                      <p:tavLst>
                                        <p:tav tm="0">
                                          <p:val>
                                            <p:strVal val="#ppt_x-.2"/>
                                          </p:val>
                                        </p:tav>
                                        <p:tav tm="100000">
                                          <p:val>
                                            <p:strVal val="#ppt_x"/>
                                          </p:val>
                                        </p:tav>
                                      </p:tavLst>
                                    </p:anim>
                                    <p:anim calcmode="lin" valueType="num">
                                      <p:cBhvr>
                                        <p:cTn id="8" dur="1000" fill="hold"/>
                                        <p:tgtEl>
                                          <p:spTgt spid="133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5" fill="hold" grpId="0" nodeType="clickEffect">
                                  <p:stCondLst>
                                    <p:cond delay="0"/>
                                  </p:stCondLst>
                                  <p:childTnLst>
                                    <p:set>
                                      <p:cBhvr>
                                        <p:cTn id="13" dur="1" fill="hold">
                                          <p:stCondLst>
                                            <p:cond delay="0"/>
                                          </p:stCondLst>
                                        </p:cTn>
                                        <p:tgtEl>
                                          <p:spTgt spid="13315"/>
                                        </p:tgtEl>
                                        <p:attrNameLst>
                                          <p:attrName>style.visibility</p:attrName>
                                        </p:attrNameLst>
                                      </p:cBhvr>
                                      <p:to>
                                        <p:strVal val="visible"/>
                                      </p:to>
                                    </p:set>
                                    <p:animEffect transition="in" filter="blinds(vertical)">
                                      <p:cBhvr>
                                        <p:cTn id="14" dur="500"/>
                                        <p:tgtEl>
                                          <p:spTgt spid="13315"/>
                                        </p:tgtEl>
                                      </p:cBhvr>
                                    </p:animEffect>
                                  </p:childTnLst>
                                </p:cTn>
                              </p:par>
                            </p:childTnLst>
                          </p:cTn>
                        </p:par>
                        <p:par>
                          <p:cTn id="15" fill="hold" nodeType="afterGroup">
                            <p:stCondLst>
                              <p:cond delay="500"/>
                            </p:stCondLst>
                            <p:childTnLst>
                              <p:par>
                                <p:cTn id="16" presetID="3" presetClass="entr" presetSubtype="5" fill="hold" grpId="0" nodeType="afterEffect">
                                  <p:stCondLst>
                                    <p:cond delay="0"/>
                                  </p:stCondLst>
                                  <p:childTnLst>
                                    <p:set>
                                      <p:cBhvr>
                                        <p:cTn id="17" dur="1" fill="hold">
                                          <p:stCondLst>
                                            <p:cond delay="0"/>
                                          </p:stCondLst>
                                        </p:cTn>
                                        <p:tgtEl>
                                          <p:spTgt spid="13321"/>
                                        </p:tgtEl>
                                        <p:attrNameLst>
                                          <p:attrName>style.visibility</p:attrName>
                                        </p:attrNameLst>
                                      </p:cBhvr>
                                      <p:to>
                                        <p:strVal val="visible"/>
                                      </p:to>
                                    </p:set>
                                    <p:animEffect transition="in" filter="blinds(vertical)">
                                      <p:cBhvr>
                                        <p:cTn id="18" dur="5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P spid="13315" grpId="0" animBg="1"/>
      <p:bldP spid="133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0" name="Text Box 4"/>
          <p:cNvSpPr txBox="1">
            <a:spLocks noChangeArrowheads="1"/>
          </p:cNvSpPr>
          <p:nvPr/>
        </p:nvSpPr>
        <p:spPr bwMode="auto">
          <a:xfrm>
            <a:off x="3059113" y="765175"/>
            <a:ext cx="331311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200"/>
              <a:t>ボランティアをさせていただいて</a:t>
            </a:r>
          </a:p>
        </p:txBody>
      </p:sp>
      <p:sp>
        <p:nvSpPr>
          <p:cNvPr id="265221" name="Oval 5"/>
          <p:cNvSpPr>
            <a:spLocks noChangeArrowheads="1"/>
          </p:cNvSpPr>
          <p:nvPr/>
        </p:nvSpPr>
        <p:spPr bwMode="auto">
          <a:xfrm>
            <a:off x="971550" y="5084763"/>
            <a:ext cx="1657350" cy="1439862"/>
          </a:xfrm>
          <a:prstGeom prst="ellipse">
            <a:avLst/>
          </a:prstGeom>
          <a:solidFill>
            <a:srgbClr val="FF00FF">
              <a:alpha val="30000"/>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いきがい</a:t>
            </a:r>
          </a:p>
        </p:txBody>
      </p:sp>
      <p:sp>
        <p:nvSpPr>
          <p:cNvPr id="265222" name="Oval 6"/>
          <p:cNvSpPr>
            <a:spLocks noChangeArrowheads="1"/>
          </p:cNvSpPr>
          <p:nvPr/>
        </p:nvSpPr>
        <p:spPr bwMode="auto">
          <a:xfrm>
            <a:off x="3635375" y="4149725"/>
            <a:ext cx="1657350" cy="1439863"/>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健康</a:t>
            </a:r>
          </a:p>
        </p:txBody>
      </p:sp>
      <p:sp>
        <p:nvSpPr>
          <p:cNvPr id="265223" name="Oval 7"/>
          <p:cNvSpPr>
            <a:spLocks noChangeArrowheads="1"/>
          </p:cNvSpPr>
          <p:nvPr/>
        </p:nvSpPr>
        <p:spPr bwMode="auto">
          <a:xfrm>
            <a:off x="6877050" y="5084763"/>
            <a:ext cx="1657350" cy="1439862"/>
          </a:xfrm>
          <a:prstGeom prst="ellipse">
            <a:avLst/>
          </a:prstGeom>
          <a:solidFill>
            <a:srgbClr val="FF6600">
              <a:alpha val="17999"/>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出会い</a:t>
            </a:r>
          </a:p>
        </p:txBody>
      </p:sp>
      <p:sp>
        <p:nvSpPr>
          <p:cNvPr id="265224" name="Text Box 8"/>
          <p:cNvSpPr txBox="1">
            <a:spLocks noChangeArrowheads="1"/>
          </p:cNvSpPr>
          <p:nvPr/>
        </p:nvSpPr>
        <p:spPr bwMode="auto">
          <a:xfrm>
            <a:off x="3203575" y="5805488"/>
            <a:ext cx="3240088" cy="701675"/>
          </a:xfrm>
          <a:prstGeom prst="rect">
            <a:avLst/>
          </a:prstGeom>
          <a:solidFill>
            <a:srgbClr val="CCFF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4000"/>
              <a:t>ナルクの理念</a:t>
            </a:r>
          </a:p>
        </p:txBody>
      </p:sp>
      <p:pic>
        <p:nvPicPr>
          <p:cNvPr id="265225" name="Picture 9" descr="MC900223256[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575" y="2205038"/>
            <a:ext cx="2663825" cy="1484312"/>
          </a:xfrm>
          <a:prstGeom prst="rect">
            <a:avLst/>
          </a:prstGeom>
          <a:noFill/>
          <a:extLst>
            <a:ext uri="{909E8E84-426E-40DD-AFC4-6F175D3DCCD1}">
              <a14:hiddenFill xmlns:a14="http://schemas.microsoft.com/office/drawing/2010/main">
                <a:solidFill>
                  <a:srgbClr val="FFFFFF"/>
                </a:solidFill>
              </a14:hiddenFill>
            </a:ext>
          </a:extLst>
        </p:spPr>
      </p:pic>
      <p:pic>
        <p:nvPicPr>
          <p:cNvPr id="265227" name="Picture 11" descr="MC90038912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92150"/>
            <a:ext cx="2808288" cy="1928813"/>
          </a:xfrm>
          <a:prstGeom prst="rect">
            <a:avLst/>
          </a:prstGeom>
          <a:noFill/>
          <a:extLst>
            <a:ext uri="{909E8E84-426E-40DD-AFC4-6F175D3DCCD1}">
              <a14:hiddenFill xmlns:a14="http://schemas.microsoft.com/office/drawing/2010/main">
                <a:solidFill>
                  <a:srgbClr val="FFFFFF"/>
                </a:solidFill>
              </a14:hiddenFill>
            </a:ext>
          </a:extLst>
        </p:spPr>
      </p:pic>
      <p:pic>
        <p:nvPicPr>
          <p:cNvPr id="265229" name="Picture 13" descr="MM90030337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1125538"/>
            <a:ext cx="2484437" cy="2316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844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nodeType="afterEffect">
                                  <p:stCondLst>
                                    <p:cond delay="0"/>
                                  </p:stCondLst>
                                  <p:childTnLst>
                                    <p:set>
                                      <p:cBhvr>
                                        <p:cTn id="6" dur="1" fill="hold">
                                          <p:stCondLst>
                                            <p:cond delay="0"/>
                                          </p:stCondLst>
                                        </p:cTn>
                                        <p:tgtEl>
                                          <p:spTgt spid="265227"/>
                                        </p:tgtEl>
                                        <p:attrNameLst>
                                          <p:attrName>style.visibility</p:attrName>
                                        </p:attrNameLst>
                                      </p:cBhvr>
                                      <p:to>
                                        <p:strVal val="visible"/>
                                      </p:to>
                                    </p:set>
                                    <p:animEffect transition="in" filter="strips(upRight)">
                                      <p:cBhvr>
                                        <p:cTn id="7" dur="500"/>
                                        <p:tgtEl>
                                          <p:spTgt spid="265227"/>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65220"/>
                                        </p:tgtEl>
                                        <p:attrNameLst>
                                          <p:attrName>style.visibility</p:attrName>
                                        </p:attrNameLst>
                                      </p:cBhvr>
                                      <p:to>
                                        <p:strVal val="visible"/>
                                      </p:to>
                                    </p:set>
                                    <p:animEffect transition="in" filter="blinds(horizontal)">
                                      <p:cBhvr>
                                        <p:cTn id="11" dur="500"/>
                                        <p:tgtEl>
                                          <p:spTgt spid="265220"/>
                                        </p:tgtEl>
                                      </p:cBhvr>
                                    </p:animEffec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0"/>
                                          </p:stCondLst>
                                        </p:cTn>
                                        <p:tgtEl>
                                          <p:spTgt spid="2652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265225"/>
                                        </p:tgtEl>
                                        <p:attrNameLst>
                                          <p:attrName>style.visibility</p:attrName>
                                        </p:attrNameLst>
                                      </p:cBhvr>
                                      <p:to>
                                        <p:strVal val="visible"/>
                                      </p:to>
                                    </p:set>
                                    <p:animEffect transition="in" filter="fade">
                                      <p:cBhvr>
                                        <p:cTn id="19" dur="2000"/>
                                        <p:tgtEl>
                                          <p:spTgt spid="26522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265221"/>
                                        </p:tgtEl>
                                        <p:attrNameLst>
                                          <p:attrName>style.visibility</p:attrName>
                                        </p:attrNameLst>
                                      </p:cBhvr>
                                      <p:to>
                                        <p:strVal val="visible"/>
                                      </p:to>
                                    </p:set>
                                    <p:animEffect transition="in" filter="wedge">
                                      <p:cBhvr>
                                        <p:cTn id="24" dur="1000"/>
                                        <p:tgtEl>
                                          <p:spTgt spid="2652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265222"/>
                                        </p:tgtEl>
                                        <p:attrNameLst>
                                          <p:attrName>style.visibility</p:attrName>
                                        </p:attrNameLst>
                                      </p:cBhvr>
                                      <p:to>
                                        <p:strVal val="visible"/>
                                      </p:to>
                                    </p:set>
                                    <p:anim calcmode="lin" valueType="num">
                                      <p:cBhvr>
                                        <p:cTn id="29" dur="500" fill="hold"/>
                                        <p:tgtEl>
                                          <p:spTgt spid="265222"/>
                                        </p:tgtEl>
                                        <p:attrNameLst>
                                          <p:attrName>ppt_w</p:attrName>
                                        </p:attrNameLst>
                                      </p:cBhvr>
                                      <p:tavLst>
                                        <p:tav tm="0">
                                          <p:val>
                                            <p:fltVal val="0"/>
                                          </p:val>
                                        </p:tav>
                                        <p:tav tm="100000">
                                          <p:val>
                                            <p:strVal val="#ppt_w"/>
                                          </p:val>
                                        </p:tav>
                                      </p:tavLst>
                                    </p:anim>
                                    <p:anim calcmode="lin" valueType="num">
                                      <p:cBhvr>
                                        <p:cTn id="30" dur="500" fill="hold"/>
                                        <p:tgtEl>
                                          <p:spTgt spid="265222"/>
                                        </p:tgtEl>
                                        <p:attrNameLst>
                                          <p:attrName>ppt_h</p:attrName>
                                        </p:attrNameLst>
                                      </p:cBhvr>
                                      <p:tavLst>
                                        <p:tav tm="0">
                                          <p:val>
                                            <p:fltVal val="0"/>
                                          </p:val>
                                        </p:tav>
                                        <p:tav tm="100000">
                                          <p:val>
                                            <p:strVal val="#ppt_h"/>
                                          </p:val>
                                        </p:tav>
                                      </p:tavLst>
                                    </p:anim>
                                    <p:anim calcmode="lin" valueType="num">
                                      <p:cBhvr>
                                        <p:cTn id="31" dur="500" fill="hold"/>
                                        <p:tgtEl>
                                          <p:spTgt spid="265222"/>
                                        </p:tgtEl>
                                        <p:attrNameLst>
                                          <p:attrName>style.rotation</p:attrName>
                                        </p:attrNameLst>
                                      </p:cBhvr>
                                      <p:tavLst>
                                        <p:tav tm="0">
                                          <p:val>
                                            <p:fltVal val="360"/>
                                          </p:val>
                                        </p:tav>
                                        <p:tav tm="100000">
                                          <p:val>
                                            <p:fltVal val="0"/>
                                          </p:val>
                                        </p:tav>
                                      </p:tavLst>
                                    </p:anim>
                                    <p:animEffect transition="in" filter="fade">
                                      <p:cBhvr>
                                        <p:cTn id="32" dur="500"/>
                                        <p:tgtEl>
                                          <p:spTgt spid="2652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265223"/>
                                        </p:tgtEl>
                                        <p:attrNameLst>
                                          <p:attrName>style.visibility</p:attrName>
                                        </p:attrNameLst>
                                      </p:cBhvr>
                                      <p:to>
                                        <p:strVal val="visible"/>
                                      </p:to>
                                    </p:set>
                                    <p:animEffect transition="in" filter="wedge">
                                      <p:cBhvr>
                                        <p:cTn id="37" dur="1000"/>
                                        <p:tgtEl>
                                          <p:spTgt spid="265223"/>
                                        </p:tgtEl>
                                      </p:cBhvr>
                                    </p:animEffect>
                                  </p:childTnLst>
                                </p:cTn>
                              </p:par>
                            </p:childTnLst>
                          </p:cTn>
                        </p:par>
                        <p:par>
                          <p:cTn id="38" fill="hold" nodeType="afterGroup">
                            <p:stCondLst>
                              <p:cond delay="1000"/>
                            </p:stCondLst>
                            <p:childTnLst>
                              <p:par>
                                <p:cTn id="39" presetID="45" presetClass="entr" presetSubtype="0" fill="hold" grpId="0" nodeType="afterEffect">
                                  <p:stCondLst>
                                    <p:cond delay="0"/>
                                  </p:stCondLst>
                                  <p:iterate type="lt">
                                    <p:tmPct val="10000"/>
                                  </p:iterate>
                                  <p:childTnLst>
                                    <p:set>
                                      <p:cBhvr>
                                        <p:cTn id="40" dur="1" fill="hold">
                                          <p:stCondLst>
                                            <p:cond delay="0"/>
                                          </p:stCondLst>
                                        </p:cTn>
                                        <p:tgtEl>
                                          <p:spTgt spid="265224"/>
                                        </p:tgtEl>
                                        <p:attrNameLst>
                                          <p:attrName>style.visibility</p:attrName>
                                        </p:attrNameLst>
                                      </p:cBhvr>
                                      <p:to>
                                        <p:strVal val="visible"/>
                                      </p:to>
                                    </p:set>
                                    <p:animEffect transition="in" filter="fade">
                                      <p:cBhvr>
                                        <p:cTn id="41" dur="1000"/>
                                        <p:tgtEl>
                                          <p:spTgt spid="265224"/>
                                        </p:tgtEl>
                                      </p:cBhvr>
                                    </p:animEffect>
                                    <p:anim calcmode="lin" valueType="num">
                                      <p:cBhvr>
                                        <p:cTn id="42" dur="1000" fill="hold"/>
                                        <p:tgtEl>
                                          <p:spTgt spid="265224"/>
                                        </p:tgtEl>
                                        <p:attrNameLst>
                                          <p:attrName>ppt_w</p:attrName>
                                        </p:attrNameLst>
                                      </p:cBhvr>
                                      <p:tavLst>
                                        <p:tav tm="0" fmla="#ppt_w*sin(2.5*pi*$)">
                                          <p:val>
                                            <p:fltVal val="0"/>
                                          </p:val>
                                        </p:tav>
                                        <p:tav tm="100000">
                                          <p:val>
                                            <p:fltVal val="1"/>
                                          </p:val>
                                        </p:tav>
                                      </p:tavLst>
                                    </p:anim>
                                    <p:anim calcmode="lin" valueType="num">
                                      <p:cBhvr>
                                        <p:cTn id="43" dur="1000" fill="hold"/>
                                        <p:tgtEl>
                                          <p:spTgt spid="2652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0" grpId="0"/>
      <p:bldP spid="265221" grpId="0" animBg="1"/>
      <p:bldP spid="265222" grpId="0" animBg="1"/>
      <p:bldP spid="265223" grpId="0" animBg="1"/>
      <p:bldP spid="2652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テキスト ボックス 1"/>
          <p:cNvSpPr txBox="1">
            <a:spLocks noChangeArrowheads="1"/>
          </p:cNvSpPr>
          <p:nvPr/>
        </p:nvSpPr>
        <p:spPr bwMode="auto">
          <a:xfrm>
            <a:off x="2987675" y="1474788"/>
            <a:ext cx="54006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t>利用者（山田さん）宅の掃除</a:t>
            </a:r>
            <a:endParaRPr lang="en-US" altLang="ja-JP" sz="2800"/>
          </a:p>
          <a:p>
            <a:pPr eaLnBrk="1" hangingPunct="1">
              <a:spcBef>
                <a:spcPct val="50000"/>
              </a:spcBef>
              <a:buFontTx/>
              <a:buNone/>
            </a:pPr>
            <a:r>
              <a:rPr lang="ja-JP" altLang="en-US" sz="2800"/>
              <a:t>週１回・３人（川上・中川・下川）の　　提供者でサポート</a:t>
            </a:r>
          </a:p>
        </p:txBody>
      </p:sp>
      <p:sp>
        <p:nvSpPr>
          <p:cNvPr id="21507" name="テキスト ボックス 2"/>
          <p:cNvSpPr txBox="1">
            <a:spLocks noChangeArrowheads="1"/>
          </p:cNvSpPr>
          <p:nvPr/>
        </p:nvSpPr>
        <p:spPr bwMode="auto">
          <a:xfrm>
            <a:off x="684213" y="3716338"/>
            <a:ext cx="4852987"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t>２時間</a:t>
            </a:r>
            <a:endParaRPr lang="en-US" altLang="ja-JP" sz="2800"/>
          </a:p>
          <a:p>
            <a:pPr eaLnBrk="1" hangingPunct="1">
              <a:spcBef>
                <a:spcPct val="50000"/>
              </a:spcBef>
              <a:buFontTx/>
              <a:buNone/>
            </a:pPr>
            <a:r>
              <a:rPr lang="ja-JP" altLang="en-US" sz="2800"/>
              <a:t>　居間・・・掃除機、雑巾がけ</a:t>
            </a:r>
            <a:endParaRPr lang="en-US" altLang="ja-JP" sz="2800"/>
          </a:p>
          <a:p>
            <a:pPr eaLnBrk="1" hangingPunct="1">
              <a:spcBef>
                <a:spcPct val="50000"/>
              </a:spcBef>
              <a:buFontTx/>
              <a:buNone/>
            </a:pPr>
            <a:r>
              <a:rPr lang="ja-JP" altLang="en-US" sz="2800"/>
              <a:t>　台所・・・モップがけ</a:t>
            </a:r>
            <a:endParaRPr lang="en-US" altLang="ja-JP" sz="2800"/>
          </a:p>
          <a:p>
            <a:pPr eaLnBrk="1" hangingPunct="1">
              <a:spcBef>
                <a:spcPct val="50000"/>
              </a:spcBef>
              <a:buFontTx/>
              <a:buNone/>
            </a:pPr>
            <a:r>
              <a:rPr lang="ja-JP" altLang="en-US" sz="2800"/>
              <a:t>　浴室・・・そうじ</a:t>
            </a:r>
          </a:p>
        </p:txBody>
      </p:sp>
      <p:pic>
        <p:nvPicPr>
          <p:cNvPr id="21508" name="Picture 2" descr="クリックすると新しいウィンドウで開きま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349625"/>
            <a:ext cx="2665413"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フローチャート : カード 5"/>
          <p:cNvSpPr>
            <a:spLocks noChangeArrowheads="1"/>
          </p:cNvSpPr>
          <p:nvPr/>
        </p:nvSpPr>
        <p:spPr bwMode="auto">
          <a:xfrm>
            <a:off x="3109913" y="325438"/>
            <a:ext cx="3622675" cy="879475"/>
          </a:xfrm>
          <a:prstGeom prst="flowChartPunchedCard">
            <a:avLst/>
          </a:prstGeom>
          <a:solidFill>
            <a:srgbClr val="66FFCC"/>
          </a:solidFill>
          <a:ln w="9525" algn="ctr">
            <a:solidFill>
              <a:srgbClr val="FF6600"/>
            </a:solidFill>
            <a:round/>
            <a:headEnd/>
            <a:tailEnd/>
          </a:ln>
        </p:spPr>
        <p:txBody>
          <a:bodyPr anchor="ct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4000"/>
              <a:t>コーディネート</a:t>
            </a:r>
          </a:p>
        </p:txBody>
      </p:sp>
      <p:pic>
        <p:nvPicPr>
          <p:cNvPr id="21510" name="Picture 6" descr="クリックすると新しいウィンドウで開きま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52400"/>
            <a:ext cx="216058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591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p:cTn id="7" dur="500" fill="hold"/>
                                        <p:tgtEl>
                                          <p:spTgt spid="21509"/>
                                        </p:tgtEl>
                                        <p:attrNameLst>
                                          <p:attrName>ppt_w</p:attrName>
                                        </p:attrNameLst>
                                      </p:cBhvr>
                                      <p:tavLst>
                                        <p:tav tm="0">
                                          <p:val>
                                            <p:fltVal val="0"/>
                                          </p:val>
                                        </p:tav>
                                        <p:tav tm="100000">
                                          <p:val>
                                            <p:strVal val="#ppt_w"/>
                                          </p:val>
                                        </p:tav>
                                      </p:tavLst>
                                    </p:anim>
                                    <p:anim calcmode="lin" valueType="num">
                                      <p:cBhvr>
                                        <p:cTn id="8" dur="500" fill="hold"/>
                                        <p:tgtEl>
                                          <p:spTgt spid="21509"/>
                                        </p:tgtEl>
                                        <p:attrNameLst>
                                          <p:attrName>ppt_h</p:attrName>
                                        </p:attrNameLst>
                                      </p:cBhvr>
                                      <p:tavLst>
                                        <p:tav tm="0">
                                          <p:val>
                                            <p:fltVal val="0"/>
                                          </p:val>
                                        </p:tav>
                                        <p:tav tm="100000">
                                          <p:val>
                                            <p:strVal val="#ppt_h"/>
                                          </p:val>
                                        </p:tav>
                                      </p:tavLst>
                                    </p:anim>
                                    <p:animEffect transition="in" filter="fade">
                                      <p:cBhvr>
                                        <p:cTn id="9" dur="500"/>
                                        <p:tgtEl>
                                          <p:spTgt spid="2150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506"/>
                                        </p:tgtEl>
                                        <p:attrNameLst>
                                          <p:attrName>style.visibility</p:attrName>
                                        </p:attrNameLst>
                                      </p:cBhvr>
                                      <p:to>
                                        <p:strVal val="visible"/>
                                      </p:to>
                                    </p:set>
                                    <p:animEffect transition="in" filter="wipe(left)">
                                      <p:cBhvr>
                                        <p:cTn id="14" dur="500"/>
                                        <p:tgtEl>
                                          <p:spTgt spid="21506"/>
                                        </p:tgtEl>
                                      </p:cBhvr>
                                    </p:animEffec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0"/>
                                          </p:stCondLst>
                                        </p:cTn>
                                        <p:tgtEl>
                                          <p:spTgt spid="21510"/>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1" nodeType="clickEffect">
                                  <p:stCondLst>
                                    <p:cond delay="0"/>
                                  </p:stCondLst>
                                  <p:iterate type="lt">
                                    <p:tmAbs val="0"/>
                                  </p:iterate>
                                  <p:childTnLst>
                                    <p:set>
                                      <p:cBhvr>
                                        <p:cTn id="21" dur="1" fill="hold">
                                          <p:stCondLst>
                                            <p:cond delay="0"/>
                                          </p:stCondLst>
                                        </p:cTn>
                                        <p:tgtEl>
                                          <p:spTgt spid="21507"/>
                                        </p:tgtEl>
                                        <p:attrNameLst>
                                          <p:attrName>style.visibility</p:attrName>
                                        </p:attrNameLst>
                                      </p:cBhvr>
                                      <p:to>
                                        <p:strVal val="visible"/>
                                      </p:to>
                                    </p:set>
                                  </p:childTnLst>
                                </p:cTn>
                              </p:par>
                            </p:childTnLst>
                          </p:cTn>
                        </p:par>
                        <p:par>
                          <p:cTn id="22" fill="hold" nodeType="afterGroup">
                            <p:stCondLst>
                              <p:cond delay="0"/>
                            </p:stCondLst>
                            <p:childTnLst>
                              <p:par>
                                <p:cTn id="23" presetID="18" presetClass="emph" presetSubtype="0" fill="hold" grpId="0" nodeType="afterEffect">
                                  <p:stCondLst>
                                    <p:cond delay="0"/>
                                  </p:stCondLst>
                                  <p:iterate type="lt">
                                    <p:tmPct val="4000"/>
                                  </p:iterate>
                                  <p:childTnLst>
                                    <p:set>
                                      <p:cBhvr override="childStyle">
                                        <p:cTn id="24" dur="2000" fill="hold"/>
                                        <p:tgtEl>
                                          <p:spTgt spid="21507"/>
                                        </p:tgtEl>
                                        <p:attrNameLst>
                                          <p:attrName>style.textDecorationUnderline</p:attrName>
                                        </p:attrNameLst>
                                      </p:cBhvr>
                                      <p:to>
                                        <p:strVal val="true"/>
                                      </p:to>
                                    </p:set>
                                  </p:childTnLst>
                                </p:cTn>
                              </p:par>
                            </p:childTnLst>
                          </p:cTn>
                        </p:par>
                        <p:par>
                          <p:cTn id="25" fill="hold" nodeType="afterGroup">
                            <p:stCondLst>
                              <p:cond delay="4640"/>
                            </p:stCondLst>
                            <p:childTnLst>
                              <p:par>
                                <p:cTn id="26" presetID="1" presetClass="entr" presetSubtype="0" fill="hold" nodeType="afterEffect">
                                  <p:stCondLst>
                                    <p:cond delay="0"/>
                                  </p:stCondLst>
                                  <p:childTnLst>
                                    <p:set>
                                      <p:cBhvr>
                                        <p:cTn id="27"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7" grpId="0"/>
      <p:bldP spid="21507" grpId="1"/>
      <p:bldP spid="2150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テキスト ボックス 1"/>
          <p:cNvSpPr txBox="1">
            <a:spLocks noChangeArrowheads="1"/>
          </p:cNvSpPr>
          <p:nvPr/>
        </p:nvSpPr>
        <p:spPr bwMode="auto">
          <a:xfrm>
            <a:off x="250825" y="247650"/>
            <a:ext cx="367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t>提供者①　川上さん</a:t>
            </a:r>
          </a:p>
        </p:txBody>
      </p:sp>
      <p:sp>
        <p:nvSpPr>
          <p:cNvPr id="22531" name="テキスト ボックス 2"/>
          <p:cNvSpPr txBox="1">
            <a:spLocks noChangeArrowheads="1"/>
          </p:cNvSpPr>
          <p:nvPr/>
        </p:nvSpPr>
        <p:spPr bwMode="auto">
          <a:xfrm>
            <a:off x="1030288" y="981075"/>
            <a:ext cx="6192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t>・コーディネーターの指示通り活動終了</a:t>
            </a:r>
          </a:p>
        </p:txBody>
      </p:sp>
      <p:sp>
        <p:nvSpPr>
          <p:cNvPr id="22532" name="テキスト ボックス 3"/>
          <p:cNvSpPr txBox="1">
            <a:spLocks noChangeArrowheads="1"/>
          </p:cNvSpPr>
          <p:nvPr/>
        </p:nvSpPr>
        <p:spPr bwMode="auto">
          <a:xfrm>
            <a:off x="280988" y="2074863"/>
            <a:ext cx="3671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t>提供者②　中川さん</a:t>
            </a:r>
          </a:p>
        </p:txBody>
      </p:sp>
      <p:sp>
        <p:nvSpPr>
          <p:cNvPr id="22533" name="テキスト ボックス 4"/>
          <p:cNvSpPr txBox="1">
            <a:spLocks noChangeArrowheads="1"/>
          </p:cNvSpPr>
          <p:nvPr/>
        </p:nvSpPr>
        <p:spPr bwMode="auto">
          <a:xfrm>
            <a:off x="323850" y="4724400"/>
            <a:ext cx="367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t>提供者③　下川さん</a:t>
            </a:r>
          </a:p>
        </p:txBody>
      </p:sp>
      <p:sp>
        <p:nvSpPr>
          <p:cNvPr id="22534" name="テキスト ボックス 5"/>
          <p:cNvSpPr txBox="1">
            <a:spLocks noChangeArrowheads="1"/>
          </p:cNvSpPr>
          <p:nvPr/>
        </p:nvSpPr>
        <p:spPr bwMode="auto">
          <a:xfrm>
            <a:off x="1065213" y="2951163"/>
            <a:ext cx="6602412"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t>・コーディネーターの指示通り活動終了後</a:t>
            </a:r>
            <a:endParaRPr lang="en-US" altLang="ja-JP" sz="2800"/>
          </a:p>
          <a:p>
            <a:pPr eaLnBrk="1" hangingPunct="1">
              <a:spcBef>
                <a:spcPct val="50000"/>
              </a:spcBef>
              <a:buFontTx/>
              <a:buNone/>
            </a:pPr>
            <a:r>
              <a:rPr lang="ja-JP" altLang="en-US" sz="2800"/>
              <a:t>　気づいた箇所も掃除</a:t>
            </a:r>
          </a:p>
        </p:txBody>
      </p:sp>
      <p:sp>
        <p:nvSpPr>
          <p:cNvPr id="22535" name="テキスト ボックス 6"/>
          <p:cNvSpPr txBox="1">
            <a:spLocks noChangeArrowheads="1"/>
          </p:cNvSpPr>
          <p:nvPr/>
        </p:nvSpPr>
        <p:spPr bwMode="auto">
          <a:xfrm>
            <a:off x="1068388" y="5497513"/>
            <a:ext cx="6192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t>・コーディネーターの指示通り活動終了</a:t>
            </a:r>
          </a:p>
        </p:txBody>
      </p:sp>
      <p:pic>
        <p:nvPicPr>
          <p:cNvPr id="22536" name="Picture 2" descr="クリックすると新しいウィンドウで開きま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2338" y="674688"/>
            <a:ext cx="1133475"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4" descr="クリックすると新しいウィンドウで開きま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338" y="5349875"/>
            <a:ext cx="1119187"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2" descr="クリックすると新しいウィンドウで開きま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7438" y="3554413"/>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2" descr="クリックすると新しいウィンドウで開きま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2688" y="3554413"/>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789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3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5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53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53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53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2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p:bldP spid="22532" grpId="0"/>
      <p:bldP spid="22533" grpId="0"/>
      <p:bldP spid="22534" grpId="0"/>
      <p:bldP spid="2253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WordArt 2"/>
          <p:cNvSpPr>
            <a:spLocks noChangeArrowheads="1" noChangeShapeType="1" noTextEdit="1"/>
          </p:cNvSpPr>
          <p:nvPr/>
        </p:nvSpPr>
        <p:spPr bwMode="auto">
          <a:xfrm>
            <a:off x="1331913" y="333375"/>
            <a:ext cx="5943600" cy="533400"/>
          </a:xfrm>
          <a:prstGeom prst="rect">
            <a:avLst/>
          </a:prstGeom>
        </p:spPr>
        <p:txBody>
          <a:bodyPr wrap="none" fromWordArt="1">
            <a:prstTxWarp prst="textPlain">
              <a:avLst>
                <a:gd name="adj" fmla="val 50000"/>
              </a:avLst>
            </a:prstTxWarp>
          </a:bodyPr>
          <a:lstStyle/>
          <a:p>
            <a:r>
              <a:rPr lang="ja-JP" altLang="en-US" sz="3600" kern="10">
                <a:ln w="12700">
                  <a:solidFill>
                    <a:srgbClr val="3333CC"/>
                  </a:solidFill>
                  <a:round/>
                  <a:headEnd/>
                  <a:tailEnd/>
                </a:ln>
                <a:solidFill>
                  <a:schemeClr val="accent2">
                    <a:alpha val="50195"/>
                  </a:schemeClr>
                </a:solidFill>
                <a:effectLst>
                  <a:outerShdw dist="45791" dir="2021404" algn="ctr" rotWithShape="0">
                    <a:srgbClr val="9999FF"/>
                  </a:outerShdw>
                </a:effectLst>
                <a:latin typeface="ＭＳ Ｐゴシック"/>
                <a:ea typeface="ＭＳ Ｐゴシック"/>
              </a:rPr>
              <a:t>コーディネーターと提供者</a:t>
            </a:r>
          </a:p>
        </p:txBody>
      </p:sp>
      <p:sp>
        <p:nvSpPr>
          <p:cNvPr id="13315" name="Text Box 3"/>
          <p:cNvSpPr txBox="1">
            <a:spLocks noChangeArrowheads="1"/>
          </p:cNvSpPr>
          <p:nvPr/>
        </p:nvSpPr>
        <p:spPr bwMode="auto">
          <a:xfrm>
            <a:off x="468313" y="1181100"/>
            <a:ext cx="5399087" cy="519113"/>
          </a:xfrm>
          <a:prstGeom prst="rect">
            <a:avLst/>
          </a:prstGeom>
          <a:solidFill>
            <a:srgbClr val="FFC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50000"/>
              </a:spcBef>
              <a:buFontTx/>
              <a:buNone/>
            </a:pPr>
            <a:r>
              <a:rPr lang="ja-JP" altLang="en-US" sz="2800">
                <a:latin typeface="Times New Roman" pitchFamily="18" charset="0"/>
              </a:rPr>
              <a:t>提供者は同じ内容の提供活動を</a:t>
            </a:r>
          </a:p>
        </p:txBody>
      </p:sp>
      <p:sp>
        <p:nvSpPr>
          <p:cNvPr id="13316" name="Text Box 4"/>
          <p:cNvSpPr txBox="1">
            <a:spLocks noChangeArrowheads="1"/>
          </p:cNvSpPr>
          <p:nvPr/>
        </p:nvSpPr>
        <p:spPr bwMode="auto">
          <a:xfrm>
            <a:off x="468313" y="2420938"/>
            <a:ext cx="4751387" cy="519112"/>
          </a:xfrm>
          <a:prstGeom prst="rect">
            <a:avLst/>
          </a:prstGeom>
          <a:solidFill>
            <a:srgbClr val="66FFCC">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50000"/>
              </a:spcBef>
              <a:buFontTx/>
              <a:buNone/>
            </a:pPr>
            <a:r>
              <a:rPr lang="ja-JP" altLang="en-US" sz="2800">
                <a:latin typeface="Times New Roman" pitchFamily="18" charset="0"/>
              </a:rPr>
              <a:t>提供者の進言には耳を貸す</a:t>
            </a:r>
          </a:p>
        </p:txBody>
      </p:sp>
      <p:sp>
        <p:nvSpPr>
          <p:cNvPr id="13317" name="Text Box 5"/>
          <p:cNvSpPr txBox="1">
            <a:spLocks noChangeArrowheads="1"/>
          </p:cNvSpPr>
          <p:nvPr/>
        </p:nvSpPr>
        <p:spPr bwMode="auto">
          <a:xfrm>
            <a:off x="468313" y="4005263"/>
            <a:ext cx="4248150" cy="519112"/>
          </a:xfrm>
          <a:prstGeom prst="rect">
            <a:avLst/>
          </a:prstGeom>
          <a:solidFill>
            <a:srgbClr val="66FFC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50000"/>
              </a:spcBef>
              <a:buFontTx/>
              <a:buNone/>
            </a:pPr>
            <a:r>
              <a:rPr lang="ja-JP" altLang="en-US" sz="2800">
                <a:latin typeface="Times New Roman" pitchFamily="18" charset="0"/>
              </a:rPr>
              <a:t>活動中のトラブルの対処</a:t>
            </a:r>
          </a:p>
        </p:txBody>
      </p:sp>
      <p:sp>
        <p:nvSpPr>
          <p:cNvPr id="13318" name="Text Box 6"/>
          <p:cNvSpPr txBox="1">
            <a:spLocks noChangeArrowheads="1"/>
          </p:cNvSpPr>
          <p:nvPr/>
        </p:nvSpPr>
        <p:spPr bwMode="auto">
          <a:xfrm>
            <a:off x="468313" y="3213100"/>
            <a:ext cx="6191250" cy="519113"/>
          </a:xfrm>
          <a:prstGeom prst="rect">
            <a:avLst/>
          </a:prstGeom>
          <a:solidFill>
            <a:srgbClr val="FFC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50000"/>
              </a:spcBef>
              <a:buFontTx/>
              <a:buNone/>
            </a:pPr>
            <a:r>
              <a:rPr lang="ja-JP" altLang="en-US" sz="2800"/>
              <a:t>利用者との直接連絡は避けるよう指示</a:t>
            </a:r>
          </a:p>
        </p:txBody>
      </p:sp>
      <p:sp>
        <p:nvSpPr>
          <p:cNvPr id="13319" name="Text Box 7"/>
          <p:cNvSpPr txBox="1">
            <a:spLocks noChangeArrowheads="1"/>
          </p:cNvSpPr>
          <p:nvPr/>
        </p:nvSpPr>
        <p:spPr bwMode="auto">
          <a:xfrm>
            <a:off x="468313" y="4797425"/>
            <a:ext cx="6119812" cy="51911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50000"/>
              </a:spcBef>
              <a:buFontTx/>
              <a:buNone/>
            </a:pPr>
            <a:r>
              <a:rPr lang="ja-JP" altLang="en-US" sz="2800"/>
              <a:t>肌の合わない提供活動は我慢させない</a:t>
            </a:r>
          </a:p>
        </p:txBody>
      </p:sp>
      <p:sp>
        <p:nvSpPr>
          <p:cNvPr id="13321" name="Text Box 9"/>
          <p:cNvSpPr txBox="1">
            <a:spLocks noChangeArrowheads="1"/>
          </p:cNvSpPr>
          <p:nvPr/>
        </p:nvSpPr>
        <p:spPr bwMode="auto">
          <a:xfrm>
            <a:off x="2268538" y="1700213"/>
            <a:ext cx="5400675" cy="519112"/>
          </a:xfrm>
          <a:prstGeom prst="rect">
            <a:avLst/>
          </a:prstGeom>
          <a:solidFill>
            <a:srgbClr val="FFC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50000"/>
              </a:spcBef>
              <a:buFontTx/>
              <a:buNone/>
            </a:pPr>
            <a:r>
              <a:rPr lang="ja-JP" altLang="en-US" sz="2800">
                <a:latin typeface="Times New Roman" pitchFamily="18" charset="0"/>
              </a:rPr>
              <a:t>コーディネートの範囲内に止める</a:t>
            </a: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4222750"/>
            <a:ext cx="2255837"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30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ppt_x</p:attrName>
                                        </p:attrNameLst>
                                      </p:cBhvr>
                                      <p:tavLst>
                                        <p:tav tm="0">
                                          <p:val>
                                            <p:strVal val="#ppt_x-.2"/>
                                          </p:val>
                                        </p:tav>
                                        <p:tav tm="100000">
                                          <p:val>
                                            <p:strVal val="#ppt_x"/>
                                          </p:val>
                                        </p:tav>
                                      </p:tavLst>
                                    </p:anim>
                                    <p:anim calcmode="lin" valueType="num">
                                      <p:cBhvr>
                                        <p:cTn id="8" dur="1000" fill="hold"/>
                                        <p:tgtEl>
                                          <p:spTgt spid="133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5" fill="hold" grpId="0" nodeType="clickEffect">
                                  <p:stCondLst>
                                    <p:cond delay="0"/>
                                  </p:stCondLst>
                                  <p:childTnLst>
                                    <p:set>
                                      <p:cBhvr>
                                        <p:cTn id="13" dur="1" fill="hold">
                                          <p:stCondLst>
                                            <p:cond delay="0"/>
                                          </p:stCondLst>
                                        </p:cTn>
                                        <p:tgtEl>
                                          <p:spTgt spid="13315"/>
                                        </p:tgtEl>
                                        <p:attrNameLst>
                                          <p:attrName>style.visibility</p:attrName>
                                        </p:attrNameLst>
                                      </p:cBhvr>
                                      <p:to>
                                        <p:strVal val="visible"/>
                                      </p:to>
                                    </p:set>
                                    <p:animEffect transition="in" filter="blinds(vertical)">
                                      <p:cBhvr>
                                        <p:cTn id="14" dur="500"/>
                                        <p:tgtEl>
                                          <p:spTgt spid="13315"/>
                                        </p:tgtEl>
                                      </p:cBhvr>
                                    </p:animEffect>
                                  </p:childTnLst>
                                </p:cTn>
                              </p:par>
                            </p:childTnLst>
                          </p:cTn>
                        </p:par>
                        <p:par>
                          <p:cTn id="15" fill="hold" nodeType="afterGroup">
                            <p:stCondLst>
                              <p:cond delay="500"/>
                            </p:stCondLst>
                            <p:childTnLst>
                              <p:par>
                                <p:cTn id="16" presetID="3" presetClass="entr" presetSubtype="5" fill="hold" grpId="0" nodeType="afterEffect">
                                  <p:stCondLst>
                                    <p:cond delay="0"/>
                                  </p:stCondLst>
                                  <p:childTnLst>
                                    <p:set>
                                      <p:cBhvr>
                                        <p:cTn id="17" dur="1" fill="hold">
                                          <p:stCondLst>
                                            <p:cond delay="0"/>
                                          </p:stCondLst>
                                        </p:cTn>
                                        <p:tgtEl>
                                          <p:spTgt spid="13321"/>
                                        </p:tgtEl>
                                        <p:attrNameLst>
                                          <p:attrName>style.visibility</p:attrName>
                                        </p:attrNameLst>
                                      </p:cBhvr>
                                      <p:to>
                                        <p:strVal val="visible"/>
                                      </p:to>
                                    </p:set>
                                    <p:animEffect transition="in" filter="blinds(vertical)">
                                      <p:cBhvr>
                                        <p:cTn id="18" dur="500"/>
                                        <p:tgtEl>
                                          <p:spTgt spid="1332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5" fill="hold" grpId="0" nodeType="clickEffect">
                                  <p:stCondLst>
                                    <p:cond delay="0"/>
                                  </p:stCondLst>
                                  <p:childTnLst>
                                    <p:set>
                                      <p:cBhvr>
                                        <p:cTn id="22" dur="1" fill="hold">
                                          <p:stCondLst>
                                            <p:cond delay="0"/>
                                          </p:stCondLst>
                                        </p:cTn>
                                        <p:tgtEl>
                                          <p:spTgt spid="13316"/>
                                        </p:tgtEl>
                                        <p:attrNameLst>
                                          <p:attrName>style.visibility</p:attrName>
                                        </p:attrNameLst>
                                      </p:cBhvr>
                                      <p:to>
                                        <p:strVal val="visible"/>
                                      </p:to>
                                    </p:set>
                                    <p:animEffect transition="in" filter="blinds(vertical)">
                                      <p:cBhvr>
                                        <p:cTn id="23" dur="500"/>
                                        <p:tgtEl>
                                          <p:spTgt spid="1331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5" fill="hold" grpId="0" nodeType="clickEffect">
                                  <p:stCondLst>
                                    <p:cond delay="0"/>
                                  </p:stCondLst>
                                  <p:childTnLst>
                                    <p:set>
                                      <p:cBhvr>
                                        <p:cTn id="27" dur="1" fill="hold">
                                          <p:stCondLst>
                                            <p:cond delay="0"/>
                                          </p:stCondLst>
                                        </p:cTn>
                                        <p:tgtEl>
                                          <p:spTgt spid="13318"/>
                                        </p:tgtEl>
                                        <p:attrNameLst>
                                          <p:attrName>style.visibility</p:attrName>
                                        </p:attrNameLst>
                                      </p:cBhvr>
                                      <p:to>
                                        <p:strVal val="visible"/>
                                      </p:to>
                                    </p:set>
                                    <p:animEffect transition="in" filter="blinds(vertical)">
                                      <p:cBhvr>
                                        <p:cTn id="28" dur="500"/>
                                        <p:tgtEl>
                                          <p:spTgt spid="133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5" fill="hold" grpId="0" nodeType="clickEffect">
                                  <p:stCondLst>
                                    <p:cond delay="0"/>
                                  </p:stCondLst>
                                  <p:childTnLst>
                                    <p:set>
                                      <p:cBhvr>
                                        <p:cTn id="32" dur="1" fill="hold">
                                          <p:stCondLst>
                                            <p:cond delay="0"/>
                                          </p:stCondLst>
                                        </p:cTn>
                                        <p:tgtEl>
                                          <p:spTgt spid="13317"/>
                                        </p:tgtEl>
                                        <p:attrNameLst>
                                          <p:attrName>style.visibility</p:attrName>
                                        </p:attrNameLst>
                                      </p:cBhvr>
                                      <p:to>
                                        <p:strVal val="visible"/>
                                      </p:to>
                                    </p:set>
                                    <p:animEffect transition="in" filter="blinds(vertical)">
                                      <p:cBhvr>
                                        <p:cTn id="33" dur="500"/>
                                        <p:tgtEl>
                                          <p:spTgt spid="1331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5" fill="hold" grpId="0" nodeType="clickEffect">
                                  <p:stCondLst>
                                    <p:cond delay="0"/>
                                  </p:stCondLst>
                                  <p:childTnLst>
                                    <p:set>
                                      <p:cBhvr>
                                        <p:cTn id="37" dur="1" fill="hold">
                                          <p:stCondLst>
                                            <p:cond delay="0"/>
                                          </p:stCondLst>
                                        </p:cTn>
                                        <p:tgtEl>
                                          <p:spTgt spid="13319"/>
                                        </p:tgtEl>
                                        <p:attrNameLst>
                                          <p:attrName>style.visibility</p:attrName>
                                        </p:attrNameLst>
                                      </p:cBhvr>
                                      <p:to>
                                        <p:strVal val="visible"/>
                                      </p:to>
                                    </p:set>
                                    <p:animEffect transition="in" filter="blinds(vertical)">
                                      <p:cBhvr>
                                        <p:cTn id="38" dur="500"/>
                                        <p:tgtEl>
                                          <p:spTgt spid="13319"/>
                                        </p:tgtEl>
                                      </p:cBhvr>
                                    </p:animEffect>
                                  </p:childTnLst>
                                </p:cTn>
                              </p:par>
                            </p:childTnLst>
                          </p:cTn>
                        </p:par>
                        <p:par>
                          <p:cTn id="39" fill="hold" nodeType="afterGroup">
                            <p:stCondLst>
                              <p:cond delay="500"/>
                            </p:stCondLst>
                            <p:childTnLst>
                              <p:par>
                                <p:cTn id="40" presetID="42" presetClass="entr" presetSubtype="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P spid="13315" grpId="0" animBg="1"/>
      <p:bldP spid="13316" grpId="0" animBg="1"/>
      <p:bldP spid="13317" grpId="0" animBg="1"/>
      <p:bldP spid="13318" grpId="0" animBg="1"/>
      <p:bldP spid="13319" grpId="0" animBg="1"/>
      <p:bldP spid="133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14300" y="2398713"/>
            <a:ext cx="5970588" cy="646112"/>
          </a:xfrm>
          <a:prstGeom prst="rect">
            <a:avLst/>
          </a:prstGeom>
          <a:solidFill>
            <a:schemeClr val="accent6">
              <a:lumMod val="20000"/>
              <a:lumOff val="80000"/>
            </a:schemeClr>
          </a:solidFill>
          <a:ln>
            <a:solidFill>
              <a:schemeClr val="accent6"/>
            </a:solidFill>
          </a:ln>
        </p:spPr>
        <p:txBody>
          <a:bodyPr>
            <a:spAutoFit/>
          </a:bodyPr>
          <a:lstStyle/>
          <a:p>
            <a:pPr algn="l">
              <a:defRPr/>
            </a:pPr>
            <a:r>
              <a:rPr lang="ja-JP" altLang="en-US" sz="3600" dirty="0"/>
              <a:t>社協、地域包括支援センター</a:t>
            </a:r>
          </a:p>
        </p:txBody>
      </p:sp>
      <p:sp>
        <p:nvSpPr>
          <p:cNvPr id="2" name="テキスト ボックス 1"/>
          <p:cNvSpPr txBox="1">
            <a:spLocks noChangeArrowheads="1"/>
          </p:cNvSpPr>
          <p:nvPr/>
        </p:nvSpPr>
        <p:spPr bwMode="auto">
          <a:xfrm>
            <a:off x="1403350" y="333375"/>
            <a:ext cx="583088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4000"/>
              <a:t>介護保険改訂への対応</a:t>
            </a:r>
          </a:p>
        </p:txBody>
      </p:sp>
      <p:sp>
        <p:nvSpPr>
          <p:cNvPr id="4" name="テキスト ボックス 3"/>
          <p:cNvSpPr txBox="1">
            <a:spLocks noChangeArrowheads="1"/>
          </p:cNvSpPr>
          <p:nvPr/>
        </p:nvSpPr>
        <p:spPr bwMode="auto">
          <a:xfrm>
            <a:off x="6261894" y="6137275"/>
            <a:ext cx="1944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2800" dirty="0"/>
              <a:t>生活支援</a:t>
            </a:r>
          </a:p>
        </p:txBody>
      </p:sp>
      <p:pic>
        <p:nvPicPr>
          <p:cNvPr id="5" name="Picture 4" descr="クリックすると新しいウィンドウで開きます"/>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8163" y="3757582"/>
            <a:ext cx="1825625"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descr="クリックすると新しいウィンドウで開きま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665538"/>
            <a:ext cx="36258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a:spLocks noChangeArrowheads="1"/>
          </p:cNvSpPr>
          <p:nvPr/>
        </p:nvSpPr>
        <p:spPr bwMode="auto">
          <a:xfrm>
            <a:off x="884238" y="5946775"/>
            <a:ext cx="180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2800"/>
              <a:t>介護予防</a:t>
            </a:r>
          </a:p>
        </p:txBody>
      </p:sp>
      <p:sp>
        <p:nvSpPr>
          <p:cNvPr id="26632" name="テキスト ボックス 5"/>
          <p:cNvSpPr txBox="1">
            <a:spLocks noChangeArrowheads="1"/>
          </p:cNvSpPr>
          <p:nvPr/>
        </p:nvSpPr>
        <p:spPr bwMode="auto">
          <a:xfrm>
            <a:off x="4067175" y="6330950"/>
            <a:ext cx="7207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endParaRPr lang="ja-JP" altLang="en-US" sz="1200"/>
          </a:p>
        </p:txBody>
      </p:sp>
      <p:sp>
        <p:nvSpPr>
          <p:cNvPr id="8" name="テキスト ボックス 7"/>
          <p:cNvSpPr txBox="1">
            <a:spLocks noChangeArrowheads="1"/>
          </p:cNvSpPr>
          <p:nvPr/>
        </p:nvSpPr>
        <p:spPr bwMode="auto">
          <a:xfrm>
            <a:off x="509588" y="1341438"/>
            <a:ext cx="1276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2000"/>
              <a:t>要支援</a:t>
            </a:r>
            <a:r>
              <a:rPr lang="en-US" altLang="ja-JP" sz="2000"/>
              <a:t>Ⅰ</a:t>
            </a:r>
          </a:p>
          <a:p>
            <a:pPr algn="ctr" eaLnBrk="1" hangingPunct="1">
              <a:spcBef>
                <a:spcPct val="50000"/>
              </a:spcBef>
              <a:buFontTx/>
              <a:buNone/>
            </a:pPr>
            <a:r>
              <a:rPr lang="ja-JP" altLang="en-US" sz="2000"/>
              <a:t>要支援</a:t>
            </a:r>
            <a:r>
              <a:rPr lang="en-US" altLang="ja-JP" sz="2000"/>
              <a:t>Ⅱ</a:t>
            </a:r>
            <a:endParaRPr lang="ja-JP" altLang="en-US" sz="2000"/>
          </a:p>
        </p:txBody>
      </p:sp>
      <p:sp>
        <p:nvSpPr>
          <p:cNvPr id="9" name="右大かっこ 8"/>
          <p:cNvSpPr/>
          <p:nvPr/>
        </p:nvSpPr>
        <p:spPr>
          <a:xfrm>
            <a:off x="1752219" y="1395943"/>
            <a:ext cx="46037" cy="742950"/>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ja-JP" altLang="en-US"/>
          </a:p>
        </p:txBody>
      </p:sp>
      <p:sp>
        <p:nvSpPr>
          <p:cNvPr id="10" name="テキスト ボックス 9"/>
          <p:cNvSpPr txBox="1">
            <a:spLocks noChangeArrowheads="1"/>
          </p:cNvSpPr>
          <p:nvPr/>
        </p:nvSpPr>
        <p:spPr bwMode="auto">
          <a:xfrm>
            <a:off x="1854200" y="1463675"/>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2800" dirty="0"/>
              <a:t>軽度</a:t>
            </a:r>
          </a:p>
        </p:txBody>
      </p:sp>
      <p:sp>
        <p:nvSpPr>
          <p:cNvPr id="12" name="円/楕円 11"/>
          <p:cNvSpPr/>
          <p:nvPr/>
        </p:nvSpPr>
        <p:spPr>
          <a:xfrm>
            <a:off x="3132138" y="1304925"/>
            <a:ext cx="935037" cy="828675"/>
          </a:xfrm>
          <a:prstGeom prst="ellipse">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600" dirty="0">
                <a:solidFill>
                  <a:schemeClr val="tx1"/>
                </a:solidFill>
              </a:rPr>
              <a:t>国</a:t>
            </a:r>
          </a:p>
        </p:txBody>
      </p:sp>
      <p:sp>
        <p:nvSpPr>
          <p:cNvPr id="14" name="円/楕円 13"/>
          <p:cNvSpPr/>
          <p:nvPr/>
        </p:nvSpPr>
        <p:spPr>
          <a:xfrm>
            <a:off x="5662613" y="1228725"/>
            <a:ext cx="2106612" cy="1039813"/>
          </a:xfrm>
          <a:prstGeom prst="ellipse">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dirty="0">
                <a:solidFill>
                  <a:schemeClr val="tx1"/>
                </a:solidFill>
              </a:rPr>
              <a:t>自治体</a:t>
            </a:r>
          </a:p>
        </p:txBody>
      </p:sp>
      <p:sp>
        <p:nvSpPr>
          <p:cNvPr id="15" name="ストライプ矢印 14"/>
          <p:cNvSpPr/>
          <p:nvPr/>
        </p:nvSpPr>
        <p:spPr>
          <a:xfrm>
            <a:off x="4348163" y="1389063"/>
            <a:ext cx="1227137" cy="719137"/>
          </a:xfrm>
          <a:prstGeom prst="stripedRightArrow">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6" name="雲 15"/>
          <p:cNvSpPr/>
          <p:nvPr/>
        </p:nvSpPr>
        <p:spPr bwMode="auto">
          <a:xfrm>
            <a:off x="5796136" y="2721769"/>
            <a:ext cx="3141467" cy="1264980"/>
          </a:xfrm>
          <a:prstGeom prst="cloud">
            <a:avLst/>
          </a:prstGeom>
          <a:solidFill>
            <a:srgbClr val="FFCC99">
              <a:alpha val="63000"/>
            </a:srgbClr>
          </a:solidFill>
          <a:ln w="9525" cap="flat" cmpd="sng" algn="ctr">
            <a:solidFill>
              <a:srgbClr val="FF6600"/>
            </a:solidFill>
            <a:prstDash val="solid"/>
            <a:round/>
            <a:headEnd type="none" w="med" len="med"/>
            <a:tailEnd type="none" w="med" len="med"/>
          </a:ln>
          <a:effectLst/>
          <a:extLst/>
        </p:spPr>
        <p:txBody>
          <a:bodyPr wrap="square" anchor="ctr">
            <a:spAutoFit/>
          </a:bodyPr>
          <a:lstStyle/>
          <a:p>
            <a:pPr>
              <a:defRPr/>
            </a:pPr>
            <a:r>
              <a:rPr lang="ja-JP" altLang="en-US" sz="2400" dirty="0">
                <a:ea typeface="ＭＳ Ｐゴシック" pitchFamily="50" charset="-128"/>
              </a:rPr>
              <a:t>地域の</a:t>
            </a:r>
            <a:endParaRPr lang="en-US" altLang="ja-JP" sz="2400" dirty="0">
              <a:ea typeface="ＭＳ Ｐゴシック" pitchFamily="50" charset="-128"/>
            </a:endParaRPr>
          </a:p>
          <a:p>
            <a:pPr>
              <a:defRPr/>
            </a:pPr>
            <a:r>
              <a:rPr lang="ja-JP" altLang="en-US" sz="2400" dirty="0">
                <a:ea typeface="ＭＳ Ｐゴシック" pitchFamily="50" charset="-128"/>
              </a:rPr>
              <a:t>社会資源活用</a:t>
            </a:r>
          </a:p>
        </p:txBody>
      </p:sp>
    </p:spTree>
    <p:extLst>
      <p:ext uri="{BB962C8B-B14F-4D97-AF65-F5344CB8AC3E}">
        <p14:creationId xmlns:p14="http://schemas.microsoft.com/office/powerpoint/2010/main" val="3990169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par>
                          <p:cTn id="43" fill="hold" nodeType="afterGroup">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42" presetClass="entr" presetSubtype="0" fill="hold" nodeType="clickEffect">
                                  <p:stCondLst>
                                    <p:cond delay="0"/>
                                  </p:stCondLst>
                                  <p:childTnLst>
                                    <p:set>
                                      <p:cBhvr>
                                        <p:cTn id="49" dur="1" fill="hold">
                                          <p:stCondLst>
                                            <p:cond delay="0"/>
                                          </p:stCondLst>
                                        </p:cTn>
                                        <p:tgtEl>
                                          <p:spTgt spid="10242"/>
                                        </p:tgtEl>
                                        <p:attrNameLst>
                                          <p:attrName>style.visibility</p:attrName>
                                        </p:attrNameLst>
                                      </p:cBhvr>
                                      <p:to>
                                        <p:strVal val="visible"/>
                                      </p:to>
                                    </p:set>
                                    <p:animEffect transition="in" filter="fade">
                                      <p:cBhvr>
                                        <p:cTn id="50" dur="1000"/>
                                        <p:tgtEl>
                                          <p:spTgt spid="10242"/>
                                        </p:tgtEl>
                                      </p:cBhvr>
                                    </p:animEffect>
                                    <p:anim calcmode="lin" valueType="num">
                                      <p:cBhvr>
                                        <p:cTn id="51" dur="1000" fill="hold"/>
                                        <p:tgtEl>
                                          <p:spTgt spid="10242"/>
                                        </p:tgtEl>
                                        <p:attrNameLst>
                                          <p:attrName>ppt_x</p:attrName>
                                        </p:attrNameLst>
                                      </p:cBhvr>
                                      <p:tavLst>
                                        <p:tav tm="0">
                                          <p:val>
                                            <p:strVal val="#ppt_x"/>
                                          </p:val>
                                        </p:tav>
                                        <p:tav tm="100000">
                                          <p:val>
                                            <p:strVal val="#ppt_x"/>
                                          </p:val>
                                        </p:tav>
                                      </p:tavLst>
                                    </p:anim>
                                    <p:anim calcmode="lin" valueType="num">
                                      <p:cBhvr>
                                        <p:cTn id="52" dur="1000" fill="hold"/>
                                        <p:tgtEl>
                                          <p:spTgt spid="10242"/>
                                        </p:tgtEl>
                                        <p:attrNameLst>
                                          <p:attrName>ppt_y</p:attrName>
                                        </p:attrNameLst>
                                      </p:cBhvr>
                                      <p:tavLst>
                                        <p:tav tm="0">
                                          <p:val>
                                            <p:strVal val="#ppt_y+.1"/>
                                          </p:val>
                                        </p:tav>
                                        <p:tav tm="100000">
                                          <p:val>
                                            <p:strVal val="#ppt_y"/>
                                          </p:val>
                                        </p:tav>
                                      </p:tavLst>
                                    </p:anim>
                                  </p:childTnLst>
                                </p:cTn>
                              </p:par>
                            </p:childTnLst>
                          </p:cTn>
                        </p:par>
                        <p:par>
                          <p:cTn id="53" fill="hold" nodeType="afterGroup">
                            <p:stCondLst>
                              <p:cond delay="1000"/>
                            </p:stCondLst>
                            <p:childTnLst>
                              <p:par>
                                <p:cTn id="54" presetID="1" presetClass="entr" presetSubtype="0"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21" presetClass="entr" presetSubtype="3"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heel(3)">
                                      <p:cBhvr>
                                        <p:cTn id="6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P spid="7" grpId="0"/>
      <p:bldP spid="8" grpId="0"/>
      <p:bldP spid="9" grpId="0" animBg="1"/>
      <p:bldP spid="10" grpId="0"/>
      <p:bldP spid="12" grpId="0" animBg="1"/>
      <p:bldP spid="14" grpId="0" animBg="1"/>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32192">
            <a:off x="66675" y="495300"/>
            <a:ext cx="108108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a:spLocks noChangeArrowheads="1"/>
          </p:cNvSpPr>
          <p:nvPr/>
        </p:nvSpPr>
        <p:spPr bwMode="auto">
          <a:xfrm>
            <a:off x="900113" y="115888"/>
            <a:ext cx="28813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3600"/>
              <a:t>少子高齢化</a:t>
            </a:r>
          </a:p>
        </p:txBody>
      </p:sp>
      <p:sp>
        <p:nvSpPr>
          <p:cNvPr id="10" name="テキスト ボックス 9"/>
          <p:cNvSpPr txBox="1">
            <a:spLocks noChangeArrowheads="1"/>
          </p:cNvSpPr>
          <p:nvPr/>
        </p:nvSpPr>
        <p:spPr bwMode="auto">
          <a:xfrm>
            <a:off x="1475656" y="836712"/>
            <a:ext cx="6858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en-US" altLang="ja-JP" sz="2800" dirty="0"/>
              <a:t>2025</a:t>
            </a:r>
            <a:r>
              <a:rPr lang="ja-JP" altLang="en-US" sz="2800" dirty="0"/>
              <a:t>年には団塊世代が後期高齢者に</a:t>
            </a:r>
          </a:p>
          <a:p>
            <a:pPr eaLnBrk="1" hangingPunct="1">
              <a:spcBef>
                <a:spcPct val="50000"/>
              </a:spcBef>
              <a:buFontTx/>
              <a:buNone/>
            </a:pPr>
            <a:r>
              <a:rPr lang="ja-JP" altLang="en-US" sz="2800" dirty="0"/>
              <a:t>施設が足りない　→　地域で暮らせるように　　</a:t>
            </a:r>
          </a:p>
        </p:txBody>
      </p:sp>
      <p:pic>
        <p:nvPicPr>
          <p:cNvPr id="8" name="Picture 13" descr="クリックすると新しいウィンドウで開きま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141663"/>
            <a:ext cx="8893175" cy="344963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06" name="円/楕円 3"/>
          <p:cNvSpPr>
            <a:spLocks noChangeArrowheads="1"/>
          </p:cNvSpPr>
          <p:nvPr/>
        </p:nvSpPr>
        <p:spPr bwMode="auto">
          <a:xfrm>
            <a:off x="1187450" y="4437063"/>
            <a:ext cx="1943100" cy="576262"/>
          </a:xfrm>
          <a:prstGeom prst="ellipse">
            <a:avLst/>
          </a:prstGeom>
          <a:noFill/>
          <a:ln w="28575" algn="ctr">
            <a:solidFill>
              <a:srgbClr val="FF0000"/>
            </a:solidFill>
            <a:prstDash val="dashDot"/>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endParaRPr lang="ja-JP" altLang="en-US" sz="2800"/>
          </a:p>
        </p:txBody>
      </p:sp>
      <p:sp>
        <p:nvSpPr>
          <p:cNvPr id="25607" name="円/楕円 6"/>
          <p:cNvSpPr>
            <a:spLocks noChangeArrowheads="1"/>
          </p:cNvSpPr>
          <p:nvPr/>
        </p:nvSpPr>
        <p:spPr bwMode="auto">
          <a:xfrm>
            <a:off x="6227763" y="5661025"/>
            <a:ext cx="1943100" cy="576263"/>
          </a:xfrm>
          <a:prstGeom prst="ellipse">
            <a:avLst/>
          </a:prstGeom>
          <a:noFill/>
          <a:ln w="28575" algn="ctr">
            <a:solidFill>
              <a:srgbClr val="FF0000"/>
            </a:solidFill>
            <a:prstDash val="dashDot"/>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endParaRPr lang="ja-JP" altLang="en-US" sz="2800"/>
          </a:p>
        </p:txBody>
      </p:sp>
      <p:sp>
        <p:nvSpPr>
          <p:cNvPr id="9" name="雲 8"/>
          <p:cNvSpPr/>
          <p:nvPr/>
        </p:nvSpPr>
        <p:spPr bwMode="auto">
          <a:xfrm>
            <a:off x="3275856" y="1977570"/>
            <a:ext cx="2017514" cy="1077575"/>
          </a:xfrm>
          <a:prstGeom prst="cloud">
            <a:avLst/>
          </a:prstGeom>
          <a:solidFill>
            <a:srgbClr val="FFCC99">
              <a:alpha val="63000"/>
            </a:srgbClr>
          </a:solidFill>
          <a:ln w="9525" cap="flat" cmpd="sng" algn="ctr">
            <a:solidFill>
              <a:srgbClr val="FF6600"/>
            </a:solidFill>
            <a:prstDash val="solid"/>
            <a:round/>
            <a:headEnd type="none" w="med" len="med"/>
            <a:tailEnd type="none" w="med" len="med"/>
          </a:ln>
          <a:effectLst/>
          <a:extLst/>
        </p:spPr>
        <p:txBody>
          <a:bodyPr wrap="square" anchor="ctr">
            <a:spAutoFit/>
          </a:bodyPr>
          <a:lstStyle/>
          <a:p>
            <a:pPr algn="ctr">
              <a:defRPr/>
            </a:pPr>
            <a:r>
              <a:rPr lang="ja-JP" altLang="en-US" sz="2000" dirty="0">
                <a:ea typeface="ＭＳ Ｐゴシック" pitchFamily="50" charset="-128"/>
              </a:rPr>
              <a:t>地域の</a:t>
            </a:r>
            <a:endParaRPr lang="en-US" altLang="ja-JP" sz="2000" dirty="0">
              <a:ea typeface="ＭＳ Ｐゴシック" pitchFamily="50" charset="-128"/>
            </a:endParaRPr>
          </a:p>
          <a:p>
            <a:pPr algn="ctr">
              <a:defRPr/>
            </a:pPr>
            <a:r>
              <a:rPr lang="ja-JP" altLang="en-US" sz="2000" dirty="0">
                <a:ea typeface="ＭＳ Ｐゴシック" pitchFamily="50" charset="-128"/>
              </a:rPr>
              <a:t>社会資源</a:t>
            </a:r>
          </a:p>
        </p:txBody>
      </p:sp>
    </p:spTree>
    <p:extLst>
      <p:ext uri="{BB962C8B-B14F-4D97-AF65-F5344CB8AC3E}">
        <p14:creationId xmlns:p14="http://schemas.microsoft.com/office/powerpoint/2010/main" val="398150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nodeType="afterGroup">
                            <p:stCondLst>
                              <p:cond delay="0"/>
                            </p:stCondLst>
                            <p:childTnLst>
                              <p:par>
                                <p:cTn id="17" presetID="16" presetClass="entr" presetSubtype="2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25606"/>
                                        </p:tgtEl>
                                        <p:attrNameLst>
                                          <p:attrName>style.visibility</p:attrName>
                                        </p:attrNameLst>
                                      </p:cBhvr>
                                      <p:to>
                                        <p:strVal val="visible"/>
                                      </p:to>
                                    </p:set>
                                  </p:childTnLst>
                                </p:cTn>
                              </p:par>
                            </p:childTnLst>
                          </p:cTn>
                        </p:par>
                        <p:par>
                          <p:cTn id="24" fill="hold" nodeType="afterGroup">
                            <p:stCondLst>
                              <p:cond delay="0"/>
                            </p:stCondLst>
                            <p:childTnLst>
                              <p:par>
                                <p:cTn id="25" presetID="21" presetClass="exit" presetSubtype="1" repeatCount="indefinite" fill="hold" grpId="0" nodeType="afterEffect">
                                  <p:stCondLst>
                                    <p:cond delay="0"/>
                                  </p:stCondLst>
                                  <p:childTnLst>
                                    <p:animEffect transition="out" filter="wheel(1)">
                                      <p:cBhvr>
                                        <p:cTn id="26" dur="2000"/>
                                        <p:tgtEl>
                                          <p:spTgt spid="25606"/>
                                        </p:tgtEl>
                                      </p:cBhvr>
                                    </p:animEffect>
                                    <p:set>
                                      <p:cBhvr>
                                        <p:cTn id="27" dur="1" fill="hold">
                                          <p:stCondLst>
                                            <p:cond delay="1999"/>
                                          </p:stCondLst>
                                        </p:cTn>
                                        <p:tgtEl>
                                          <p:spTgt spid="2560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25607"/>
                                        </p:tgtEl>
                                        <p:attrNameLst>
                                          <p:attrName>style.visibility</p:attrName>
                                        </p:attrNameLst>
                                      </p:cBhvr>
                                      <p:to>
                                        <p:strVal val="visible"/>
                                      </p:to>
                                    </p:set>
                                  </p:childTnLst>
                                </p:cTn>
                              </p:par>
                            </p:childTnLst>
                          </p:cTn>
                        </p:par>
                        <p:par>
                          <p:cTn id="32" fill="hold" nodeType="afterGroup">
                            <p:stCondLst>
                              <p:cond delay="0"/>
                            </p:stCondLst>
                            <p:childTnLst>
                              <p:par>
                                <p:cTn id="33" presetID="21" presetClass="entr" presetSubtype="1" repeatCount="indefinite" fill="hold" grpId="0" nodeType="afterEffect">
                                  <p:stCondLst>
                                    <p:cond delay="0"/>
                                  </p:stCondLst>
                                  <p:endCondLst>
                                    <p:cond evt="onNext" delay="0">
                                      <p:tgtEl>
                                        <p:sldTgt/>
                                      </p:tgtEl>
                                    </p:cond>
                                  </p:endCondLst>
                                  <p:childTnLst>
                                    <p:set>
                                      <p:cBhvr>
                                        <p:cTn id="34" dur="1" fill="hold">
                                          <p:stCondLst>
                                            <p:cond delay="0"/>
                                          </p:stCondLst>
                                        </p:cTn>
                                        <p:tgtEl>
                                          <p:spTgt spid="25607"/>
                                        </p:tgtEl>
                                        <p:attrNameLst>
                                          <p:attrName>style.visibility</p:attrName>
                                        </p:attrNameLst>
                                      </p:cBhvr>
                                      <p:to>
                                        <p:strVal val="visible"/>
                                      </p:to>
                                    </p:set>
                                    <p:animEffect transition="in" filter="wheel(1)">
                                      <p:cBhvr>
                                        <p:cTn id="35" dur="2000"/>
                                        <p:tgtEl>
                                          <p:spTgt spid="25607"/>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3"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heel(3)">
                                      <p:cBhvr>
                                        <p:cTn id="4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5606" grpId="0" animBg="1"/>
      <p:bldP spid="25606" grpId="1" animBg="1"/>
      <p:bldP spid="25607" grpId="0" animBg="1"/>
      <p:bldP spid="25607" grpId="1"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2"/>
          <p:cNvSpPr txBox="1">
            <a:spLocks noChangeArrowheads="1"/>
          </p:cNvSpPr>
          <p:nvPr/>
        </p:nvSpPr>
        <p:spPr bwMode="auto">
          <a:xfrm>
            <a:off x="360363" y="2798763"/>
            <a:ext cx="3209925" cy="1570037"/>
          </a:xfrm>
          <a:prstGeom prst="rect">
            <a:avLst/>
          </a:prstGeom>
          <a:solidFill>
            <a:srgbClr val="FFCC99">
              <a:alpha val="52156"/>
            </a:srgbClr>
          </a:solidFill>
          <a:ln w="9525">
            <a:solidFill>
              <a:srgbClr val="FFC000"/>
            </a:solidFill>
            <a:miter lim="800000"/>
            <a:headEnd/>
            <a:tailEnd/>
          </a:ln>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400"/>
              <a:t>ボランティア団体・</a:t>
            </a:r>
            <a:r>
              <a:rPr lang="en-US" altLang="ja-JP" sz="2400"/>
              <a:t>NPO</a:t>
            </a:r>
          </a:p>
          <a:p>
            <a:pPr eaLnBrk="1" hangingPunct="1">
              <a:spcBef>
                <a:spcPct val="50000"/>
              </a:spcBef>
              <a:buFontTx/>
              <a:buNone/>
            </a:pPr>
            <a:r>
              <a:rPr lang="ja-JP" altLang="en-US" sz="2400"/>
              <a:t>自治会</a:t>
            </a:r>
            <a:endParaRPr lang="en-US" altLang="ja-JP" sz="2400"/>
          </a:p>
          <a:p>
            <a:pPr eaLnBrk="1" hangingPunct="1">
              <a:spcBef>
                <a:spcPct val="50000"/>
              </a:spcBef>
              <a:buFontTx/>
              <a:buNone/>
            </a:pPr>
            <a:r>
              <a:rPr lang="ja-JP" altLang="en-US" sz="2400"/>
              <a:t>婦人会　ｅｔｃ．</a:t>
            </a:r>
          </a:p>
        </p:txBody>
      </p:sp>
      <p:sp>
        <p:nvSpPr>
          <p:cNvPr id="5" name="テキスト ボックス 4"/>
          <p:cNvSpPr txBox="1">
            <a:spLocks noChangeArrowheads="1"/>
          </p:cNvSpPr>
          <p:nvPr/>
        </p:nvSpPr>
        <p:spPr bwMode="auto">
          <a:xfrm>
            <a:off x="1476375" y="1966913"/>
            <a:ext cx="8620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4400"/>
              <a:t>＝</a:t>
            </a:r>
          </a:p>
        </p:txBody>
      </p:sp>
      <p:sp>
        <p:nvSpPr>
          <p:cNvPr id="7" name="雲 6"/>
          <p:cNvSpPr/>
          <p:nvPr/>
        </p:nvSpPr>
        <p:spPr bwMode="auto">
          <a:xfrm>
            <a:off x="360363" y="391528"/>
            <a:ext cx="2879725" cy="1452384"/>
          </a:xfrm>
          <a:prstGeom prst="cloud">
            <a:avLst/>
          </a:prstGeom>
          <a:solidFill>
            <a:srgbClr val="FFCC99">
              <a:alpha val="63000"/>
            </a:srgbClr>
          </a:solidFill>
          <a:ln w="9525" cap="flat" cmpd="sng" algn="ctr">
            <a:solidFill>
              <a:srgbClr val="FF6600"/>
            </a:solidFill>
            <a:prstDash val="solid"/>
            <a:round/>
            <a:headEnd type="none" w="med" len="med"/>
            <a:tailEnd type="none" w="med" len="med"/>
          </a:ln>
          <a:effectLst/>
          <a:extLst/>
        </p:spPr>
        <p:txBody>
          <a:bodyPr anchor="ctr">
            <a:spAutoFit/>
          </a:bodyPr>
          <a:lstStyle/>
          <a:p>
            <a:pPr>
              <a:defRPr/>
            </a:pPr>
            <a:r>
              <a:rPr lang="ja-JP" altLang="en-US" sz="2800" dirty="0">
                <a:ea typeface="ＭＳ Ｐゴシック" pitchFamily="50" charset="-128"/>
              </a:rPr>
              <a:t>地域の</a:t>
            </a:r>
            <a:endParaRPr lang="en-US" altLang="ja-JP" sz="2800" dirty="0">
              <a:ea typeface="ＭＳ Ｐゴシック" pitchFamily="50" charset="-128"/>
            </a:endParaRPr>
          </a:p>
          <a:p>
            <a:pPr>
              <a:defRPr/>
            </a:pPr>
            <a:r>
              <a:rPr lang="ja-JP" altLang="en-US" sz="2800" dirty="0">
                <a:ea typeface="ＭＳ Ｐゴシック" pitchFamily="50" charset="-128"/>
              </a:rPr>
              <a:t>社会資源</a:t>
            </a:r>
          </a:p>
        </p:txBody>
      </p:sp>
      <p:sp>
        <p:nvSpPr>
          <p:cNvPr id="8" name="ストライプ矢印 7"/>
          <p:cNvSpPr/>
          <p:nvPr/>
        </p:nvSpPr>
        <p:spPr bwMode="auto">
          <a:xfrm>
            <a:off x="3492500" y="836613"/>
            <a:ext cx="1470025" cy="863600"/>
          </a:xfrm>
          <a:prstGeom prst="stripedRightArrow">
            <a:avLst/>
          </a:prstGeom>
          <a:solidFill>
            <a:srgbClr val="66FFCC"/>
          </a:solidFill>
          <a:ln w="9525" cap="flat" cmpd="sng" algn="ctr">
            <a:solidFill>
              <a:srgbClr val="00B0F0"/>
            </a:solidFill>
            <a:prstDash val="solid"/>
            <a:round/>
            <a:headEnd type="none" w="med" len="med"/>
            <a:tailEnd type="none" w="med" len="med"/>
          </a:ln>
          <a:effectLst/>
          <a:extLst/>
        </p:spPr>
        <p:txBody>
          <a:bodyPr anchor="ctr">
            <a:spAutoFit/>
          </a:bodyPr>
          <a:lstStyle/>
          <a:p>
            <a:pPr>
              <a:defRPr/>
            </a:pPr>
            <a:endParaRPr lang="ja-JP" altLang="en-US"/>
          </a:p>
        </p:txBody>
      </p:sp>
      <p:sp>
        <p:nvSpPr>
          <p:cNvPr id="26630" name="フローチャート : 書類 8"/>
          <p:cNvSpPr>
            <a:spLocks noChangeArrowheads="1"/>
          </p:cNvSpPr>
          <p:nvPr/>
        </p:nvSpPr>
        <p:spPr bwMode="auto">
          <a:xfrm>
            <a:off x="5033963" y="452438"/>
            <a:ext cx="2590800" cy="1452562"/>
          </a:xfrm>
          <a:prstGeom prst="flowChartDocument">
            <a:avLst/>
          </a:prstGeom>
          <a:solidFill>
            <a:srgbClr val="CCECFF"/>
          </a:solidFill>
          <a:ln w="9525" algn="ctr">
            <a:solidFill>
              <a:srgbClr val="FF6600"/>
            </a:solidFill>
            <a:round/>
            <a:headEnd/>
            <a:tailEnd/>
          </a:ln>
        </p:spPr>
        <p:txBody>
          <a:bodyPr anchor="ct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t>地域包括支援</a:t>
            </a:r>
          </a:p>
          <a:p>
            <a:pPr eaLnBrk="1" hangingPunct="1">
              <a:spcBef>
                <a:spcPct val="50000"/>
              </a:spcBef>
              <a:buFontTx/>
              <a:buNone/>
            </a:pPr>
            <a:r>
              <a:rPr lang="ja-JP" altLang="en-US" sz="2800"/>
              <a:t>　センター</a:t>
            </a:r>
          </a:p>
        </p:txBody>
      </p:sp>
      <p:pic>
        <p:nvPicPr>
          <p:cNvPr id="26631" name="Picture 2" descr="クリックすると新しいウィンドウで開きま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2913" y="1927225"/>
            <a:ext cx="190658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テキスト ボックス 11"/>
          <p:cNvSpPr txBox="1">
            <a:spLocks noChangeArrowheads="1"/>
          </p:cNvSpPr>
          <p:nvPr/>
        </p:nvSpPr>
        <p:spPr bwMode="auto">
          <a:xfrm>
            <a:off x="5429250" y="4010025"/>
            <a:ext cx="32702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400"/>
              <a:t>☆ちょっとした生活支援</a:t>
            </a:r>
            <a:endParaRPr lang="en-US" altLang="ja-JP" sz="2400"/>
          </a:p>
          <a:p>
            <a:pPr eaLnBrk="1" hangingPunct="1">
              <a:spcBef>
                <a:spcPct val="50000"/>
              </a:spcBef>
              <a:buFontTx/>
              <a:buNone/>
            </a:pPr>
            <a:r>
              <a:rPr lang="ja-JP" altLang="en-US" sz="2400"/>
              <a:t>　　　家事援助、ゴミ出し</a:t>
            </a:r>
            <a:endParaRPr lang="en-US" altLang="ja-JP" sz="2400"/>
          </a:p>
          <a:p>
            <a:pPr eaLnBrk="1" hangingPunct="1">
              <a:spcBef>
                <a:spcPct val="50000"/>
              </a:spcBef>
              <a:buFontTx/>
              <a:buNone/>
            </a:pPr>
            <a:r>
              <a:rPr lang="ja-JP" altLang="en-US" sz="2400"/>
              <a:t>　　　安否確認、配食</a:t>
            </a:r>
            <a:endParaRPr lang="en-US" altLang="ja-JP" sz="2400"/>
          </a:p>
        </p:txBody>
      </p:sp>
      <p:cxnSp>
        <p:nvCxnSpPr>
          <p:cNvPr id="26633" name="直線コネクタ 13"/>
          <p:cNvCxnSpPr>
            <a:cxnSpLocks noChangeShapeType="1"/>
          </p:cNvCxnSpPr>
          <p:nvPr/>
        </p:nvCxnSpPr>
        <p:spPr bwMode="auto">
          <a:xfrm flipH="1">
            <a:off x="827088" y="1268413"/>
            <a:ext cx="7386637" cy="5040312"/>
          </a:xfrm>
          <a:prstGeom prst="line">
            <a:avLst/>
          </a:prstGeom>
          <a:noFill/>
          <a:ln w="25400" algn="ctr">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634" name="Picture 4" descr="クリックすると新しいウィンドウで開きま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3981450"/>
            <a:ext cx="158432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a:spLocks noChangeArrowheads="1"/>
          </p:cNvSpPr>
          <p:nvPr/>
        </p:nvSpPr>
        <p:spPr bwMode="auto">
          <a:xfrm>
            <a:off x="4962525" y="5580063"/>
            <a:ext cx="35433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a:t>☆介護予防</a:t>
            </a:r>
            <a:endParaRPr lang="en-US" altLang="ja-JP" sz="2800"/>
          </a:p>
          <a:p>
            <a:pPr eaLnBrk="1" hangingPunct="1">
              <a:spcBef>
                <a:spcPct val="50000"/>
              </a:spcBef>
              <a:buFontTx/>
              <a:buNone/>
            </a:pPr>
            <a:r>
              <a:rPr lang="ja-JP" altLang="en-US" sz="2800"/>
              <a:t>　　同好会　→　サロン</a:t>
            </a:r>
          </a:p>
        </p:txBody>
      </p:sp>
    </p:spTree>
    <p:extLst>
      <p:ext uri="{BB962C8B-B14F-4D97-AF65-F5344CB8AC3E}">
        <p14:creationId xmlns:p14="http://schemas.microsoft.com/office/powerpoint/2010/main" val="3795936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630"/>
                                        </p:tgtEl>
                                        <p:attrNameLst>
                                          <p:attrName>style.visibility</p:attrName>
                                        </p:attrNameLst>
                                      </p:cBhvr>
                                      <p:to>
                                        <p:strVal val="visible"/>
                                      </p:to>
                                    </p:set>
                                    <p:animEffect transition="in" filter="barn(inVertical)">
                                      <p:cBhvr>
                                        <p:cTn id="27" dur="500"/>
                                        <p:tgtEl>
                                          <p:spTgt spid="266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26633"/>
                                        </p:tgtEl>
                                        <p:attrNameLst>
                                          <p:attrName>style.visibility</p:attrName>
                                        </p:attrNameLst>
                                      </p:cBhvr>
                                      <p:to>
                                        <p:strVal val="visible"/>
                                      </p:to>
                                    </p:set>
                                  </p:childTnLst>
                                </p:cTn>
                              </p:par>
                            </p:childTnLst>
                          </p:cTn>
                        </p:par>
                        <p:par>
                          <p:cTn id="32" fill="hold" nodeType="afterGroup">
                            <p:stCondLst>
                              <p:cond delay="0"/>
                            </p:stCondLst>
                            <p:childTnLst>
                              <p:par>
                                <p:cTn id="33" presetID="10" presetClass="entr" presetSubtype="0" fill="hold" grpId="0" nodeType="afterEffect">
                                  <p:stCondLst>
                                    <p:cond delay="0"/>
                                  </p:stCondLst>
                                  <p:childTnLst>
                                    <p:set>
                                      <p:cBhvr>
                                        <p:cTn id="34" dur="1" fill="hold">
                                          <p:stCondLst>
                                            <p:cond delay="0"/>
                                          </p:stCondLst>
                                        </p:cTn>
                                        <p:tgtEl>
                                          <p:spTgt spid="26632"/>
                                        </p:tgtEl>
                                        <p:attrNameLst>
                                          <p:attrName>style.visibility</p:attrName>
                                        </p:attrNameLst>
                                      </p:cBhvr>
                                      <p:to>
                                        <p:strVal val="visible"/>
                                      </p:to>
                                    </p:set>
                                    <p:animEffect transition="in" filter="fade">
                                      <p:cBhvr>
                                        <p:cTn id="35" dur="500"/>
                                        <p:tgtEl>
                                          <p:spTgt spid="26632"/>
                                        </p:tgtEl>
                                      </p:cBhvr>
                                    </p:animEffect>
                                  </p:childTnLst>
                                </p:cTn>
                              </p:par>
                            </p:childTnLst>
                          </p:cTn>
                        </p:par>
                        <p:par>
                          <p:cTn id="36" fill="hold" nodeType="afterGroup">
                            <p:stCondLst>
                              <p:cond delay="500"/>
                            </p:stCondLst>
                            <p:childTnLst>
                              <p:par>
                                <p:cTn id="37" presetID="10" presetClass="entr" presetSubtype="0" fill="hold" nodeType="afterEffect">
                                  <p:stCondLst>
                                    <p:cond delay="0"/>
                                  </p:stCondLst>
                                  <p:childTnLst>
                                    <p:set>
                                      <p:cBhvr>
                                        <p:cTn id="38" dur="1" fill="hold">
                                          <p:stCondLst>
                                            <p:cond delay="0"/>
                                          </p:stCondLst>
                                        </p:cTn>
                                        <p:tgtEl>
                                          <p:spTgt spid="26631"/>
                                        </p:tgtEl>
                                        <p:attrNameLst>
                                          <p:attrName>style.visibility</p:attrName>
                                        </p:attrNameLst>
                                      </p:cBhvr>
                                      <p:to>
                                        <p:strVal val="visible"/>
                                      </p:to>
                                    </p:set>
                                    <p:animEffect transition="in" filter="fade">
                                      <p:cBhvr>
                                        <p:cTn id="39" dur="500"/>
                                        <p:tgtEl>
                                          <p:spTgt spid="2663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26634"/>
                                        </p:tgtEl>
                                        <p:attrNameLst>
                                          <p:attrName>style.visibility</p:attrName>
                                        </p:attrNameLst>
                                      </p:cBhvr>
                                      <p:to>
                                        <p:strVal val="visible"/>
                                      </p:to>
                                    </p:set>
                                    <p:animEffect transition="in" filter="fade">
                                      <p:cBhvr>
                                        <p:cTn id="44" dur="500"/>
                                        <p:tgtEl>
                                          <p:spTgt spid="26634"/>
                                        </p:tgtEl>
                                      </p:cBhvr>
                                    </p:animEffec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26630" grpId="0" animBg="1"/>
      <p:bldP spid="2663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5003800" y="1513455"/>
            <a:ext cx="30972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a:t>会員の高齢化</a:t>
            </a:r>
          </a:p>
        </p:txBody>
      </p:sp>
      <p:pic>
        <p:nvPicPr>
          <p:cNvPr id="44035" name="Picture 3" descr="health_016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2975" y="2601912"/>
            <a:ext cx="26733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health_01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6994" y="2922587"/>
            <a:ext cx="27114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5"/>
          <p:cNvSpPr txBox="1">
            <a:spLocks noChangeArrowheads="1"/>
          </p:cNvSpPr>
          <p:nvPr/>
        </p:nvSpPr>
        <p:spPr bwMode="auto">
          <a:xfrm>
            <a:off x="323850" y="260350"/>
            <a:ext cx="396011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dirty="0"/>
              <a:t>総合事業への参画</a:t>
            </a:r>
          </a:p>
        </p:txBody>
      </p:sp>
      <p:pic>
        <p:nvPicPr>
          <p:cNvPr id="44038" name="Picture 6" descr="health_017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0" y="1125538"/>
            <a:ext cx="3095625"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3" name="Rectangle 11"/>
          <p:cNvSpPr>
            <a:spLocks noChangeArrowheads="1"/>
          </p:cNvSpPr>
          <p:nvPr/>
        </p:nvSpPr>
        <p:spPr bwMode="auto">
          <a:xfrm>
            <a:off x="539750" y="5445125"/>
            <a:ext cx="2952750" cy="64928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a:solidFill>
                  <a:schemeClr val="hlink"/>
                </a:solidFill>
              </a:rPr>
              <a:t>コーディネーター</a:t>
            </a:r>
          </a:p>
        </p:txBody>
      </p:sp>
      <p:sp>
        <p:nvSpPr>
          <p:cNvPr id="44041" name="AutoShape 9"/>
          <p:cNvSpPr>
            <a:spLocks noChangeArrowheads="1"/>
          </p:cNvSpPr>
          <p:nvPr/>
        </p:nvSpPr>
        <p:spPr bwMode="auto">
          <a:xfrm>
            <a:off x="539750" y="3933825"/>
            <a:ext cx="2735263" cy="1192213"/>
          </a:xfrm>
          <a:prstGeom prst="downArrowCallout">
            <a:avLst>
              <a:gd name="adj1" fmla="val 33501"/>
              <a:gd name="adj2" fmla="val 33437"/>
              <a:gd name="adj3" fmla="val 18199"/>
              <a:gd name="adj4" fmla="val 68042"/>
            </a:avLst>
          </a:prstGeom>
          <a:solidFill>
            <a:srgbClr val="FFCC99"/>
          </a:solidFill>
          <a:ln w="9525"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2800"/>
              <a:t>利用者増加</a:t>
            </a:r>
          </a:p>
        </p:txBody>
      </p:sp>
    </p:spTree>
    <p:extLst>
      <p:ext uri="{BB962C8B-B14F-4D97-AF65-F5344CB8AC3E}">
        <p14:creationId xmlns:p14="http://schemas.microsoft.com/office/powerpoint/2010/main" val="1006876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403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4038"/>
                                        </p:tgtEl>
                                        <p:attrNameLst>
                                          <p:attrName>style.visibility</p:attrName>
                                        </p:attrNameLst>
                                      </p:cBhvr>
                                      <p:to>
                                        <p:strVal val="visible"/>
                                      </p:to>
                                    </p:set>
                                    <p:animEffect transition="in" filter="fade">
                                      <p:cBhvr>
                                        <p:cTn id="9" dur="2000"/>
                                        <p:tgtEl>
                                          <p:spTgt spid="440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4034"/>
                                        </p:tgtEl>
                                        <p:attrNameLst>
                                          <p:attrName>style.visibility</p:attrName>
                                        </p:attrNameLst>
                                      </p:cBhvr>
                                      <p:to>
                                        <p:strVal val="visible"/>
                                      </p:to>
                                    </p:set>
                                  </p:childTnLst>
                                </p:cTn>
                              </p:par>
                            </p:childTnLst>
                          </p:cTn>
                        </p:par>
                        <p:par>
                          <p:cTn id="14" fill="hold" nodeType="afterGroup">
                            <p:stCondLst>
                              <p:cond delay="0"/>
                            </p:stCondLst>
                            <p:childTnLst>
                              <p:par>
                                <p:cTn id="15" presetID="10" presetClass="entr" presetSubtype="0" fill="hold" nodeType="afterEffect">
                                  <p:stCondLst>
                                    <p:cond delay="0"/>
                                  </p:stCondLst>
                                  <p:childTnLst>
                                    <p:set>
                                      <p:cBhvr>
                                        <p:cTn id="16" dur="1" fill="hold">
                                          <p:stCondLst>
                                            <p:cond delay="0"/>
                                          </p:stCondLst>
                                        </p:cTn>
                                        <p:tgtEl>
                                          <p:spTgt spid="44035"/>
                                        </p:tgtEl>
                                        <p:attrNameLst>
                                          <p:attrName>style.visibility</p:attrName>
                                        </p:attrNameLst>
                                      </p:cBhvr>
                                      <p:to>
                                        <p:strVal val="visible"/>
                                      </p:to>
                                    </p:set>
                                    <p:animEffect transition="in" filter="fade">
                                      <p:cBhvr>
                                        <p:cTn id="17" dur="2000"/>
                                        <p:tgtEl>
                                          <p:spTgt spid="44035"/>
                                        </p:tgtEl>
                                      </p:cBhvr>
                                    </p:animEffect>
                                  </p:childTnLst>
                                </p:cTn>
                              </p:par>
                              <p:par>
                                <p:cTn id="18" presetID="10" presetClass="entr" presetSubtype="0" fill="hold" nodeType="withEffect">
                                  <p:stCondLst>
                                    <p:cond delay="0"/>
                                  </p:stCondLst>
                                  <p:childTnLst>
                                    <p:set>
                                      <p:cBhvr>
                                        <p:cTn id="19" dur="1" fill="hold">
                                          <p:stCondLst>
                                            <p:cond delay="0"/>
                                          </p:stCondLst>
                                        </p:cTn>
                                        <p:tgtEl>
                                          <p:spTgt spid="44036"/>
                                        </p:tgtEl>
                                        <p:attrNameLst>
                                          <p:attrName>style.visibility</p:attrName>
                                        </p:attrNameLst>
                                      </p:cBhvr>
                                      <p:to>
                                        <p:strVal val="visible"/>
                                      </p:to>
                                    </p:set>
                                    <p:animEffect transition="in" filter="fade">
                                      <p:cBhvr>
                                        <p:cTn id="20" dur="2000"/>
                                        <p:tgtEl>
                                          <p:spTgt spid="4403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 fill="hold" grpId="0" nodeType="clickEffect">
                                  <p:stCondLst>
                                    <p:cond delay="0"/>
                                  </p:stCondLst>
                                  <p:childTnLst>
                                    <p:set>
                                      <p:cBhvr>
                                        <p:cTn id="24" dur="1" fill="hold">
                                          <p:stCondLst>
                                            <p:cond delay="0"/>
                                          </p:stCondLst>
                                        </p:cTn>
                                        <p:tgtEl>
                                          <p:spTgt spid="44041"/>
                                        </p:tgtEl>
                                        <p:attrNameLst>
                                          <p:attrName>style.visibility</p:attrName>
                                        </p:attrNameLst>
                                      </p:cBhvr>
                                      <p:to>
                                        <p:strVal val="visible"/>
                                      </p:to>
                                    </p:set>
                                    <p:anim calcmode="lin" valueType="num">
                                      <p:cBhvr>
                                        <p:cTn id="25" dur="500" fill="hold"/>
                                        <p:tgtEl>
                                          <p:spTgt spid="44041"/>
                                        </p:tgtEl>
                                        <p:attrNameLst>
                                          <p:attrName>ppt_x</p:attrName>
                                        </p:attrNameLst>
                                      </p:cBhvr>
                                      <p:tavLst>
                                        <p:tav tm="0">
                                          <p:val>
                                            <p:strVal val="#ppt_x"/>
                                          </p:val>
                                        </p:tav>
                                        <p:tav tm="100000">
                                          <p:val>
                                            <p:strVal val="#ppt_x"/>
                                          </p:val>
                                        </p:tav>
                                      </p:tavLst>
                                    </p:anim>
                                    <p:anim calcmode="lin" valueType="num">
                                      <p:cBhvr>
                                        <p:cTn id="26" dur="500" fill="hold"/>
                                        <p:tgtEl>
                                          <p:spTgt spid="44041"/>
                                        </p:tgtEl>
                                        <p:attrNameLst>
                                          <p:attrName>ppt_y</p:attrName>
                                        </p:attrNameLst>
                                      </p:cBhvr>
                                      <p:tavLst>
                                        <p:tav tm="0">
                                          <p:val>
                                            <p:strVal val="#ppt_y-#ppt_h/2"/>
                                          </p:val>
                                        </p:tav>
                                        <p:tav tm="100000">
                                          <p:val>
                                            <p:strVal val="#ppt_y"/>
                                          </p:val>
                                        </p:tav>
                                      </p:tavLst>
                                    </p:anim>
                                    <p:anim calcmode="lin" valueType="num">
                                      <p:cBhvr>
                                        <p:cTn id="27" dur="500" fill="hold"/>
                                        <p:tgtEl>
                                          <p:spTgt spid="44041"/>
                                        </p:tgtEl>
                                        <p:attrNameLst>
                                          <p:attrName>ppt_w</p:attrName>
                                        </p:attrNameLst>
                                      </p:cBhvr>
                                      <p:tavLst>
                                        <p:tav tm="0">
                                          <p:val>
                                            <p:strVal val="#ppt_w"/>
                                          </p:val>
                                        </p:tav>
                                        <p:tav tm="100000">
                                          <p:val>
                                            <p:strVal val="#ppt_w"/>
                                          </p:val>
                                        </p:tav>
                                      </p:tavLst>
                                    </p:anim>
                                    <p:anim calcmode="lin" valueType="num">
                                      <p:cBhvr>
                                        <p:cTn id="28" dur="500" fill="hold"/>
                                        <p:tgtEl>
                                          <p:spTgt spid="44041"/>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0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037" grpId="0"/>
      <p:bldP spid="90123" grpId="0" animBg="1"/>
      <p:bldP spid="4404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1E09C53-56BC-4F3E-B5DC-25B4FB56C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460" y="980728"/>
            <a:ext cx="7269940" cy="5184576"/>
          </a:xfrm>
          <a:prstGeom prst="rect">
            <a:avLst/>
          </a:prstGeom>
        </p:spPr>
      </p:pic>
      <p:sp>
        <p:nvSpPr>
          <p:cNvPr id="4" name="吹き出し: 円形 3">
            <a:extLst>
              <a:ext uri="{FF2B5EF4-FFF2-40B4-BE49-F238E27FC236}">
                <a16:creationId xmlns:a16="http://schemas.microsoft.com/office/drawing/2014/main" id="{60F2286B-D684-4FCC-A286-8604966C0861}"/>
              </a:ext>
            </a:extLst>
          </p:cNvPr>
          <p:cNvSpPr/>
          <p:nvPr/>
        </p:nvSpPr>
        <p:spPr>
          <a:xfrm>
            <a:off x="5580112" y="2708920"/>
            <a:ext cx="3456384" cy="2232248"/>
          </a:xfrm>
          <a:prstGeom prst="wedgeEllipseCallout">
            <a:avLst>
              <a:gd name="adj1" fmla="val -62948"/>
              <a:gd name="adj2" fmla="val -192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ナルクは、自分の健康と生きがいを得るためにボランティアをさせて頂くという理念のもとに創られた団体だよ</a:t>
            </a:r>
            <a:endParaRPr kumimoji="1" lang="ja-JP" altLang="en-US" b="1" dirty="0"/>
          </a:p>
        </p:txBody>
      </p:sp>
      <p:sp>
        <p:nvSpPr>
          <p:cNvPr id="5" name="正方形/長方形 4">
            <a:extLst>
              <a:ext uri="{FF2B5EF4-FFF2-40B4-BE49-F238E27FC236}">
                <a16:creationId xmlns:a16="http://schemas.microsoft.com/office/drawing/2014/main" id="{2CAADEC8-5A99-4548-9C9E-29A49A8EB5DF}"/>
              </a:ext>
            </a:extLst>
          </p:cNvPr>
          <p:cNvSpPr/>
          <p:nvPr/>
        </p:nvSpPr>
        <p:spPr>
          <a:xfrm>
            <a:off x="363824" y="5554106"/>
            <a:ext cx="8416352" cy="646331"/>
          </a:xfrm>
          <a:prstGeom prst="rect">
            <a:avLst/>
          </a:prstGeom>
          <a:noFill/>
        </p:spPr>
        <p:txBody>
          <a:bodyPr wrap="square" lIns="91440" tIns="45720" rIns="91440" bIns="45720">
            <a:spAutoFit/>
          </a:bodyPr>
          <a:lstStyle/>
          <a:p>
            <a:pPr algn="ctr"/>
            <a:r>
              <a:rPr lang="ja-JP" altLang="en-US" sz="3600" b="1" cap="none" spc="0" dirty="0">
                <a:ln w="12700">
                  <a:solidFill>
                    <a:schemeClr val="accent3">
                      <a:lumMod val="50000"/>
                    </a:schemeClr>
                  </a:solidFill>
                  <a:prstDash val="solid"/>
                </a:ln>
                <a:effectLst>
                  <a:innerShdw blurRad="177800">
                    <a:schemeClr val="accent3">
                      <a:lumMod val="50000"/>
                    </a:schemeClr>
                  </a:innerShdw>
                </a:effectLst>
              </a:rPr>
              <a:t>ご清聴ありがとうございました</a:t>
            </a:r>
          </a:p>
        </p:txBody>
      </p:sp>
    </p:spTree>
    <p:extLst>
      <p:ext uri="{BB962C8B-B14F-4D97-AF65-F5344CB8AC3E}">
        <p14:creationId xmlns:p14="http://schemas.microsoft.com/office/powerpoint/2010/main" val="316021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80" name="Object 8"/>
          <p:cNvGraphicFramePr>
            <a:graphicFrameLocks noChangeAspect="1"/>
          </p:cNvGraphicFramePr>
          <p:nvPr/>
        </p:nvGraphicFramePr>
        <p:xfrm>
          <a:off x="1619250" y="1412875"/>
          <a:ext cx="5041900" cy="4841875"/>
        </p:xfrm>
        <a:graphic>
          <a:graphicData uri="http://schemas.openxmlformats.org/presentationml/2006/ole">
            <mc:AlternateContent xmlns:mc="http://schemas.openxmlformats.org/markup-compatibility/2006">
              <mc:Choice xmlns:v="urn:schemas-microsoft-com:vml" Requires="v">
                <p:oleObj spid="_x0000_s6167" name="画像 ﾌｧｲﾙ" r:id="rId3" imgW="1078903" imgH="1036059" progId="ImageExpertImage">
                  <p:embed/>
                </p:oleObj>
              </mc:Choice>
              <mc:Fallback>
                <p:oleObj name="画像 ﾌｧｲﾙ" r:id="rId3" imgW="1078903" imgH="1036059" progId="ImageExpert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1412875"/>
                        <a:ext cx="5041900" cy="484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円/楕円 3"/>
          <p:cNvSpPr/>
          <p:nvPr/>
        </p:nvSpPr>
        <p:spPr>
          <a:xfrm>
            <a:off x="4427984" y="1412776"/>
            <a:ext cx="2160240" cy="2016224"/>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73615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42" fill="hold" nodeType="after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barn(outHorizontal)">
                                      <p:cBhvr>
                                        <p:cTn id="7" dur="500"/>
                                        <p:tgtEl>
                                          <p:spTgt spid="28680"/>
                                        </p:tgtEl>
                                      </p:cBhvr>
                                    </p:animEffect>
                                  </p:childTnLst>
                                </p:cTn>
                              </p:par>
                            </p:childTnLst>
                          </p:cTn>
                        </p:par>
                        <p:par>
                          <p:cTn id="8" fill="hold">
                            <p:stCondLst>
                              <p:cond delay="500"/>
                            </p:stCondLst>
                            <p:childTnLst>
                              <p:par>
                                <p:cTn id="9" presetID="21" presetClass="entr" presetSubtype="1" repeatCount="3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3222103" y="1507816"/>
            <a:ext cx="2514600" cy="2209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alpha val="50195"/>
            </a:srgbClr>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9" name="AutoShape 3"/>
          <p:cNvSpPr>
            <a:spLocks noChangeArrowheads="1"/>
          </p:cNvSpPr>
          <p:nvPr/>
        </p:nvSpPr>
        <p:spPr bwMode="auto">
          <a:xfrm rot="-7200000">
            <a:off x="2307933" y="3187700"/>
            <a:ext cx="2514600" cy="2209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accent1">
              <a:alpha val="50195"/>
            </a:schemeClr>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0" name="AutoShape 4"/>
          <p:cNvSpPr>
            <a:spLocks noChangeArrowheads="1"/>
          </p:cNvSpPr>
          <p:nvPr/>
        </p:nvSpPr>
        <p:spPr bwMode="auto">
          <a:xfrm rot="7200000">
            <a:off x="4252150" y="3187700"/>
            <a:ext cx="2514600" cy="2209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9900">
              <a:alpha val="50195"/>
            </a:srgbClr>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1" name="Text Box 5"/>
          <p:cNvSpPr txBox="1">
            <a:spLocks noChangeArrowheads="1"/>
          </p:cNvSpPr>
          <p:nvPr/>
        </p:nvSpPr>
        <p:spPr bwMode="auto">
          <a:xfrm>
            <a:off x="3507059" y="1952702"/>
            <a:ext cx="19446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3200" dirty="0">
                <a:latin typeface="Times New Roman" pitchFamily="18" charset="0"/>
              </a:rPr>
              <a:t>時間預託</a:t>
            </a:r>
          </a:p>
        </p:txBody>
      </p:sp>
      <p:sp>
        <p:nvSpPr>
          <p:cNvPr id="4102" name="Text Box 6"/>
          <p:cNvSpPr txBox="1">
            <a:spLocks noChangeArrowheads="1"/>
          </p:cNvSpPr>
          <p:nvPr/>
        </p:nvSpPr>
        <p:spPr bwMode="auto">
          <a:xfrm>
            <a:off x="5124721" y="3789040"/>
            <a:ext cx="1223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3200">
                <a:latin typeface="Times New Roman" pitchFamily="18" charset="0"/>
              </a:rPr>
              <a:t>奉仕</a:t>
            </a:r>
          </a:p>
        </p:txBody>
      </p:sp>
      <p:sp>
        <p:nvSpPr>
          <p:cNvPr id="4103" name="Text Box 7"/>
          <p:cNvSpPr txBox="1">
            <a:spLocks noChangeArrowheads="1"/>
          </p:cNvSpPr>
          <p:nvPr/>
        </p:nvSpPr>
        <p:spPr bwMode="auto">
          <a:xfrm>
            <a:off x="2478619" y="3715970"/>
            <a:ext cx="1820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3200" dirty="0">
                <a:latin typeface="Times New Roman" pitchFamily="18" charset="0"/>
              </a:rPr>
              <a:t>親睦　　　サークル</a:t>
            </a:r>
          </a:p>
        </p:txBody>
      </p:sp>
      <p:sp>
        <p:nvSpPr>
          <p:cNvPr id="4106" name="Text Box 10"/>
          <p:cNvSpPr txBox="1">
            <a:spLocks noChangeArrowheads="1"/>
          </p:cNvSpPr>
          <p:nvPr/>
        </p:nvSpPr>
        <p:spPr bwMode="auto">
          <a:xfrm>
            <a:off x="3389051" y="260648"/>
            <a:ext cx="20050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4800" b="1">
                <a:latin typeface="Times New Roman" pitchFamily="18" charset="0"/>
              </a:rPr>
              <a:t>活　動</a:t>
            </a:r>
          </a:p>
        </p:txBody>
      </p:sp>
      <p:sp>
        <p:nvSpPr>
          <p:cNvPr id="2" name="円/楕円 1"/>
          <p:cNvSpPr/>
          <p:nvPr/>
        </p:nvSpPr>
        <p:spPr>
          <a:xfrm>
            <a:off x="1926009" y="3356992"/>
            <a:ext cx="2456261" cy="2416447"/>
          </a:xfrm>
          <a:prstGeom prst="ellipse">
            <a:avLst/>
          </a:pr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64804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additive="base">
                                        <p:cTn id="7" dur="500" fill="hold"/>
                                        <p:tgtEl>
                                          <p:spTgt spid="4106"/>
                                        </p:tgtEl>
                                        <p:attrNameLst>
                                          <p:attrName>ppt_x</p:attrName>
                                        </p:attrNameLst>
                                      </p:cBhvr>
                                      <p:tavLst>
                                        <p:tav tm="0">
                                          <p:val>
                                            <p:strVal val="#ppt_x"/>
                                          </p:val>
                                        </p:tav>
                                        <p:tav tm="100000">
                                          <p:val>
                                            <p:strVal val="#ppt_x"/>
                                          </p:val>
                                        </p:tav>
                                      </p:tavLst>
                                    </p:anim>
                                    <p:anim calcmode="lin" valueType="num">
                                      <p:cBhvr additive="base">
                                        <p:cTn id="8" dur="500" fill="hold"/>
                                        <p:tgtEl>
                                          <p:spTgt spid="41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wipe(right)">
                                      <p:cBhvr>
                                        <p:cTn id="13" dur="500"/>
                                        <p:tgtEl>
                                          <p:spTgt spid="4099"/>
                                        </p:tgtEl>
                                      </p:cBhvr>
                                    </p:animEffect>
                                  </p:childTnLst>
                                </p:cTn>
                              </p:par>
                            </p:childTnLst>
                          </p:cTn>
                        </p:par>
                        <p:par>
                          <p:cTn id="14" fill="hold" nodeType="afterGroup">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4103"/>
                                        </p:tgtEl>
                                        <p:attrNameLst>
                                          <p:attrName>style.visibility</p:attrName>
                                        </p:attrNameLst>
                                      </p:cBhvr>
                                      <p:to>
                                        <p:strVal val="visible"/>
                                      </p:to>
                                    </p:set>
                                    <p:anim calcmode="lin" valueType="num">
                                      <p:cBhvr>
                                        <p:cTn id="17" dur="500" fill="hold"/>
                                        <p:tgtEl>
                                          <p:spTgt spid="4103"/>
                                        </p:tgtEl>
                                        <p:attrNameLst>
                                          <p:attrName>ppt_w</p:attrName>
                                        </p:attrNameLst>
                                      </p:cBhvr>
                                      <p:tavLst>
                                        <p:tav tm="0">
                                          <p:val>
                                            <p:fltVal val="0"/>
                                          </p:val>
                                        </p:tav>
                                        <p:tav tm="100000">
                                          <p:val>
                                            <p:strVal val="#ppt_w"/>
                                          </p:val>
                                        </p:tav>
                                      </p:tavLst>
                                    </p:anim>
                                    <p:anim calcmode="lin" valueType="num">
                                      <p:cBhvr>
                                        <p:cTn id="18" dur="500" fill="hold"/>
                                        <p:tgtEl>
                                          <p:spTgt spid="4103"/>
                                        </p:tgtEl>
                                        <p:attrNameLst>
                                          <p:attrName>ppt_h</p:attrName>
                                        </p:attrNameLst>
                                      </p:cBhvr>
                                      <p:tavLst>
                                        <p:tav tm="0">
                                          <p:val>
                                            <p:fltVal val="0"/>
                                          </p:val>
                                        </p:tav>
                                        <p:tav tm="100000">
                                          <p:val>
                                            <p:strVal val="#ppt_h"/>
                                          </p:val>
                                        </p:tav>
                                      </p:tavLst>
                                    </p:anim>
                                    <p:anim calcmode="lin" valueType="num">
                                      <p:cBhvr>
                                        <p:cTn id="19" dur="500" fill="hold"/>
                                        <p:tgtEl>
                                          <p:spTgt spid="4103"/>
                                        </p:tgtEl>
                                        <p:attrNameLst>
                                          <p:attrName>style.rotation</p:attrName>
                                        </p:attrNameLst>
                                      </p:cBhvr>
                                      <p:tavLst>
                                        <p:tav tm="0">
                                          <p:val>
                                            <p:fltVal val="360"/>
                                          </p:val>
                                        </p:tav>
                                        <p:tav tm="100000">
                                          <p:val>
                                            <p:fltVal val="0"/>
                                          </p:val>
                                        </p:tav>
                                      </p:tavLst>
                                    </p:anim>
                                    <p:animEffect transition="in" filter="fade">
                                      <p:cBhvr>
                                        <p:cTn id="20" dur="500"/>
                                        <p:tgtEl>
                                          <p:spTgt spid="41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wipe(left)">
                                      <p:cBhvr>
                                        <p:cTn id="25" dur="500"/>
                                        <p:tgtEl>
                                          <p:spTgt spid="4100"/>
                                        </p:tgtEl>
                                      </p:cBhvr>
                                    </p:animEffect>
                                  </p:childTnLst>
                                </p:cTn>
                              </p:par>
                            </p:childTnLst>
                          </p:cTn>
                        </p:par>
                        <p:par>
                          <p:cTn id="26" fill="hold" nodeType="afterGroup">
                            <p:stCondLst>
                              <p:cond delay="500"/>
                            </p:stCondLst>
                            <p:childTnLst>
                              <p:par>
                                <p:cTn id="27" presetID="49" presetClass="entr" presetSubtype="0" decel="100000" fill="hold" grpId="0" nodeType="afterEffect">
                                  <p:stCondLst>
                                    <p:cond delay="0"/>
                                  </p:stCondLst>
                                  <p:childTnLst>
                                    <p:set>
                                      <p:cBhvr>
                                        <p:cTn id="28" dur="1" fill="hold">
                                          <p:stCondLst>
                                            <p:cond delay="0"/>
                                          </p:stCondLst>
                                        </p:cTn>
                                        <p:tgtEl>
                                          <p:spTgt spid="4102"/>
                                        </p:tgtEl>
                                        <p:attrNameLst>
                                          <p:attrName>style.visibility</p:attrName>
                                        </p:attrNameLst>
                                      </p:cBhvr>
                                      <p:to>
                                        <p:strVal val="visible"/>
                                      </p:to>
                                    </p:set>
                                    <p:anim calcmode="lin" valueType="num">
                                      <p:cBhvr>
                                        <p:cTn id="29" dur="500" fill="hold"/>
                                        <p:tgtEl>
                                          <p:spTgt spid="4102"/>
                                        </p:tgtEl>
                                        <p:attrNameLst>
                                          <p:attrName>ppt_w</p:attrName>
                                        </p:attrNameLst>
                                      </p:cBhvr>
                                      <p:tavLst>
                                        <p:tav tm="0">
                                          <p:val>
                                            <p:fltVal val="0"/>
                                          </p:val>
                                        </p:tav>
                                        <p:tav tm="100000">
                                          <p:val>
                                            <p:strVal val="#ppt_w"/>
                                          </p:val>
                                        </p:tav>
                                      </p:tavLst>
                                    </p:anim>
                                    <p:anim calcmode="lin" valueType="num">
                                      <p:cBhvr>
                                        <p:cTn id="30" dur="500" fill="hold"/>
                                        <p:tgtEl>
                                          <p:spTgt spid="4102"/>
                                        </p:tgtEl>
                                        <p:attrNameLst>
                                          <p:attrName>ppt_h</p:attrName>
                                        </p:attrNameLst>
                                      </p:cBhvr>
                                      <p:tavLst>
                                        <p:tav tm="0">
                                          <p:val>
                                            <p:fltVal val="0"/>
                                          </p:val>
                                        </p:tav>
                                        <p:tav tm="100000">
                                          <p:val>
                                            <p:strVal val="#ppt_h"/>
                                          </p:val>
                                        </p:tav>
                                      </p:tavLst>
                                    </p:anim>
                                    <p:anim calcmode="lin" valueType="num">
                                      <p:cBhvr>
                                        <p:cTn id="31" dur="500" fill="hold"/>
                                        <p:tgtEl>
                                          <p:spTgt spid="4102"/>
                                        </p:tgtEl>
                                        <p:attrNameLst>
                                          <p:attrName>style.rotation</p:attrName>
                                        </p:attrNameLst>
                                      </p:cBhvr>
                                      <p:tavLst>
                                        <p:tav tm="0">
                                          <p:val>
                                            <p:fltVal val="360"/>
                                          </p:val>
                                        </p:tav>
                                        <p:tav tm="100000">
                                          <p:val>
                                            <p:fltVal val="0"/>
                                          </p:val>
                                        </p:tav>
                                      </p:tavLst>
                                    </p:anim>
                                    <p:animEffect transition="in" filter="fade">
                                      <p:cBhvr>
                                        <p:cTn id="32" dur="500"/>
                                        <p:tgtEl>
                                          <p:spTgt spid="410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98"/>
                                        </p:tgtEl>
                                        <p:attrNameLst>
                                          <p:attrName>style.visibility</p:attrName>
                                        </p:attrNameLst>
                                      </p:cBhvr>
                                      <p:to>
                                        <p:strVal val="visible"/>
                                      </p:to>
                                    </p:set>
                                    <p:animEffect transition="in" filter="wipe(down)">
                                      <p:cBhvr>
                                        <p:cTn id="37" dur="500"/>
                                        <p:tgtEl>
                                          <p:spTgt spid="4098"/>
                                        </p:tgtEl>
                                      </p:cBhvr>
                                    </p:animEffect>
                                  </p:childTnLst>
                                </p:cTn>
                              </p:par>
                            </p:childTnLst>
                          </p:cTn>
                        </p:par>
                        <p:par>
                          <p:cTn id="38" fill="hold" nodeType="afterGroup">
                            <p:stCondLst>
                              <p:cond delay="500"/>
                            </p:stCondLst>
                            <p:childTnLst>
                              <p:par>
                                <p:cTn id="39" presetID="49" presetClass="entr" presetSubtype="0" decel="100000" fill="hold" grpId="0" nodeType="afterEffect">
                                  <p:stCondLst>
                                    <p:cond delay="0"/>
                                  </p:stCondLst>
                                  <p:childTnLst>
                                    <p:set>
                                      <p:cBhvr>
                                        <p:cTn id="40" dur="1" fill="hold">
                                          <p:stCondLst>
                                            <p:cond delay="0"/>
                                          </p:stCondLst>
                                        </p:cTn>
                                        <p:tgtEl>
                                          <p:spTgt spid="4101"/>
                                        </p:tgtEl>
                                        <p:attrNameLst>
                                          <p:attrName>style.visibility</p:attrName>
                                        </p:attrNameLst>
                                      </p:cBhvr>
                                      <p:to>
                                        <p:strVal val="visible"/>
                                      </p:to>
                                    </p:set>
                                    <p:anim calcmode="lin" valueType="num">
                                      <p:cBhvr>
                                        <p:cTn id="41" dur="500" fill="hold"/>
                                        <p:tgtEl>
                                          <p:spTgt spid="4101"/>
                                        </p:tgtEl>
                                        <p:attrNameLst>
                                          <p:attrName>ppt_w</p:attrName>
                                        </p:attrNameLst>
                                      </p:cBhvr>
                                      <p:tavLst>
                                        <p:tav tm="0">
                                          <p:val>
                                            <p:fltVal val="0"/>
                                          </p:val>
                                        </p:tav>
                                        <p:tav tm="100000">
                                          <p:val>
                                            <p:strVal val="#ppt_w"/>
                                          </p:val>
                                        </p:tav>
                                      </p:tavLst>
                                    </p:anim>
                                    <p:anim calcmode="lin" valueType="num">
                                      <p:cBhvr>
                                        <p:cTn id="42" dur="500" fill="hold"/>
                                        <p:tgtEl>
                                          <p:spTgt spid="4101"/>
                                        </p:tgtEl>
                                        <p:attrNameLst>
                                          <p:attrName>ppt_h</p:attrName>
                                        </p:attrNameLst>
                                      </p:cBhvr>
                                      <p:tavLst>
                                        <p:tav tm="0">
                                          <p:val>
                                            <p:fltVal val="0"/>
                                          </p:val>
                                        </p:tav>
                                        <p:tav tm="100000">
                                          <p:val>
                                            <p:strVal val="#ppt_h"/>
                                          </p:val>
                                        </p:tav>
                                      </p:tavLst>
                                    </p:anim>
                                    <p:anim calcmode="lin" valueType="num">
                                      <p:cBhvr>
                                        <p:cTn id="43" dur="500" fill="hold"/>
                                        <p:tgtEl>
                                          <p:spTgt spid="4101"/>
                                        </p:tgtEl>
                                        <p:attrNameLst>
                                          <p:attrName>style.rotation</p:attrName>
                                        </p:attrNameLst>
                                      </p:cBhvr>
                                      <p:tavLst>
                                        <p:tav tm="0">
                                          <p:val>
                                            <p:fltVal val="360"/>
                                          </p:val>
                                        </p:tav>
                                        <p:tav tm="100000">
                                          <p:val>
                                            <p:fltVal val="0"/>
                                          </p:val>
                                        </p:tav>
                                      </p:tavLst>
                                    </p:anim>
                                    <p:animEffect transition="in" filter="fade">
                                      <p:cBhvr>
                                        <p:cTn id="44" dur="500"/>
                                        <p:tgtEl>
                                          <p:spTgt spid="4101"/>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repeatCount="indefinite" fill="hold" grpId="0" nodeType="clickEffect">
                                  <p:stCondLst>
                                    <p:cond delay="0"/>
                                  </p:stCondLst>
                                  <p:endCondLst>
                                    <p:cond evt="onNext" delay="0">
                                      <p:tgtEl>
                                        <p:sldTgt/>
                                      </p:tgtEl>
                                    </p:cond>
                                  </p:endCondLst>
                                  <p:childTnLst>
                                    <p:set>
                                      <p:cBhvr>
                                        <p:cTn id="48" dur="1" fill="hold">
                                          <p:stCondLst>
                                            <p:cond delay="0"/>
                                          </p:stCondLst>
                                        </p:cTn>
                                        <p:tgtEl>
                                          <p:spTgt spid="2"/>
                                        </p:tgtEl>
                                        <p:attrNameLst>
                                          <p:attrName>style.visibility</p:attrName>
                                        </p:attrNameLst>
                                      </p:cBhvr>
                                      <p:to>
                                        <p:strVal val="visible"/>
                                      </p:to>
                                    </p:set>
                                    <p:animEffect transition="in" filter="wheel(1)">
                                      <p:cBhvr>
                                        <p:cTn id="4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p:bldP spid="4099" grpId="0" animBg="1"/>
      <p:bldP spid="4100" grpId="0" animBg="1"/>
      <p:bldP spid="4101" grpId="0" autoUpdateAnimBg="0"/>
      <p:bldP spid="4102" grpId="0" autoUpdateAnimBg="0"/>
      <p:bldP spid="4103" grpId="0" autoUpdateAnimBg="0"/>
      <p:bldP spid="4106" grpId="0" autoUpdateAnimBg="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クリックすると新しいウィンドウで開きま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687" y="3882370"/>
            <a:ext cx="2896987" cy="2879947"/>
          </a:xfrm>
          <a:prstGeom prst="rect">
            <a:avLst/>
          </a:prstGeom>
          <a:noFill/>
          <a:extLst>
            <a:ext uri="{909E8E84-426E-40DD-AFC4-6F175D3DCCD1}">
              <a14:hiddenFill xmlns:a14="http://schemas.microsoft.com/office/drawing/2010/main">
                <a:solidFill>
                  <a:srgbClr val="FFFFFF"/>
                </a:solidFill>
              </a14:hiddenFill>
            </a:ext>
          </a:extLst>
        </p:spPr>
      </p:pic>
      <p:sp>
        <p:nvSpPr>
          <p:cNvPr id="5126" name="Text Box 6"/>
          <p:cNvSpPr txBox="1">
            <a:spLocks noChangeArrowheads="1"/>
          </p:cNvSpPr>
          <p:nvPr/>
        </p:nvSpPr>
        <p:spPr bwMode="auto">
          <a:xfrm rot="-1643430">
            <a:off x="867044" y="4611051"/>
            <a:ext cx="649287" cy="1571842"/>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5E002F"/>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algn="ctr" eaLnBrk="1" hangingPunct="1">
              <a:spcBef>
                <a:spcPct val="50000"/>
              </a:spcBef>
            </a:pPr>
            <a:r>
              <a:rPr lang="ja-JP" altLang="en-US" sz="2400" dirty="0">
                <a:latin typeface="Times New Roman" pitchFamily="18" charset="0"/>
              </a:rPr>
              <a:t>カラオケ</a:t>
            </a:r>
          </a:p>
        </p:txBody>
      </p:sp>
      <p:sp>
        <p:nvSpPr>
          <p:cNvPr id="5127" name="Text Box 7"/>
          <p:cNvSpPr txBox="1">
            <a:spLocks noChangeArrowheads="1"/>
          </p:cNvSpPr>
          <p:nvPr/>
        </p:nvSpPr>
        <p:spPr bwMode="auto">
          <a:xfrm>
            <a:off x="8184887" y="1293289"/>
            <a:ext cx="551090" cy="2390775"/>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5E002F"/>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lIns="90000" tIns="46800" rIns="90000" bIns="46800">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2400" dirty="0">
                <a:latin typeface="Times New Roman" pitchFamily="18" charset="0"/>
              </a:rPr>
              <a:t>健康マージャン</a:t>
            </a:r>
          </a:p>
        </p:txBody>
      </p:sp>
      <p:sp>
        <p:nvSpPr>
          <p:cNvPr id="5130" name="Text Box 10"/>
          <p:cNvSpPr txBox="1">
            <a:spLocks noChangeArrowheads="1"/>
          </p:cNvSpPr>
          <p:nvPr/>
        </p:nvSpPr>
        <p:spPr bwMode="auto">
          <a:xfrm>
            <a:off x="5401021" y="5949478"/>
            <a:ext cx="35325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2400" dirty="0"/>
              <a:t>歴史探訪など歩こう会</a:t>
            </a:r>
          </a:p>
        </p:txBody>
      </p:sp>
      <p:pic>
        <p:nvPicPr>
          <p:cNvPr id="2" name="Picture 2" descr="クリックすると新しいウィンドウで開きま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994" y="1366961"/>
            <a:ext cx="2136626" cy="215820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516520" y="292420"/>
            <a:ext cx="7439857"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ja-JP" altLang="en-US"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会員同士の親睦を促す同好会</a:t>
            </a:r>
          </a:p>
        </p:txBody>
      </p:sp>
      <p:pic>
        <p:nvPicPr>
          <p:cNvPr id="11" name="図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0805" y="3589999"/>
            <a:ext cx="2964815" cy="274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クリックすると新しいウィンドウで開きます"/>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674" y="1629566"/>
            <a:ext cx="1941770" cy="1941770"/>
          </a:xfrm>
          <a:prstGeom prst="rect">
            <a:avLst/>
          </a:prstGeom>
          <a:noFill/>
          <a:extLst>
            <a:ext uri="{909E8E84-426E-40DD-AFC4-6F175D3DCCD1}">
              <a14:hiddenFill xmlns:a14="http://schemas.microsoft.com/office/drawing/2010/main">
                <a:solidFill>
                  <a:srgbClr val="FFFFFF"/>
                </a:solidFill>
              </a14:hiddenFill>
            </a:ext>
          </a:extLst>
        </p:spPr>
      </p:pic>
      <p:sp>
        <p:nvSpPr>
          <p:cNvPr id="5124" name="Text Box 4"/>
          <p:cNvSpPr txBox="1">
            <a:spLocks noChangeArrowheads="1"/>
          </p:cNvSpPr>
          <p:nvPr/>
        </p:nvSpPr>
        <p:spPr bwMode="auto">
          <a:xfrm>
            <a:off x="252222" y="1366961"/>
            <a:ext cx="579303" cy="2243432"/>
          </a:xfrm>
          <a:prstGeom prst="rect">
            <a:avLst/>
          </a:prstGeom>
          <a:noFill/>
          <a:ln>
            <a:noFill/>
          </a:ln>
          <a:effectLst/>
          <a:extLst>
            <a:ext uri="{909E8E84-426E-40DD-AFC4-6F175D3DCCD1}">
              <a14:hiddenFill xmlns:a14="http://schemas.microsoft.com/office/drawing/2010/main">
                <a:gradFill rotWithShape="0">
                  <a:gsLst>
                    <a:gs pos="0">
                      <a:srgbClr val="CC0066"/>
                    </a:gs>
                    <a:gs pos="50000">
                      <a:srgbClr val="5E002F"/>
                    </a:gs>
                    <a:gs pos="100000">
                      <a:srgbClr val="CC0066"/>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wordArtVertRtl" wrap="square" lIns="90000" tIns="46800" rIns="90000" bIns="46800">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2400" dirty="0">
                <a:latin typeface="Times New Roman" pitchFamily="18" charset="0"/>
              </a:rPr>
              <a:t>パソコン教室</a:t>
            </a:r>
          </a:p>
        </p:txBody>
      </p:sp>
      <p:sp>
        <p:nvSpPr>
          <p:cNvPr id="14" name="テキスト ボックス 13"/>
          <p:cNvSpPr txBox="1"/>
          <p:nvPr/>
        </p:nvSpPr>
        <p:spPr>
          <a:xfrm>
            <a:off x="3347864" y="3453231"/>
            <a:ext cx="2442233" cy="461665"/>
          </a:xfrm>
          <a:prstGeom prst="rect">
            <a:avLst/>
          </a:prstGeom>
          <a:noFill/>
        </p:spPr>
        <p:txBody>
          <a:bodyPr wrap="square" rtlCol="0">
            <a:spAutoFit/>
          </a:bodyPr>
          <a:lstStyle/>
          <a:p>
            <a:r>
              <a:rPr kumimoji="1" lang="ja-JP" altLang="en-US" sz="2400" dirty="0">
                <a:latin typeface="AR PハイカラＰＯＰ体H" panose="020B0600010101010101" pitchFamily="50" charset="-128"/>
                <a:ea typeface="AR PハイカラＰＯＰ体H" panose="020B0600010101010101" pitchFamily="50" charset="-128"/>
              </a:rPr>
              <a:t>グランドゴルフ</a:t>
            </a:r>
          </a:p>
        </p:txBody>
      </p:sp>
      <p:pic>
        <p:nvPicPr>
          <p:cNvPr id="15" name="Picture 8" descr="クリックすると新しいウィンドウで開きます"/>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3867" y="1187816"/>
            <a:ext cx="2920316" cy="2340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922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500"/>
                                        <p:tgtEl>
                                          <p:spTgt spid="12"/>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out)">
                                      <p:cBhvr>
                                        <p:cTn id="19" dur="500"/>
                                        <p:tgtEl>
                                          <p:spTgt spid="15"/>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51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out)">
                                      <p:cBhvr>
                                        <p:cTn id="35" dur="500"/>
                                        <p:tgtEl>
                                          <p:spTgt spid="13"/>
                                        </p:tgtEl>
                                      </p:cBhvr>
                                    </p:animEffect>
                                  </p:childTnLst>
                                </p:cTn>
                              </p:par>
                            </p:childTnLst>
                          </p:cTn>
                        </p:par>
                        <p:par>
                          <p:cTn id="36" fill="hold">
                            <p:stCondLst>
                              <p:cond delay="500"/>
                            </p:stCondLst>
                            <p:childTnLst>
                              <p:par>
                                <p:cTn id="37" presetID="4" presetClass="entr" presetSubtype="32" fill="hold" nodeType="afterEffect">
                                  <p:stCondLst>
                                    <p:cond delay="0"/>
                                  </p:stCondLst>
                                  <p:childTnLst>
                                    <p:set>
                                      <p:cBhvr>
                                        <p:cTn id="38" dur="1" fill="hold">
                                          <p:stCondLst>
                                            <p:cond delay="0"/>
                                          </p:stCondLst>
                                        </p:cTn>
                                        <p:tgtEl>
                                          <p:spTgt spid="5126">
                                            <p:txEl>
                                              <p:pRg st="0" end="0"/>
                                            </p:txEl>
                                          </p:spTgt>
                                        </p:tgtEl>
                                        <p:attrNameLst>
                                          <p:attrName>style.visibility</p:attrName>
                                        </p:attrNameLst>
                                      </p:cBhvr>
                                      <p:to>
                                        <p:strVal val="visible"/>
                                      </p:to>
                                    </p:set>
                                    <p:animEffect transition="in" filter="box(out)">
                                      <p:cBhvr>
                                        <p:cTn id="39" dur="500"/>
                                        <p:tgtEl>
                                          <p:spTgt spid="512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right)">
                                      <p:cBhvr>
                                        <p:cTn id="44" dur="500"/>
                                        <p:tgtEl>
                                          <p:spTgt spid="11"/>
                                        </p:tgtEl>
                                      </p:cBhvr>
                                    </p:animEffect>
                                  </p:childTnLst>
                                </p:cTn>
                              </p:par>
                            </p:childTnLst>
                          </p:cTn>
                        </p:par>
                        <p:par>
                          <p:cTn id="45" fill="hold">
                            <p:stCondLst>
                              <p:cond delay="500"/>
                            </p:stCondLst>
                            <p:childTnLst>
                              <p:par>
                                <p:cTn id="46" presetID="16" presetClass="entr" presetSubtype="37" fill="hold" grpId="0" nodeType="afterEffect">
                                  <p:stCondLst>
                                    <p:cond delay="0"/>
                                  </p:stCondLst>
                                  <p:childTnLst>
                                    <p:set>
                                      <p:cBhvr>
                                        <p:cTn id="47" dur="1" fill="hold">
                                          <p:stCondLst>
                                            <p:cond delay="0"/>
                                          </p:stCondLst>
                                        </p:cTn>
                                        <p:tgtEl>
                                          <p:spTgt spid="5130"/>
                                        </p:tgtEl>
                                        <p:attrNameLst>
                                          <p:attrName>style.visibility</p:attrName>
                                        </p:attrNameLst>
                                      </p:cBhvr>
                                      <p:to>
                                        <p:strVal val="visible"/>
                                      </p:to>
                                    </p:set>
                                    <p:animEffect transition="in" filter="barn(outVertical)">
                                      <p:cBhvr>
                                        <p:cTn id="48" dur="5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P spid="5130" grpId="0"/>
      <p:bldP spid="4" grpId="0"/>
      <p:bldP spid="5124"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3222103" y="1507816"/>
            <a:ext cx="2514600" cy="2209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alpha val="50195"/>
            </a:srgbClr>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9" name="AutoShape 3"/>
          <p:cNvSpPr>
            <a:spLocks noChangeArrowheads="1"/>
          </p:cNvSpPr>
          <p:nvPr/>
        </p:nvSpPr>
        <p:spPr bwMode="auto">
          <a:xfrm rot="-7200000">
            <a:off x="2307933" y="3187700"/>
            <a:ext cx="2514600" cy="2209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accent1">
              <a:alpha val="50195"/>
            </a:schemeClr>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0" name="AutoShape 4"/>
          <p:cNvSpPr>
            <a:spLocks noChangeArrowheads="1"/>
          </p:cNvSpPr>
          <p:nvPr/>
        </p:nvSpPr>
        <p:spPr bwMode="auto">
          <a:xfrm rot="7200000">
            <a:off x="4252150" y="3187700"/>
            <a:ext cx="2514600" cy="2209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9900">
              <a:alpha val="50195"/>
            </a:srgbClr>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1" name="Text Box 5"/>
          <p:cNvSpPr txBox="1">
            <a:spLocks noChangeArrowheads="1"/>
          </p:cNvSpPr>
          <p:nvPr/>
        </p:nvSpPr>
        <p:spPr bwMode="auto">
          <a:xfrm>
            <a:off x="3507059" y="1952702"/>
            <a:ext cx="19446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3200" dirty="0">
                <a:latin typeface="Times New Roman" pitchFamily="18" charset="0"/>
              </a:rPr>
              <a:t>時間預託</a:t>
            </a:r>
          </a:p>
        </p:txBody>
      </p:sp>
      <p:sp>
        <p:nvSpPr>
          <p:cNvPr id="4102" name="Text Box 6"/>
          <p:cNvSpPr txBox="1">
            <a:spLocks noChangeArrowheads="1"/>
          </p:cNvSpPr>
          <p:nvPr/>
        </p:nvSpPr>
        <p:spPr bwMode="auto">
          <a:xfrm>
            <a:off x="5124721" y="3789040"/>
            <a:ext cx="1223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3200">
                <a:latin typeface="Times New Roman" pitchFamily="18" charset="0"/>
              </a:rPr>
              <a:t>奉仕</a:t>
            </a:r>
          </a:p>
        </p:txBody>
      </p:sp>
      <p:sp>
        <p:nvSpPr>
          <p:cNvPr id="4103" name="Text Box 7"/>
          <p:cNvSpPr txBox="1">
            <a:spLocks noChangeArrowheads="1"/>
          </p:cNvSpPr>
          <p:nvPr/>
        </p:nvSpPr>
        <p:spPr bwMode="auto">
          <a:xfrm>
            <a:off x="2478619" y="3715970"/>
            <a:ext cx="1820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3200" dirty="0">
                <a:latin typeface="Times New Roman" pitchFamily="18" charset="0"/>
              </a:rPr>
              <a:t>親睦　　　サークル</a:t>
            </a:r>
          </a:p>
        </p:txBody>
      </p:sp>
      <p:sp>
        <p:nvSpPr>
          <p:cNvPr id="4106" name="Text Box 10"/>
          <p:cNvSpPr txBox="1">
            <a:spLocks noChangeArrowheads="1"/>
          </p:cNvSpPr>
          <p:nvPr/>
        </p:nvSpPr>
        <p:spPr bwMode="auto">
          <a:xfrm>
            <a:off x="3389051" y="260648"/>
            <a:ext cx="20050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a:solidFill>
                  <a:schemeClr val="tx1"/>
                </a:solidFill>
                <a:latin typeface="Arial" pitchFamily="34" charset="0"/>
                <a:ea typeface="ＭＳ Ｐゴシック" pitchFamily="50" charset="-128"/>
              </a:defRPr>
            </a:lvl1pPr>
            <a:lvl2pPr marL="742950" indent="-285750" eaLnBrk="0" hangingPunct="0">
              <a:defRPr kumimoji="1" sz="1600">
                <a:solidFill>
                  <a:schemeClr val="tx1"/>
                </a:solidFill>
                <a:latin typeface="Arial" pitchFamily="34" charset="0"/>
                <a:ea typeface="ＭＳ Ｐゴシック" pitchFamily="50" charset="-128"/>
              </a:defRPr>
            </a:lvl2pPr>
            <a:lvl3pPr marL="1143000" indent="-228600" eaLnBrk="0" hangingPunct="0">
              <a:defRPr kumimoji="1" sz="1600">
                <a:solidFill>
                  <a:schemeClr val="tx1"/>
                </a:solidFill>
                <a:latin typeface="Arial" pitchFamily="34" charset="0"/>
                <a:ea typeface="ＭＳ Ｐゴシック" pitchFamily="50" charset="-128"/>
              </a:defRPr>
            </a:lvl3pPr>
            <a:lvl4pPr marL="1600200" indent="-228600" eaLnBrk="0" hangingPunct="0">
              <a:defRPr kumimoji="1" sz="1600">
                <a:solidFill>
                  <a:schemeClr val="tx1"/>
                </a:solidFill>
                <a:latin typeface="Arial" pitchFamily="34" charset="0"/>
                <a:ea typeface="ＭＳ Ｐゴシック" pitchFamily="50" charset="-128"/>
              </a:defRPr>
            </a:lvl4pPr>
            <a:lvl5pPr marL="2057400" indent="-228600" eaLnBrk="0" hangingPunct="0">
              <a:defRPr kumimoji="1" sz="16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Arial" pitchFamily="34" charset="0"/>
                <a:ea typeface="ＭＳ Ｐゴシック" pitchFamily="50" charset="-128"/>
              </a:defRPr>
            </a:lvl9pPr>
          </a:lstStyle>
          <a:p>
            <a:pPr eaLnBrk="1" hangingPunct="1">
              <a:spcBef>
                <a:spcPct val="50000"/>
              </a:spcBef>
            </a:pPr>
            <a:r>
              <a:rPr lang="ja-JP" altLang="en-US" sz="4800" b="1">
                <a:latin typeface="Times New Roman" pitchFamily="18" charset="0"/>
              </a:rPr>
              <a:t>活　動</a:t>
            </a:r>
          </a:p>
        </p:txBody>
      </p:sp>
      <p:sp>
        <p:nvSpPr>
          <p:cNvPr id="2" name="円/楕円 1"/>
          <p:cNvSpPr/>
          <p:nvPr/>
        </p:nvSpPr>
        <p:spPr>
          <a:xfrm rot="19781198">
            <a:off x="3811759" y="553098"/>
            <a:ext cx="2889881" cy="5635104"/>
          </a:xfrm>
          <a:prstGeom prst="ellipse">
            <a:avLst/>
          </a:pr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37692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additive="base">
                                        <p:cTn id="7" dur="500" fill="hold"/>
                                        <p:tgtEl>
                                          <p:spTgt spid="4106"/>
                                        </p:tgtEl>
                                        <p:attrNameLst>
                                          <p:attrName>ppt_x</p:attrName>
                                        </p:attrNameLst>
                                      </p:cBhvr>
                                      <p:tavLst>
                                        <p:tav tm="0">
                                          <p:val>
                                            <p:strVal val="#ppt_x"/>
                                          </p:val>
                                        </p:tav>
                                        <p:tav tm="100000">
                                          <p:val>
                                            <p:strVal val="#ppt_x"/>
                                          </p:val>
                                        </p:tav>
                                      </p:tavLst>
                                    </p:anim>
                                    <p:anim calcmode="lin" valueType="num">
                                      <p:cBhvr additive="base">
                                        <p:cTn id="8" dur="500" fill="hold"/>
                                        <p:tgtEl>
                                          <p:spTgt spid="41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wipe(right)">
                                      <p:cBhvr>
                                        <p:cTn id="13" dur="500"/>
                                        <p:tgtEl>
                                          <p:spTgt spid="4099"/>
                                        </p:tgtEl>
                                      </p:cBhvr>
                                    </p:animEffect>
                                  </p:childTnLst>
                                </p:cTn>
                              </p:par>
                            </p:childTnLst>
                          </p:cTn>
                        </p:par>
                        <p:par>
                          <p:cTn id="14" fill="hold" nodeType="afterGroup">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4103"/>
                                        </p:tgtEl>
                                        <p:attrNameLst>
                                          <p:attrName>style.visibility</p:attrName>
                                        </p:attrNameLst>
                                      </p:cBhvr>
                                      <p:to>
                                        <p:strVal val="visible"/>
                                      </p:to>
                                    </p:set>
                                    <p:anim calcmode="lin" valueType="num">
                                      <p:cBhvr>
                                        <p:cTn id="17" dur="500" fill="hold"/>
                                        <p:tgtEl>
                                          <p:spTgt spid="4103"/>
                                        </p:tgtEl>
                                        <p:attrNameLst>
                                          <p:attrName>ppt_w</p:attrName>
                                        </p:attrNameLst>
                                      </p:cBhvr>
                                      <p:tavLst>
                                        <p:tav tm="0">
                                          <p:val>
                                            <p:fltVal val="0"/>
                                          </p:val>
                                        </p:tav>
                                        <p:tav tm="100000">
                                          <p:val>
                                            <p:strVal val="#ppt_w"/>
                                          </p:val>
                                        </p:tav>
                                      </p:tavLst>
                                    </p:anim>
                                    <p:anim calcmode="lin" valueType="num">
                                      <p:cBhvr>
                                        <p:cTn id="18" dur="500" fill="hold"/>
                                        <p:tgtEl>
                                          <p:spTgt spid="4103"/>
                                        </p:tgtEl>
                                        <p:attrNameLst>
                                          <p:attrName>ppt_h</p:attrName>
                                        </p:attrNameLst>
                                      </p:cBhvr>
                                      <p:tavLst>
                                        <p:tav tm="0">
                                          <p:val>
                                            <p:fltVal val="0"/>
                                          </p:val>
                                        </p:tav>
                                        <p:tav tm="100000">
                                          <p:val>
                                            <p:strVal val="#ppt_h"/>
                                          </p:val>
                                        </p:tav>
                                      </p:tavLst>
                                    </p:anim>
                                    <p:anim calcmode="lin" valueType="num">
                                      <p:cBhvr>
                                        <p:cTn id="19" dur="500" fill="hold"/>
                                        <p:tgtEl>
                                          <p:spTgt spid="4103"/>
                                        </p:tgtEl>
                                        <p:attrNameLst>
                                          <p:attrName>style.rotation</p:attrName>
                                        </p:attrNameLst>
                                      </p:cBhvr>
                                      <p:tavLst>
                                        <p:tav tm="0">
                                          <p:val>
                                            <p:fltVal val="360"/>
                                          </p:val>
                                        </p:tav>
                                        <p:tav tm="100000">
                                          <p:val>
                                            <p:fltVal val="0"/>
                                          </p:val>
                                        </p:tav>
                                      </p:tavLst>
                                    </p:anim>
                                    <p:animEffect transition="in" filter="fade">
                                      <p:cBhvr>
                                        <p:cTn id="20" dur="500"/>
                                        <p:tgtEl>
                                          <p:spTgt spid="41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wipe(left)">
                                      <p:cBhvr>
                                        <p:cTn id="25" dur="500"/>
                                        <p:tgtEl>
                                          <p:spTgt spid="4100"/>
                                        </p:tgtEl>
                                      </p:cBhvr>
                                    </p:animEffect>
                                  </p:childTnLst>
                                </p:cTn>
                              </p:par>
                            </p:childTnLst>
                          </p:cTn>
                        </p:par>
                        <p:par>
                          <p:cTn id="26" fill="hold" nodeType="afterGroup">
                            <p:stCondLst>
                              <p:cond delay="500"/>
                            </p:stCondLst>
                            <p:childTnLst>
                              <p:par>
                                <p:cTn id="27" presetID="49" presetClass="entr" presetSubtype="0" decel="100000" fill="hold" grpId="0" nodeType="afterEffect">
                                  <p:stCondLst>
                                    <p:cond delay="0"/>
                                  </p:stCondLst>
                                  <p:childTnLst>
                                    <p:set>
                                      <p:cBhvr>
                                        <p:cTn id="28" dur="1" fill="hold">
                                          <p:stCondLst>
                                            <p:cond delay="0"/>
                                          </p:stCondLst>
                                        </p:cTn>
                                        <p:tgtEl>
                                          <p:spTgt spid="4102"/>
                                        </p:tgtEl>
                                        <p:attrNameLst>
                                          <p:attrName>style.visibility</p:attrName>
                                        </p:attrNameLst>
                                      </p:cBhvr>
                                      <p:to>
                                        <p:strVal val="visible"/>
                                      </p:to>
                                    </p:set>
                                    <p:anim calcmode="lin" valueType="num">
                                      <p:cBhvr>
                                        <p:cTn id="29" dur="500" fill="hold"/>
                                        <p:tgtEl>
                                          <p:spTgt spid="4102"/>
                                        </p:tgtEl>
                                        <p:attrNameLst>
                                          <p:attrName>ppt_w</p:attrName>
                                        </p:attrNameLst>
                                      </p:cBhvr>
                                      <p:tavLst>
                                        <p:tav tm="0">
                                          <p:val>
                                            <p:fltVal val="0"/>
                                          </p:val>
                                        </p:tav>
                                        <p:tav tm="100000">
                                          <p:val>
                                            <p:strVal val="#ppt_w"/>
                                          </p:val>
                                        </p:tav>
                                      </p:tavLst>
                                    </p:anim>
                                    <p:anim calcmode="lin" valueType="num">
                                      <p:cBhvr>
                                        <p:cTn id="30" dur="500" fill="hold"/>
                                        <p:tgtEl>
                                          <p:spTgt spid="4102"/>
                                        </p:tgtEl>
                                        <p:attrNameLst>
                                          <p:attrName>ppt_h</p:attrName>
                                        </p:attrNameLst>
                                      </p:cBhvr>
                                      <p:tavLst>
                                        <p:tav tm="0">
                                          <p:val>
                                            <p:fltVal val="0"/>
                                          </p:val>
                                        </p:tav>
                                        <p:tav tm="100000">
                                          <p:val>
                                            <p:strVal val="#ppt_h"/>
                                          </p:val>
                                        </p:tav>
                                      </p:tavLst>
                                    </p:anim>
                                    <p:anim calcmode="lin" valueType="num">
                                      <p:cBhvr>
                                        <p:cTn id="31" dur="500" fill="hold"/>
                                        <p:tgtEl>
                                          <p:spTgt spid="4102"/>
                                        </p:tgtEl>
                                        <p:attrNameLst>
                                          <p:attrName>style.rotation</p:attrName>
                                        </p:attrNameLst>
                                      </p:cBhvr>
                                      <p:tavLst>
                                        <p:tav tm="0">
                                          <p:val>
                                            <p:fltVal val="360"/>
                                          </p:val>
                                        </p:tav>
                                        <p:tav tm="100000">
                                          <p:val>
                                            <p:fltVal val="0"/>
                                          </p:val>
                                        </p:tav>
                                      </p:tavLst>
                                    </p:anim>
                                    <p:animEffect transition="in" filter="fade">
                                      <p:cBhvr>
                                        <p:cTn id="32" dur="500"/>
                                        <p:tgtEl>
                                          <p:spTgt spid="410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98"/>
                                        </p:tgtEl>
                                        <p:attrNameLst>
                                          <p:attrName>style.visibility</p:attrName>
                                        </p:attrNameLst>
                                      </p:cBhvr>
                                      <p:to>
                                        <p:strVal val="visible"/>
                                      </p:to>
                                    </p:set>
                                    <p:animEffect transition="in" filter="wipe(down)">
                                      <p:cBhvr>
                                        <p:cTn id="37" dur="500"/>
                                        <p:tgtEl>
                                          <p:spTgt spid="4098"/>
                                        </p:tgtEl>
                                      </p:cBhvr>
                                    </p:animEffect>
                                  </p:childTnLst>
                                </p:cTn>
                              </p:par>
                            </p:childTnLst>
                          </p:cTn>
                        </p:par>
                        <p:par>
                          <p:cTn id="38" fill="hold" nodeType="afterGroup">
                            <p:stCondLst>
                              <p:cond delay="500"/>
                            </p:stCondLst>
                            <p:childTnLst>
                              <p:par>
                                <p:cTn id="39" presetID="49" presetClass="entr" presetSubtype="0" decel="100000" fill="hold" grpId="0" nodeType="afterEffect">
                                  <p:stCondLst>
                                    <p:cond delay="0"/>
                                  </p:stCondLst>
                                  <p:childTnLst>
                                    <p:set>
                                      <p:cBhvr>
                                        <p:cTn id="40" dur="1" fill="hold">
                                          <p:stCondLst>
                                            <p:cond delay="0"/>
                                          </p:stCondLst>
                                        </p:cTn>
                                        <p:tgtEl>
                                          <p:spTgt spid="4101"/>
                                        </p:tgtEl>
                                        <p:attrNameLst>
                                          <p:attrName>style.visibility</p:attrName>
                                        </p:attrNameLst>
                                      </p:cBhvr>
                                      <p:to>
                                        <p:strVal val="visible"/>
                                      </p:to>
                                    </p:set>
                                    <p:anim calcmode="lin" valueType="num">
                                      <p:cBhvr>
                                        <p:cTn id="41" dur="500" fill="hold"/>
                                        <p:tgtEl>
                                          <p:spTgt spid="4101"/>
                                        </p:tgtEl>
                                        <p:attrNameLst>
                                          <p:attrName>ppt_w</p:attrName>
                                        </p:attrNameLst>
                                      </p:cBhvr>
                                      <p:tavLst>
                                        <p:tav tm="0">
                                          <p:val>
                                            <p:fltVal val="0"/>
                                          </p:val>
                                        </p:tav>
                                        <p:tav tm="100000">
                                          <p:val>
                                            <p:strVal val="#ppt_w"/>
                                          </p:val>
                                        </p:tav>
                                      </p:tavLst>
                                    </p:anim>
                                    <p:anim calcmode="lin" valueType="num">
                                      <p:cBhvr>
                                        <p:cTn id="42" dur="500" fill="hold"/>
                                        <p:tgtEl>
                                          <p:spTgt spid="4101"/>
                                        </p:tgtEl>
                                        <p:attrNameLst>
                                          <p:attrName>ppt_h</p:attrName>
                                        </p:attrNameLst>
                                      </p:cBhvr>
                                      <p:tavLst>
                                        <p:tav tm="0">
                                          <p:val>
                                            <p:fltVal val="0"/>
                                          </p:val>
                                        </p:tav>
                                        <p:tav tm="100000">
                                          <p:val>
                                            <p:strVal val="#ppt_h"/>
                                          </p:val>
                                        </p:tav>
                                      </p:tavLst>
                                    </p:anim>
                                    <p:anim calcmode="lin" valueType="num">
                                      <p:cBhvr>
                                        <p:cTn id="43" dur="500" fill="hold"/>
                                        <p:tgtEl>
                                          <p:spTgt spid="4101"/>
                                        </p:tgtEl>
                                        <p:attrNameLst>
                                          <p:attrName>style.rotation</p:attrName>
                                        </p:attrNameLst>
                                      </p:cBhvr>
                                      <p:tavLst>
                                        <p:tav tm="0">
                                          <p:val>
                                            <p:fltVal val="360"/>
                                          </p:val>
                                        </p:tav>
                                        <p:tav tm="100000">
                                          <p:val>
                                            <p:fltVal val="0"/>
                                          </p:val>
                                        </p:tav>
                                      </p:tavLst>
                                    </p:anim>
                                    <p:animEffect transition="in" filter="fade">
                                      <p:cBhvr>
                                        <p:cTn id="44" dur="500"/>
                                        <p:tgtEl>
                                          <p:spTgt spid="4101"/>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repeatCount="indefinite" fill="hold" grpId="0" nodeType="clickEffect">
                                  <p:stCondLst>
                                    <p:cond delay="0"/>
                                  </p:stCondLst>
                                  <p:endCondLst>
                                    <p:cond evt="onNext" delay="0">
                                      <p:tgtEl>
                                        <p:sldTgt/>
                                      </p:tgtEl>
                                    </p:cond>
                                  </p:endCondLst>
                                  <p:childTnLst>
                                    <p:set>
                                      <p:cBhvr>
                                        <p:cTn id="48" dur="1" fill="hold">
                                          <p:stCondLst>
                                            <p:cond delay="0"/>
                                          </p:stCondLst>
                                        </p:cTn>
                                        <p:tgtEl>
                                          <p:spTgt spid="2"/>
                                        </p:tgtEl>
                                        <p:attrNameLst>
                                          <p:attrName>style.visibility</p:attrName>
                                        </p:attrNameLst>
                                      </p:cBhvr>
                                      <p:to>
                                        <p:strVal val="visible"/>
                                      </p:to>
                                    </p:set>
                                    <p:animEffect transition="in" filter="wheel(1)">
                                      <p:cBhvr>
                                        <p:cTn id="4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p:bldP spid="4099" grpId="0" animBg="1"/>
      <p:bldP spid="4100" grpId="0" animBg="1"/>
      <p:bldP spid="4101" grpId="0" autoUpdateAnimBg="0"/>
      <p:bldP spid="4102" grpId="0" autoUpdateAnimBg="0"/>
      <p:bldP spid="4103" grpId="0" autoUpdateAnimBg="0"/>
      <p:bldP spid="4106" grpId="0" autoUpdateAnimBg="0"/>
      <p:bldP spid="2"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2953</TotalTime>
  <Words>1243</Words>
  <Application>Microsoft Office PowerPoint</Application>
  <PresentationFormat>画面に合わせる (4:3)</PresentationFormat>
  <Paragraphs>406</Paragraphs>
  <Slides>57</Slides>
  <Notes>1</Notes>
  <HiddenSlides>0</HiddenSlides>
  <MMClips>0</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1</vt:i4>
      </vt:variant>
      <vt:variant>
        <vt:lpstr>スライド タイトル</vt:lpstr>
      </vt:variant>
      <vt:variant>
        <vt:i4>57</vt:i4>
      </vt:variant>
    </vt:vector>
  </HeadingPairs>
  <TitlesOfParts>
    <vt:vector size="70" baseType="lpstr">
      <vt:lpstr>AR PハイカラＰＯＰ体H</vt:lpstr>
      <vt:lpstr>ＤＦＧ勘亭流W11</vt:lpstr>
      <vt:lpstr>ＤＦＧ極太明朝体</vt:lpstr>
      <vt:lpstr>HG丸ｺﾞｼｯｸM-PRO</vt:lpstr>
      <vt:lpstr>HG創英角ﾎﾟｯﾌﾟ体</vt:lpstr>
      <vt:lpstr>HG明朝E</vt:lpstr>
      <vt:lpstr>ＭＳ Ｐゴシック</vt:lpstr>
      <vt:lpstr>ＭＳ 明朝</vt:lpstr>
      <vt:lpstr>Arial</vt:lpstr>
      <vt:lpstr>Calibri</vt:lpstr>
      <vt:lpstr>Times New Roman</vt:lpstr>
      <vt:lpstr>Office ​​テーマ</vt:lpstr>
      <vt:lpstr>画像 ﾌｧｲﾙ</vt:lpstr>
      <vt:lpstr>PowerPoint プレゼンテーション</vt:lpstr>
      <vt:lpstr>ＮＰＯ法人ナルクとは</vt:lpstr>
      <vt:lpstr>組織運営の目的は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家事援助</vt:lpstr>
      <vt:lpstr>PowerPoint プレゼンテーション</vt:lpstr>
      <vt:lpstr>PowerPoint プレゼンテーション</vt:lpstr>
      <vt:lpstr>PowerPoint プレゼンテーション</vt:lpstr>
      <vt:lpstr>PowerPoint プレゼンテーション</vt:lpstr>
      <vt:lpstr>子育て支援</vt:lpstr>
      <vt:lpstr>PowerPoint プレゼンテーション</vt:lpstr>
      <vt:lpstr>PowerPoint プレゼンテーション</vt:lpstr>
      <vt:lpstr>PowerPoint プレゼンテーション</vt:lpstr>
      <vt:lpstr>ボランティア利用・提供の流れ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nishimura</dc:creator>
  <cp:lastModifiedBy>北村 憲正</cp:lastModifiedBy>
  <cp:revision>134</cp:revision>
  <cp:lastPrinted>2018-05-23T05:38:20Z</cp:lastPrinted>
  <dcterms:created xsi:type="dcterms:W3CDTF">2014-03-02T06:51:59Z</dcterms:created>
  <dcterms:modified xsi:type="dcterms:W3CDTF">2018-06-01T23:29:23Z</dcterms:modified>
</cp:coreProperties>
</file>