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83" r:id="rId3"/>
    <p:sldId id="284" r:id="rId4"/>
    <p:sldId id="333" r:id="rId5"/>
    <p:sldId id="299" r:id="rId6"/>
    <p:sldId id="300" r:id="rId7"/>
    <p:sldId id="285" r:id="rId8"/>
    <p:sldId id="303" r:id="rId9"/>
    <p:sldId id="314" r:id="rId10"/>
    <p:sldId id="315" r:id="rId11"/>
    <p:sldId id="258" r:id="rId12"/>
    <p:sldId id="259" r:id="rId13"/>
    <p:sldId id="311" r:id="rId14"/>
    <p:sldId id="261" r:id="rId15"/>
    <p:sldId id="262" r:id="rId16"/>
    <p:sldId id="312" r:id="rId17"/>
    <p:sldId id="263" r:id="rId18"/>
    <p:sldId id="313" r:id="rId19"/>
    <p:sldId id="264" r:id="rId20"/>
    <p:sldId id="309" r:id="rId21"/>
    <p:sldId id="265" r:id="rId22"/>
    <p:sldId id="266" r:id="rId23"/>
    <p:sldId id="267" r:id="rId24"/>
    <p:sldId id="304" r:id="rId25"/>
    <p:sldId id="330" r:id="rId26"/>
    <p:sldId id="331" r:id="rId27"/>
    <p:sldId id="332" r:id="rId28"/>
    <p:sldId id="334" r:id="rId29"/>
    <p:sldId id="335" r:id="rId30"/>
    <p:sldId id="336" r:id="rId31"/>
    <p:sldId id="337" r:id="rId32"/>
    <p:sldId id="338" r:id="rId33"/>
    <p:sldId id="339" r:id="rId34"/>
    <p:sldId id="286" r:id="rId35"/>
    <p:sldId id="287" r:id="rId36"/>
    <p:sldId id="288" r:id="rId37"/>
    <p:sldId id="289" r:id="rId38"/>
    <p:sldId id="290" r:id="rId39"/>
    <p:sldId id="291" r:id="rId40"/>
    <p:sldId id="308" r:id="rId41"/>
    <p:sldId id="293" r:id="rId42"/>
    <p:sldId id="306" r:id="rId43"/>
    <p:sldId id="307" r:id="rId44"/>
    <p:sldId id="294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8" r:id="rId54"/>
  </p:sldIdLst>
  <p:sldSz cx="9144000" cy="6858000" type="screen4x3"/>
  <p:notesSz cx="7053263" cy="10180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509032"/>
          </a:xfrm>
          <a:prstGeom prst="rect">
            <a:avLst/>
          </a:prstGeom>
        </p:spPr>
        <p:txBody>
          <a:bodyPr vert="horz" lIns="98508" tIns="49254" rIns="98508" bIns="4925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509032"/>
          </a:xfrm>
          <a:prstGeom prst="rect">
            <a:avLst/>
          </a:prstGeom>
        </p:spPr>
        <p:txBody>
          <a:bodyPr vert="horz" lIns="98508" tIns="49254" rIns="98508" bIns="49254" rtlCol="0"/>
          <a:lstStyle>
            <a:lvl1pPr algn="r">
              <a:defRPr sz="1300"/>
            </a:lvl1pPr>
          </a:lstStyle>
          <a:p>
            <a:fld id="{91997A7B-FC99-40CA-8F62-E189E977401D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669840"/>
            <a:ext cx="3056414" cy="509032"/>
          </a:xfrm>
          <a:prstGeom prst="rect">
            <a:avLst/>
          </a:prstGeom>
        </p:spPr>
        <p:txBody>
          <a:bodyPr vert="horz" lIns="98508" tIns="49254" rIns="98508" bIns="4925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95217" y="9669840"/>
            <a:ext cx="3056414" cy="509032"/>
          </a:xfrm>
          <a:prstGeom prst="rect">
            <a:avLst/>
          </a:prstGeom>
        </p:spPr>
        <p:txBody>
          <a:bodyPr vert="horz" lIns="98508" tIns="49254" rIns="98508" bIns="49254" rtlCol="0" anchor="b"/>
          <a:lstStyle>
            <a:lvl1pPr algn="r">
              <a:defRPr sz="1300"/>
            </a:lvl1pPr>
          </a:lstStyle>
          <a:p>
            <a:fld id="{72FD5DDD-7E40-4F81-86BC-6AC4E05A9C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0659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509032"/>
          </a:xfrm>
          <a:prstGeom prst="rect">
            <a:avLst/>
          </a:prstGeom>
        </p:spPr>
        <p:txBody>
          <a:bodyPr vert="horz" lIns="98508" tIns="49254" rIns="98508" bIns="4925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509032"/>
          </a:xfrm>
          <a:prstGeom prst="rect">
            <a:avLst/>
          </a:prstGeom>
        </p:spPr>
        <p:txBody>
          <a:bodyPr vert="horz" lIns="98508" tIns="49254" rIns="98508" bIns="49254" rtlCol="0"/>
          <a:lstStyle>
            <a:lvl1pPr algn="r">
              <a:defRPr sz="1300"/>
            </a:lvl1pPr>
          </a:lstStyle>
          <a:p>
            <a:fld id="{F34353A7-1DE5-4B85-8DE1-60CAD2FF78F9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763588"/>
            <a:ext cx="5089525" cy="381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508" tIns="49254" rIns="98508" bIns="4925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5327" y="4835803"/>
            <a:ext cx="5642610" cy="4581287"/>
          </a:xfrm>
          <a:prstGeom prst="rect">
            <a:avLst/>
          </a:prstGeom>
        </p:spPr>
        <p:txBody>
          <a:bodyPr vert="horz" lIns="98508" tIns="49254" rIns="98508" bIns="49254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669840"/>
            <a:ext cx="3056414" cy="509032"/>
          </a:xfrm>
          <a:prstGeom prst="rect">
            <a:avLst/>
          </a:prstGeom>
        </p:spPr>
        <p:txBody>
          <a:bodyPr vert="horz" lIns="98508" tIns="49254" rIns="98508" bIns="4925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95217" y="9669840"/>
            <a:ext cx="3056414" cy="509032"/>
          </a:xfrm>
          <a:prstGeom prst="rect">
            <a:avLst/>
          </a:prstGeom>
        </p:spPr>
        <p:txBody>
          <a:bodyPr vert="horz" lIns="98508" tIns="49254" rIns="98508" bIns="49254" rtlCol="0" anchor="b"/>
          <a:lstStyle>
            <a:lvl1pPr algn="r">
              <a:defRPr sz="1300"/>
            </a:lvl1pPr>
          </a:lstStyle>
          <a:p>
            <a:fld id="{60281CD6-7A1B-48F7-B9E2-9A257644C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436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81CD6-7A1B-48F7-B9E2-9A257644C25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33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77BB-813E-4B40-B9A6-4C036C9BFDE0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8A76-1F8A-4C3F-B082-212D772409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5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77BB-813E-4B40-B9A6-4C036C9BFDE0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8A76-1F8A-4C3F-B082-212D772409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751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77BB-813E-4B40-B9A6-4C036C9BFDE0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8A76-1F8A-4C3F-B082-212D772409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74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77BB-813E-4B40-B9A6-4C036C9BFDE0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8A76-1F8A-4C3F-B082-212D772409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336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77BB-813E-4B40-B9A6-4C036C9BFDE0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8A76-1F8A-4C3F-B082-212D772409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69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77BB-813E-4B40-B9A6-4C036C9BFDE0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8A76-1F8A-4C3F-B082-212D772409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544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77BB-813E-4B40-B9A6-4C036C9BFDE0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8A76-1F8A-4C3F-B082-212D772409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26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77BB-813E-4B40-B9A6-4C036C9BFDE0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8A76-1F8A-4C3F-B082-212D772409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148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77BB-813E-4B40-B9A6-4C036C9BFDE0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8A76-1F8A-4C3F-B082-212D772409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775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77BB-813E-4B40-B9A6-4C036C9BFDE0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8A76-1F8A-4C3F-B082-212D772409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87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877BB-813E-4B40-B9A6-4C036C9BFDE0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E8A76-1F8A-4C3F-B082-212D772409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228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877BB-813E-4B40-B9A6-4C036C9BFDE0}" type="datetimeFigureOut">
              <a:rPr kumimoji="1" lang="ja-JP" altLang="en-US" smtClean="0"/>
              <a:t>2016/11/18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E8A76-1F8A-4C3F-B082-212D772409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48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6.wmf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wmf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wmf"/><Relationship Id="rId5" Type="http://schemas.openxmlformats.org/officeDocument/2006/relationships/image" Target="../media/image32.png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7" Type="http://schemas.openxmlformats.org/officeDocument/2006/relationships/image" Target="../media/image76.w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72"/>
            <a:ext cx="9144000" cy="687627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331640" y="1078699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 smtClean="0">
                <a:solidFill>
                  <a:schemeClr val="bg1"/>
                </a:solidFill>
              </a:rPr>
              <a:t>2016</a:t>
            </a:r>
            <a:r>
              <a:rPr lang="ja-JP" altLang="en-US" sz="4800" dirty="0" smtClean="0">
                <a:solidFill>
                  <a:schemeClr val="bg1"/>
                </a:solidFill>
              </a:rPr>
              <a:t>年　リーダー研修会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75656" y="314096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時間預託システムと</a:t>
            </a:r>
            <a:r>
              <a:rPr lang="ja-JP" altLang="en-US" sz="3200" dirty="0" smtClean="0">
                <a:solidFill>
                  <a:schemeClr val="bg1"/>
                </a:solidFill>
              </a:rPr>
              <a:t>コーディネート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8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2"/>
          <p:cNvSpPr>
            <a:spLocks noChangeArrowheads="1"/>
          </p:cNvSpPr>
          <p:nvPr/>
        </p:nvSpPr>
        <p:spPr bwMode="auto">
          <a:xfrm>
            <a:off x="6573838" y="1154113"/>
            <a:ext cx="1298575" cy="720725"/>
          </a:xfrm>
          <a:prstGeom prst="ellipse">
            <a:avLst/>
          </a:prstGeom>
          <a:solidFill>
            <a:srgbClr val="FF99CC">
              <a:alpha val="43921"/>
            </a:srgbClr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8195" name="Oval 3"/>
          <p:cNvSpPr>
            <a:spLocks noChangeArrowheads="1"/>
          </p:cNvSpPr>
          <p:nvPr/>
        </p:nvSpPr>
        <p:spPr bwMode="auto">
          <a:xfrm>
            <a:off x="755049" y="3120510"/>
            <a:ext cx="1296988" cy="720725"/>
          </a:xfrm>
          <a:prstGeom prst="ellipse">
            <a:avLst/>
          </a:prstGeom>
          <a:solidFill>
            <a:srgbClr val="FF99CC">
              <a:alpha val="43921"/>
            </a:srgbClr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8196" name="Picture 4" descr="M_A2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74838"/>
            <a:ext cx="11271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M_A2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49" y="1909888"/>
            <a:ext cx="115252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997200"/>
            <a:ext cx="3348037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450013" y="511175"/>
            <a:ext cx="172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3600" b="1">
                <a:solidFill>
                  <a:srgbClr val="006600"/>
                </a:solidFill>
                <a:latin typeface="Times New Roman" pitchFamily="18" charset="0"/>
              </a:rPr>
              <a:t>NALC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572831" y="1233488"/>
            <a:ext cx="1728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3600" b="1">
                <a:solidFill>
                  <a:srgbClr val="006600"/>
                </a:solidFill>
                <a:latin typeface="Times New Roman" pitchFamily="18" charset="0"/>
              </a:rPr>
              <a:t>NALC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538413" y="3438525"/>
            <a:ext cx="320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3600">
                <a:solidFill>
                  <a:srgbClr val="006600"/>
                </a:solidFill>
                <a:latin typeface="Times New Roman" pitchFamily="18" charset="0"/>
                <a:ea typeface="HG創英角ﾎﾟｯﾌﾟ体" pitchFamily="49" charset="-128"/>
              </a:rPr>
              <a:t>１点／１時間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899512" y="3240088"/>
            <a:ext cx="1152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>
                <a:ea typeface="HG明朝E" pitchFamily="17" charset="-128"/>
              </a:rPr>
              <a:t>時間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6804025" y="1222375"/>
            <a:ext cx="11525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>
                <a:ea typeface="HG明朝E" pitchFamily="17" charset="-128"/>
              </a:rPr>
              <a:t>時間</a:t>
            </a:r>
          </a:p>
        </p:txBody>
      </p:sp>
      <p:graphicFrame>
        <p:nvGraphicFramePr>
          <p:cNvPr id="8205" name="Object 13"/>
          <p:cNvGraphicFramePr>
            <a:graphicFrameLocks noChangeAspect="1"/>
          </p:cNvGraphicFramePr>
          <p:nvPr/>
        </p:nvGraphicFramePr>
        <p:xfrm>
          <a:off x="3132138" y="1323975"/>
          <a:ext cx="2303462" cy="209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画像 ﾌｧｲﾙ" r:id="rId6" imgW="3784127" imgH="3784127" progId="ImageExpertImage">
                  <p:embed/>
                </p:oleObj>
              </mc:Choice>
              <mc:Fallback>
                <p:oleObj name="画像 ﾌｧｲﾙ" r:id="rId6" imgW="3784127" imgH="3784127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323975"/>
                        <a:ext cx="2303462" cy="209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4032250" y="4260850"/>
            <a:ext cx="936625" cy="2351088"/>
          </a:xfrm>
          <a:prstGeom prst="rect">
            <a:avLst/>
          </a:prstGeom>
          <a:solidFill>
            <a:srgbClr val="FF99CC">
              <a:alpha val="3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 smtClean="0"/>
              <a:t>預託点数</a:t>
            </a:r>
            <a:endParaRPr lang="ja-JP" altLang="ja-JP" sz="3600" dirty="0"/>
          </a:p>
        </p:txBody>
      </p:sp>
      <p:sp>
        <p:nvSpPr>
          <p:cNvPr id="9232" name="テキスト ボックス 1"/>
          <p:cNvSpPr txBox="1">
            <a:spLocks noChangeArrowheads="1"/>
          </p:cNvSpPr>
          <p:nvPr/>
        </p:nvSpPr>
        <p:spPr bwMode="auto">
          <a:xfrm>
            <a:off x="2411413" y="260350"/>
            <a:ext cx="3814762" cy="769441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dirty="0"/>
              <a:t>時間</a:t>
            </a:r>
            <a:r>
              <a:rPr lang="ja-JP" altLang="en-US" sz="4400" dirty="0" smtClean="0"/>
              <a:t>預託活動</a:t>
            </a:r>
            <a:endParaRPr lang="ja-JP" altLang="en-US" sz="4400" dirty="0"/>
          </a:p>
        </p:txBody>
      </p:sp>
      <p:pic>
        <p:nvPicPr>
          <p:cNvPr id="1082" name="Picture 58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" y="4137984"/>
            <a:ext cx="2539926" cy="247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6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5" grpId="0" animBg="1"/>
      <p:bldP spid="8199" grpId="0" autoUpdateAnimBg="0"/>
      <p:bldP spid="8200" grpId="0" autoUpdateAnimBg="0"/>
      <p:bldP spid="8201" grpId="0" autoUpdateAnimBg="0"/>
      <p:bldP spid="8203" grpId="0"/>
      <p:bldP spid="8204" grpId="0"/>
      <p:bldP spid="8206" grpId="0" animBg="1"/>
      <p:bldP spid="92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3348038" y="836613"/>
            <a:ext cx="3311525" cy="259238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851275" y="1484313"/>
            <a:ext cx="22320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chemeClr val="accent2"/>
                </a:solidFill>
              </a:rPr>
              <a:t>自分のため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 rot="10800000">
            <a:off x="3348038" y="3429000"/>
            <a:ext cx="3311525" cy="26638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CCFFFF">
              <a:alpha val="63000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 rot="16200000">
            <a:off x="1981200" y="2060576"/>
            <a:ext cx="3311525" cy="27368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CCFFFF">
              <a:alpha val="94000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 rot="5400000">
            <a:off x="4716462" y="2060576"/>
            <a:ext cx="3311525" cy="27368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CCFFFF">
              <a:alpha val="69000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4643438" y="3141663"/>
            <a:ext cx="792162" cy="647700"/>
          </a:xfrm>
          <a:prstGeom prst="star8">
            <a:avLst>
              <a:gd name="adj" fmla="val 38250"/>
            </a:avLst>
          </a:prstGeom>
          <a:solidFill>
            <a:srgbClr val="FF99CC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708400" y="4797425"/>
            <a:ext cx="26638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chemeClr val="accent2"/>
                </a:solidFill>
              </a:rPr>
              <a:t>配偶者のため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588125" y="2276475"/>
            <a:ext cx="6715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chemeClr val="accent2"/>
                </a:solidFill>
              </a:rPr>
              <a:t>両親のため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600404" y="2153107"/>
            <a:ext cx="1107996" cy="295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dirty="0" smtClean="0">
                <a:solidFill>
                  <a:schemeClr val="accent2"/>
                </a:solidFill>
              </a:rPr>
              <a:t>　　障害</a:t>
            </a:r>
            <a:r>
              <a:rPr lang="ja-JP" altLang="en-US" sz="2400" dirty="0">
                <a:solidFill>
                  <a:schemeClr val="accent2"/>
                </a:solidFill>
              </a:rPr>
              <a:t>を持つ</a:t>
            </a:r>
            <a:r>
              <a:rPr lang="ja-JP" altLang="en-US" sz="2400" dirty="0" smtClean="0">
                <a:solidFill>
                  <a:schemeClr val="accent2"/>
                </a:solidFill>
              </a:rPr>
              <a:t>子</a:t>
            </a:r>
            <a:endParaRPr lang="en-US" altLang="ja-JP" sz="2400" dirty="0" smtClean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400" dirty="0" smtClean="0">
                <a:solidFill>
                  <a:schemeClr val="accent2"/>
                </a:solidFill>
              </a:rPr>
              <a:t>義務</a:t>
            </a:r>
            <a:r>
              <a:rPr lang="ja-JP" altLang="en-US" sz="2400" dirty="0">
                <a:solidFill>
                  <a:schemeClr val="accent2"/>
                </a:solidFill>
              </a:rPr>
              <a:t>教育以下の子供</a:t>
            </a:r>
            <a:endParaRPr lang="ja-JP" altLang="en-US" sz="2400" dirty="0">
              <a:solidFill>
                <a:schemeClr val="accent2"/>
              </a:solidFill>
            </a:endParaRPr>
          </a:p>
        </p:txBody>
      </p:sp>
      <p:sp>
        <p:nvSpPr>
          <p:cNvPr id="4107" name="WordArt 11"/>
          <p:cNvSpPr>
            <a:spLocks noChangeArrowheads="1" noChangeShapeType="1" noTextEdit="1"/>
          </p:cNvSpPr>
          <p:nvPr/>
        </p:nvSpPr>
        <p:spPr bwMode="auto">
          <a:xfrm rot="5400000">
            <a:off x="-1691481" y="2493169"/>
            <a:ext cx="5472113" cy="11525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639999" lon="20699999" rev="0"/>
              </a:camera>
              <a:lightRig rig="legacyNormal3" dir="l"/>
            </a:scene3d>
            <a:sp3d extrusionH="201600" prstMaterial="legacyPlastic">
              <a:extrusionClr>
                <a:srgbClr val="FF9966"/>
              </a:extrusionClr>
            </a:sp3d>
          </a:bodyPr>
          <a:lstStyle/>
          <a:p>
            <a:pPr algn="ctr" fontAlgn="auto"/>
            <a:r>
              <a:rPr lang="ja-JP" altLang="en-US" sz="3600" kern="10">
                <a:ln w="9525">
                  <a:round/>
                  <a:headEnd/>
                  <a:tailEnd/>
                </a:ln>
                <a:solidFill>
                  <a:srgbClr val="993366"/>
                </a:solidFill>
                <a:latin typeface="ＭＳ Ｐゴシック"/>
                <a:ea typeface="ＭＳ Ｐゴシック"/>
              </a:rPr>
              <a:t>預託した点数の利用</a:t>
            </a:r>
          </a:p>
        </p:txBody>
      </p:sp>
    </p:spTree>
    <p:extLst>
      <p:ext uri="{BB962C8B-B14F-4D97-AF65-F5344CB8AC3E}">
        <p14:creationId xmlns:p14="http://schemas.microsoft.com/office/powerpoint/2010/main" val="40161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/>
      <p:bldP spid="4100" grpId="0" animBg="1"/>
      <p:bldP spid="4101" grpId="0" animBg="1"/>
      <p:bldP spid="4102" grpId="0" animBg="1"/>
      <p:bldP spid="4103" grpId="0" animBg="1"/>
      <p:bldP spid="4103" grpId="1" animBg="1"/>
      <p:bldP spid="4104" grpId="0"/>
      <p:bldP spid="4105" grpId="0"/>
      <p:bldP spid="4106" grpId="0"/>
      <p:bldP spid="4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15" y="4636914"/>
            <a:ext cx="2852738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73" y="3658717"/>
            <a:ext cx="2216404" cy="2732725"/>
          </a:xfrm>
          <a:prstGeom prst="rect">
            <a:avLst/>
          </a:prstGeom>
        </p:spPr>
      </p:pic>
      <p:sp>
        <p:nvSpPr>
          <p:cNvPr id="5124" name="AutoShape 4"/>
          <p:cNvSpPr>
            <a:spLocks noChangeArrowheads="1"/>
          </p:cNvSpPr>
          <p:nvPr/>
        </p:nvSpPr>
        <p:spPr bwMode="auto">
          <a:xfrm rot="3694205">
            <a:off x="3867748" y="1354286"/>
            <a:ext cx="725487" cy="3024188"/>
          </a:xfrm>
          <a:prstGeom prst="downArrow">
            <a:avLst>
              <a:gd name="adj1" fmla="val 50000"/>
              <a:gd name="adj2" fmla="val 104212"/>
            </a:avLst>
          </a:prstGeom>
          <a:solidFill>
            <a:srgbClr val="FF00FF">
              <a:alpha val="19000"/>
            </a:srgbClr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ja-JP" altLang="en-US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476375" y="115888"/>
            <a:ext cx="22336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>
                <a:latin typeface="Times New Roman" pitchFamily="18" charset="0"/>
              </a:rPr>
              <a:t>全国組織</a:t>
            </a:r>
          </a:p>
        </p:txBody>
      </p:sp>
      <p:pic>
        <p:nvPicPr>
          <p:cNvPr id="5126" name="Picture 6" descr="j0344945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63654"/>
            <a:ext cx="2916237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3419475" y="817563"/>
            <a:ext cx="1871663" cy="1223962"/>
          </a:xfrm>
          <a:prstGeom prst="wedgeEllipseCallout">
            <a:avLst>
              <a:gd name="adj1" fmla="val 78974"/>
              <a:gd name="adj2" fmla="val 46151"/>
            </a:avLst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/>
            <a:endParaRPr lang="ja-JP" altLang="ja-JP" sz="2400">
              <a:latin typeface="Times New Roman" pitchFamily="18" charset="0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563937" y="1051170"/>
            <a:ext cx="17287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dirty="0">
                <a:latin typeface="Times New Roman" pitchFamily="18" charset="0"/>
              </a:rPr>
              <a:t>私が拠点で点数ｇｅｔ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 rot="19914118">
            <a:off x="3007333" y="2577847"/>
            <a:ext cx="255154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dirty="0">
                <a:latin typeface="Times New Roman" pitchFamily="18" charset="0"/>
              </a:rPr>
              <a:t>離れて暮らす親へ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23518" y="1993880"/>
            <a:ext cx="20875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dirty="0">
                <a:latin typeface="Times New Roman" pitchFamily="18" charset="0"/>
              </a:rPr>
              <a:t>娘の点数でサービス利用</a:t>
            </a:r>
          </a:p>
        </p:txBody>
      </p:sp>
      <p:sp>
        <p:nvSpPr>
          <p:cNvPr id="5132" name="WordArt 12"/>
          <p:cNvSpPr>
            <a:spLocks noChangeArrowheads="1" noChangeShapeType="1" noTextEdit="1"/>
          </p:cNvSpPr>
          <p:nvPr/>
        </p:nvSpPr>
        <p:spPr bwMode="auto">
          <a:xfrm>
            <a:off x="5364163" y="404813"/>
            <a:ext cx="3240087" cy="7191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ja-JP" altLang="en-US" sz="3600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ＭＳ Ｐゴシック"/>
                <a:ea typeface="ＭＳ Ｐゴシック"/>
              </a:rPr>
              <a:t>遠距離支援</a:t>
            </a:r>
            <a:endParaRPr lang="ja-JP" altLang="en-US" sz="3600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00080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5131" name="AutoShape 11"/>
          <p:cNvSpPr>
            <a:spLocks noChangeArrowheads="1"/>
          </p:cNvSpPr>
          <p:nvPr/>
        </p:nvSpPr>
        <p:spPr bwMode="auto">
          <a:xfrm>
            <a:off x="93368" y="1819752"/>
            <a:ext cx="2017712" cy="1223963"/>
          </a:xfrm>
          <a:prstGeom prst="wedgeEllipseCallout">
            <a:avLst>
              <a:gd name="adj1" fmla="val 15380"/>
              <a:gd name="adj2" fmla="val 143240"/>
            </a:avLst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/>
            <a:endParaRPr lang="ja-JP" altLang="ja-JP" sz="2400">
              <a:latin typeface="Times New Roman" pitchFamily="18" charset="0"/>
            </a:endParaRP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2987824" y="3883222"/>
            <a:ext cx="3455987" cy="8331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dirty="0">
                <a:latin typeface="Times New Roman" pitchFamily="18" charset="0"/>
              </a:rPr>
              <a:t>貯めた点数は</a:t>
            </a:r>
            <a:r>
              <a:rPr lang="ja-JP" altLang="en-US" sz="2400" dirty="0" smtClean="0">
                <a:latin typeface="Times New Roman" pitchFamily="18" charset="0"/>
              </a:rPr>
              <a:t>全国どこ</a:t>
            </a:r>
            <a:r>
              <a:rPr lang="ja-JP" altLang="en-US" sz="2400" dirty="0">
                <a:latin typeface="Times New Roman" pitchFamily="18" charset="0"/>
              </a:rPr>
              <a:t>の拠点でも使える</a:t>
            </a:r>
          </a:p>
        </p:txBody>
      </p:sp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922838"/>
            <a:ext cx="224155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503608" y="3990583"/>
            <a:ext cx="76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＝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92280" y="3990583"/>
            <a:ext cx="1800200" cy="52322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</a:rPr>
              <a:t>同一価値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1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/>
      <p:bldP spid="5127" grpId="0" animBg="1"/>
      <p:bldP spid="5128" grpId="0"/>
      <p:bldP spid="5130" grpId="0"/>
      <p:bldP spid="5132" grpId="0" animBg="1"/>
      <p:bldP spid="5131" grpId="0" animBg="1"/>
      <p:bldP spid="5133" grpId="0" animBg="1"/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17431"/>
            <a:ext cx="7632848" cy="572986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92088" y="260648"/>
            <a:ext cx="7624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</a:rPr>
              <a:t>大阪南</a:t>
            </a:r>
            <a:r>
              <a:rPr kumimoji="1" lang="ja-JP" altLang="en-US" sz="2800" dirty="0" smtClean="0"/>
              <a:t>拠点の依頼で墓掃除をする</a:t>
            </a:r>
            <a:r>
              <a:rPr kumimoji="1" lang="ja-JP" altLang="en-US" sz="2800" dirty="0" smtClean="0">
                <a:solidFill>
                  <a:schemeClr val="accent6">
                    <a:lumMod val="50000"/>
                  </a:schemeClr>
                </a:solidFill>
              </a:rPr>
              <a:t>鳥取</a:t>
            </a:r>
            <a:r>
              <a:rPr kumimoji="1" lang="ja-JP" altLang="en-US" sz="2800" dirty="0" smtClean="0"/>
              <a:t>拠点会員</a:t>
            </a:r>
          </a:p>
        </p:txBody>
      </p:sp>
    </p:spTree>
    <p:extLst>
      <p:ext uri="{BB962C8B-B14F-4D97-AF65-F5344CB8AC3E}">
        <p14:creationId xmlns:p14="http://schemas.microsoft.com/office/powerpoint/2010/main" val="338046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228600"/>
            <a:ext cx="2895600" cy="838200"/>
          </a:xfrm>
        </p:spPr>
        <p:txBody>
          <a:bodyPr/>
          <a:lstStyle/>
          <a:p>
            <a:r>
              <a:rPr lang="ja-JP" altLang="en-US"/>
              <a:t>家事援助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67200"/>
            <a:ext cx="3048000" cy="225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2667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"/>
            <a:ext cx="213042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0" y="4419600"/>
            <a:ext cx="41910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600">
                <a:solidFill>
                  <a:srgbClr val="CC0000"/>
                </a:solidFill>
                <a:latin typeface="Times New Roman" pitchFamily="18" charset="0"/>
                <a:ea typeface="ＤＦＧ極太明朝体" pitchFamily="18" charset="-128"/>
              </a:rPr>
              <a:t>☆</a:t>
            </a:r>
            <a:r>
              <a:rPr lang="ja-JP" altLang="en-US" sz="3600">
                <a:solidFill>
                  <a:srgbClr val="CC0000"/>
                </a:solidFill>
                <a:latin typeface="Times New Roman" pitchFamily="18" charset="0"/>
                <a:ea typeface="ＤＦＧ極太明朝体" pitchFamily="18" charset="-128"/>
              </a:rPr>
              <a:t>買い物</a:t>
            </a:r>
          </a:p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CC0000"/>
                </a:solidFill>
                <a:latin typeface="Times New Roman" pitchFamily="18" charset="0"/>
                <a:ea typeface="ＤＦＧ極太明朝体" pitchFamily="18" charset="-128"/>
              </a:rPr>
              <a:t>☆役所・金融機関と　　　の手続き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06363" y="914400"/>
            <a:ext cx="6715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660033"/>
                </a:solidFill>
                <a:latin typeface="Times New Roman" pitchFamily="18" charset="0"/>
              </a:rPr>
              <a:t>炊事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06363" y="5486400"/>
            <a:ext cx="6715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660033"/>
                </a:solidFill>
                <a:latin typeface="Times New Roman" pitchFamily="18" charset="0"/>
              </a:rPr>
              <a:t>掃除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6811963" y="2438400"/>
            <a:ext cx="671512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chemeClr val="accent2"/>
                </a:solidFill>
                <a:latin typeface="Times New Roman" pitchFamily="18" charset="0"/>
              </a:rPr>
              <a:t>洗濯</a:t>
            </a:r>
          </a:p>
        </p:txBody>
      </p:sp>
    </p:spTree>
    <p:extLst>
      <p:ext uri="{BB962C8B-B14F-4D97-AF65-F5344CB8AC3E}">
        <p14:creationId xmlns:p14="http://schemas.microsoft.com/office/powerpoint/2010/main" val="30406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51" grpId="0" autoUpdateAnimBg="0"/>
      <p:bldP spid="6152" grpId="0" autoUpdateAnimBg="0"/>
      <p:bldP spid="6153" grpId="0" autoUpdateAnimBg="0"/>
      <p:bldP spid="615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28600" y="1268413"/>
          <a:ext cx="4187825" cy="536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画像 ﾌｧｲﾙ" r:id="rId3" imgW="1810516" imgH="2316289" progId="ImageExpertImage">
                  <p:embed/>
                </p:oleObj>
              </mc:Choice>
              <mc:Fallback>
                <p:oleObj name="画像 ﾌｧｲﾙ" r:id="rId3" imgW="1810516" imgH="2316289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268413"/>
                        <a:ext cx="4187825" cy="536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908175" y="404813"/>
            <a:ext cx="640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600">
                <a:latin typeface="Times New Roman" pitchFamily="18" charset="0"/>
              </a:rPr>
              <a:t>Ⅰ</a:t>
            </a:r>
            <a:r>
              <a:rPr lang="ja-JP" altLang="en-US" sz="3600">
                <a:latin typeface="Times New Roman" pitchFamily="18" charset="0"/>
              </a:rPr>
              <a:t>．家庭内外・精神的援助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524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b="1">
                <a:solidFill>
                  <a:srgbClr val="660033"/>
                </a:solidFill>
                <a:latin typeface="Times New Roman" pitchFamily="18" charset="0"/>
              </a:rPr>
              <a:t>住宅修理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572000" y="1628775"/>
            <a:ext cx="350520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b="1">
                <a:solidFill>
                  <a:srgbClr val="CC0000"/>
                </a:solidFill>
                <a:latin typeface="Times New Roman" pitchFamily="18" charset="0"/>
                <a:ea typeface="ＤＦＧ極太明朝体" pitchFamily="18" charset="-128"/>
              </a:rPr>
              <a:t>☆</a:t>
            </a:r>
            <a:r>
              <a:rPr lang="ja-JP" altLang="en-US" sz="3200" b="1">
                <a:solidFill>
                  <a:srgbClr val="CC0000"/>
                </a:solidFill>
                <a:latin typeface="Times New Roman" pitchFamily="18" charset="0"/>
                <a:ea typeface="ＤＦＧ極太明朝体" pitchFamily="18" charset="-128"/>
              </a:rPr>
              <a:t>庭木の手入れ</a:t>
            </a:r>
          </a:p>
          <a:p>
            <a:pPr>
              <a:spcBef>
                <a:spcPct val="50000"/>
              </a:spcBef>
            </a:pPr>
            <a:r>
              <a:rPr lang="ja-JP" altLang="en-US" sz="3200" b="1">
                <a:solidFill>
                  <a:srgbClr val="CC0000"/>
                </a:solidFill>
                <a:latin typeface="Times New Roman" pitchFamily="18" charset="0"/>
                <a:ea typeface="ＤＦＧ極太明朝体" pitchFamily="18" charset="-128"/>
              </a:rPr>
              <a:t>☆雪かき</a:t>
            </a:r>
          </a:p>
          <a:p>
            <a:pPr>
              <a:spcBef>
                <a:spcPct val="50000"/>
              </a:spcBef>
            </a:pPr>
            <a:r>
              <a:rPr lang="ja-JP" altLang="en-US" sz="3200" b="1">
                <a:solidFill>
                  <a:srgbClr val="CC0000"/>
                </a:solidFill>
                <a:latin typeface="Times New Roman" pitchFamily="18" charset="0"/>
                <a:ea typeface="ＤＦＧ極太明朝体" pitchFamily="18" charset="-128"/>
              </a:rPr>
              <a:t>☆ペットの世話</a:t>
            </a:r>
          </a:p>
          <a:p>
            <a:pPr>
              <a:spcBef>
                <a:spcPct val="50000"/>
              </a:spcBef>
            </a:pPr>
            <a:r>
              <a:rPr lang="ja-JP" altLang="en-US" sz="3200" b="1">
                <a:solidFill>
                  <a:srgbClr val="CC0000"/>
                </a:solidFill>
                <a:latin typeface="Times New Roman" pitchFamily="18" charset="0"/>
                <a:ea typeface="ＤＦＧ極太明朝体" pitchFamily="18" charset="-128"/>
              </a:rPr>
              <a:t>☆話し相手</a:t>
            </a:r>
          </a:p>
          <a:p>
            <a:pPr>
              <a:spcBef>
                <a:spcPct val="50000"/>
              </a:spcBef>
            </a:pPr>
            <a:r>
              <a:rPr lang="ja-JP" altLang="en-US" sz="3200" b="1">
                <a:solidFill>
                  <a:srgbClr val="CC0000"/>
                </a:solidFill>
                <a:latin typeface="Times New Roman" pitchFamily="18" charset="0"/>
                <a:ea typeface="ＤＦＧ極太明朝体" pitchFamily="18" charset="-128"/>
              </a:rPr>
              <a:t>☆代参</a:t>
            </a:r>
          </a:p>
          <a:p>
            <a:pPr>
              <a:spcBef>
                <a:spcPct val="50000"/>
              </a:spcBef>
            </a:pPr>
            <a:r>
              <a:rPr lang="ja-JP" altLang="en-US" sz="3200" b="1">
                <a:solidFill>
                  <a:srgbClr val="CC0000"/>
                </a:solidFill>
                <a:latin typeface="Times New Roman" pitchFamily="18" charset="0"/>
                <a:ea typeface="ＤＦＧ極太明朝体" pitchFamily="18" charset="-128"/>
              </a:rPr>
              <a:t>☆朗読</a:t>
            </a:r>
          </a:p>
        </p:txBody>
      </p:sp>
      <p:pic>
        <p:nvPicPr>
          <p:cNvPr id="7174" name="Picture 6" descr="j0395296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581525"/>
            <a:ext cx="2160587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03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2" grpId="0" autoUpdateAnimBg="0"/>
      <p:bldP spid="717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図 1" descr="D:\データ\写真\剪定講習会\剪定講習会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0" y="548680"/>
            <a:ext cx="8420098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603765" y="251441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庭木の剪定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514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Picture 2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7" y="2060848"/>
            <a:ext cx="292417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900113" y="260350"/>
            <a:ext cx="1390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 b="1">
                <a:latin typeface="Times New Roman" pitchFamily="18" charset="0"/>
              </a:rPr>
              <a:t>介助</a:t>
            </a:r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4876800" y="228600"/>
          <a:ext cx="3886200" cy="355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画像 ﾌｧｲﾙ" r:id="rId4" imgW="2546286" imgH="2134857" progId="ImageExpertImage">
                  <p:embed/>
                </p:oleObj>
              </mc:Choice>
              <mc:Fallback>
                <p:oleObj name="画像 ﾌｧｲﾙ" r:id="rId4" imgW="2546286" imgH="2134857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28600"/>
                        <a:ext cx="3886200" cy="355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987675" y="3860800"/>
            <a:ext cx="2638425" cy="27749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 b="1">
                <a:latin typeface="Times New Roman" pitchFamily="18" charset="0"/>
                <a:ea typeface="ＤＦＧ極太明朝体" pitchFamily="18" charset="-128"/>
              </a:rPr>
              <a:t>☆</a:t>
            </a:r>
            <a:r>
              <a:rPr lang="ja-JP" altLang="en-US" sz="3200" b="1">
                <a:latin typeface="Times New Roman" pitchFamily="18" charset="0"/>
                <a:ea typeface="ＤＦＧ極太明朝体" pitchFamily="18" charset="-128"/>
              </a:rPr>
              <a:t>トイレ</a:t>
            </a:r>
          </a:p>
          <a:p>
            <a:pPr>
              <a:spcBef>
                <a:spcPct val="50000"/>
              </a:spcBef>
            </a:pPr>
            <a:r>
              <a:rPr lang="ja-JP" altLang="en-US" sz="3200" b="1">
                <a:latin typeface="Times New Roman" pitchFamily="18" charset="0"/>
                <a:ea typeface="ＤＦＧ極太明朝体" pitchFamily="18" charset="-128"/>
              </a:rPr>
              <a:t>☆食事</a:t>
            </a:r>
          </a:p>
          <a:p>
            <a:pPr>
              <a:spcBef>
                <a:spcPct val="50000"/>
              </a:spcBef>
            </a:pPr>
            <a:r>
              <a:rPr lang="ja-JP" altLang="en-US" sz="3200" b="1">
                <a:latin typeface="Times New Roman" pitchFamily="18" charset="0"/>
                <a:ea typeface="ＤＦＧ極太明朝体" pitchFamily="18" charset="-128"/>
              </a:rPr>
              <a:t>☆着脱</a:t>
            </a:r>
          </a:p>
          <a:p>
            <a:pPr>
              <a:spcBef>
                <a:spcPct val="50000"/>
              </a:spcBef>
            </a:pPr>
            <a:r>
              <a:rPr lang="ja-JP" altLang="en-US" sz="3200" b="1">
                <a:latin typeface="Times New Roman" pitchFamily="18" charset="0"/>
                <a:ea typeface="ＤＦＧ極太明朝体" pitchFamily="18" charset="-128"/>
              </a:rPr>
              <a:t>☆送迎（車）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79388" y="1052513"/>
            <a:ext cx="4419600" cy="519112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 i="1">
                <a:latin typeface="Times New Roman" pitchFamily="18" charset="0"/>
              </a:rPr>
              <a:t>ボディータッチの少ないもの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8320088" y="990600"/>
            <a:ext cx="671512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5050"/>
                </a:solidFill>
                <a:latin typeface="Times New Roman" pitchFamily="18" charset="0"/>
              </a:rPr>
              <a:t>見守り</a:t>
            </a:r>
          </a:p>
        </p:txBody>
      </p:sp>
      <p:pic>
        <p:nvPicPr>
          <p:cNvPr id="8200" name="Picture 8" descr="j0280696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76700"/>
            <a:ext cx="2490788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23850" y="5084763"/>
            <a:ext cx="2089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800" b="1">
                <a:solidFill>
                  <a:srgbClr val="CC00CC"/>
                </a:solidFill>
                <a:latin typeface="Times New Roman" pitchFamily="18" charset="0"/>
              </a:rPr>
              <a:t>外出介助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156325" y="6165850"/>
            <a:ext cx="2160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>
                <a:latin typeface="Times New Roman" pitchFamily="18" charset="0"/>
              </a:rPr>
              <a:t>理・美容</a:t>
            </a:r>
          </a:p>
        </p:txBody>
      </p:sp>
    </p:spTree>
    <p:extLst>
      <p:ext uri="{BB962C8B-B14F-4D97-AF65-F5344CB8AC3E}">
        <p14:creationId xmlns:p14="http://schemas.microsoft.com/office/powerpoint/2010/main" val="409015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7" grpId="0" animBg="1" autoUpdateAnimBg="0"/>
      <p:bldP spid="8198" grpId="0" animBg="1" autoUpdateAnimBg="0"/>
      <p:bldP spid="8199" grpId="0" autoUpdateAnimBg="0"/>
      <p:bldP spid="8201" grpId="0"/>
      <p:bldP spid="82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img0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19175"/>
            <a:ext cx="7632700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491880" y="333374"/>
            <a:ext cx="22324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dirty="0" smtClean="0"/>
              <a:t>外出介助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325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200" y="228600"/>
            <a:ext cx="4114800" cy="838200"/>
          </a:xfrm>
        </p:spPr>
        <p:txBody>
          <a:bodyPr/>
          <a:lstStyle/>
          <a:p>
            <a:r>
              <a:rPr lang="ja-JP" altLang="en-US"/>
              <a:t>子育て支援</a:t>
            </a:r>
          </a:p>
        </p:txBody>
      </p:sp>
      <p:pic>
        <p:nvPicPr>
          <p:cNvPr id="9219" name="Picture 3" descr="R_C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00213"/>
            <a:ext cx="5410200" cy="40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AutoShape 4"/>
          <p:cNvSpPr>
            <a:spLocks noChangeArrowheads="1"/>
          </p:cNvSpPr>
          <p:nvPr/>
        </p:nvSpPr>
        <p:spPr bwMode="auto">
          <a:xfrm rot="13200000">
            <a:off x="6705600" y="0"/>
            <a:ext cx="2895600" cy="17526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 rot="2700000">
            <a:off x="-571500" y="5143500"/>
            <a:ext cx="2895600" cy="17526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8660000">
            <a:off x="6761163" y="4937125"/>
            <a:ext cx="2895600" cy="190817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 rot="8400000">
            <a:off x="-381000" y="0"/>
            <a:ext cx="2895600" cy="17526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00FF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04800" y="5486400"/>
            <a:ext cx="152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b="1">
                <a:latin typeface="Times New Roman" pitchFamily="18" charset="0"/>
              </a:rPr>
              <a:t>一時預かり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543800" y="533400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b="1">
                <a:latin typeface="Times New Roman" pitchFamily="18" charset="0"/>
              </a:rPr>
              <a:t>送迎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685800" y="457200"/>
            <a:ext cx="121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b="1">
                <a:latin typeface="Times New Roman" pitchFamily="18" charset="0"/>
              </a:rPr>
              <a:t>産前産後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 rot="-3338086">
            <a:off x="6873082" y="5376068"/>
            <a:ext cx="167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>
                <a:latin typeface="Times New Roman" pitchFamily="18" charset="0"/>
              </a:rPr>
              <a:t>学童保育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 rot="-3338086">
            <a:off x="7377907" y="5591968"/>
            <a:ext cx="167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>
                <a:latin typeface="Times New Roman" pitchFamily="18" charset="0"/>
              </a:rPr>
              <a:t>自然教室</a:t>
            </a:r>
          </a:p>
        </p:txBody>
      </p:sp>
    </p:spTree>
    <p:extLst>
      <p:ext uri="{BB962C8B-B14F-4D97-AF65-F5344CB8AC3E}">
        <p14:creationId xmlns:p14="http://schemas.microsoft.com/office/powerpoint/2010/main" val="272452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20" grpId="0" animBg="1"/>
      <p:bldP spid="9221" grpId="0" animBg="1"/>
      <p:bldP spid="9222" grpId="0" animBg="1"/>
      <p:bldP spid="9223" grpId="0" animBg="1"/>
      <p:bldP spid="9224" grpId="0" autoUpdateAnimBg="0"/>
      <p:bldP spid="9225" grpId="0" autoUpdateAnimBg="0"/>
      <p:bldP spid="9226" grpId="0" autoUpdateAnimBg="0"/>
      <p:bldP spid="9227" grpId="0" autoUpdateAnimBg="0"/>
      <p:bldP spid="922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0626"/>
              </p:ext>
            </p:extLst>
          </p:nvPr>
        </p:nvGraphicFramePr>
        <p:xfrm>
          <a:off x="1677988" y="1228725"/>
          <a:ext cx="5041900" cy="484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画像 ﾌｧｲﾙ" r:id="rId3" imgW="1078903" imgH="1036059" progId="ImageExpertImage">
                  <p:embed/>
                </p:oleObj>
              </mc:Choice>
              <mc:Fallback>
                <p:oleObj name="画像 ﾌｧｲﾙ" r:id="rId3" imgW="1078903" imgH="1036059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7988" y="1228725"/>
                        <a:ext cx="5041900" cy="484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3132138" y="404813"/>
            <a:ext cx="21336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b="1">
                <a:latin typeface="Times New Roman" pitchFamily="18" charset="0"/>
              </a:rPr>
              <a:t>理　念</a:t>
            </a:r>
          </a:p>
        </p:txBody>
      </p:sp>
      <p:sp>
        <p:nvSpPr>
          <p:cNvPr id="2" name="円/楕円 1"/>
          <p:cNvSpPr/>
          <p:nvPr/>
        </p:nvSpPr>
        <p:spPr>
          <a:xfrm>
            <a:off x="1691680" y="4077072"/>
            <a:ext cx="2160240" cy="201622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4499992" y="4077072"/>
            <a:ext cx="2160240" cy="2016224"/>
          </a:xfrm>
          <a:prstGeom prst="ellipse">
            <a:avLst/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738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utoUpdateAnimBg="0"/>
      <p:bldP spid="2" grpId="1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755650" y="5445125"/>
            <a:ext cx="2116138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>
                <a:latin typeface="Times New Roman" pitchFamily="18" charset="0"/>
              </a:rPr>
              <a:t>事務所当番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800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ja-JP" altLang="en-US" sz="2800" dirty="0">
                <a:solidFill>
                  <a:srgbClr val="FF0000"/>
                </a:solidFill>
                <a:latin typeface="Times New Roman" pitchFamily="18" charset="0"/>
              </a:rPr>
              <a:t>点／</a:t>
            </a:r>
            <a:r>
              <a:rPr lang="en-US" altLang="ja-JP" sz="28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ja-JP" altLang="en-US" sz="2800" dirty="0">
                <a:solidFill>
                  <a:srgbClr val="FF0000"/>
                </a:solidFill>
                <a:latin typeface="Times New Roman" pitchFamily="18" charset="0"/>
              </a:rPr>
              <a:t>時間</a:t>
            </a:r>
          </a:p>
        </p:txBody>
      </p:sp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323850" y="404813"/>
            <a:ext cx="2879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3600">
                <a:latin typeface="Times New Roman" pitchFamily="18" charset="0"/>
              </a:rPr>
              <a:t>サポート活動</a:t>
            </a:r>
          </a:p>
        </p:txBody>
      </p:sp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3348038" y="1052513"/>
            <a:ext cx="5795962" cy="4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>
                <a:latin typeface="Times New Roman" pitchFamily="18" charset="0"/>
              </a:rPr>
              <a:t>・コーディネート：</a:t>
            </a:r>
            <a:r>
              <a:rPr lang="en-US" altLang="ja-JP" sz="2800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ja-JP" altLang="en-US" sz="2800" dirty="0">
                <a:solidFill>
                  <a:srgbClr val="FF0000"/>
                </a:solidFill>
                <a:latin typeface="Times New Roman" pitchFamily="18" charset="0"/>
              </a:rPr>
              <a:t>点／回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>
                <a:latin typeface="Times New Roman" pitchFamily="18" charset="0"/>
              </a:rPr>
              <a:t>・事務所作業：</a:t>
            </a:r>
            <a:r>
              <a:rPr lang="ja-JP" altLang="en-US" sz="2800" dirty="0">
                <a:solidFill>
                  <a:srgbClr val="FF0000"/>
                </a:solidFill>
                <a:latin typeface="Times New Roman" pitchFamily="18" charset="0"/>
              </a:rPr>
              <a:t>１点／</a:t>
            </a:r>
            <a:r>
              <a:rPr lang="en-US" altLang="ja-JP" sz="28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ja-JP" altLang="en-US" sz="2800" dirty="0">
                <a:solidFill>
                  <a:srgbClr val="FF0000"/>
                </a:solidFill>
                <a:latin typeface="Times New Roman" pitchFamily="18" charset="0"/>
              </a:rPr>
              <a:t>時間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>
                <a:latin typeface="Times New Roman" pitchFamily="18" charset="0"/>
              </a:rPr>
              <a:t>・カーボラ（活動者の送迎）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>
                <a:latin typeface="Times New Roman" pitchFamily="18" charset="0"/>
              </a:rPr>
              <a:t>　　　　　　　　　</a:t>
            </a:r>
            <a:r>
              <a:rPr lang="en-US" altLang="ja-JP" sz="2800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ja-JP" altLang="en-US" sz="2800" dirty="0">
                <a:solidFill>
                  <a:srgbClr val="FF0000"/>
                </a:solidFill>
                <a:latin typeface="Times New Roman" pitchFamily="18" charset="0"/>
              </a:rPr>
              <a:t>点／</a:t>
            </a:r>
            <a:r>
              <a:rPr lang="en-US" altLang="ja-JP" sz="28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ja-JP" altLang="en-US" sz="2800" dirty="0">
                <a:solidFill>
                  <a:srgbClr val="FF0000"/>
                </a:solidFill>
                <a:latin typeface="Times New Roman" pitchFamily="18" charset="0"/>
              </a:rPr>
              <a:t>時間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>
                <a:latin typeface="Times New Roman" pitchFamily="18" charset="0"/>
              </a:rPr>
              <a:t>・講師：</a:t>
            </a:r>
            <a:r>
              <a:rPr lang="en-US" altLang="ja-JP" sz="28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ja-JP" altLang="en-US" sz="2800" dirty="0">
                <a:solidFill>
                  <a:srgbClr val="FF0000"/>
                </a:solidFill>
                <a:latin typeface="Times New Roman" pitchFamily="18" charset="0"/>
              </a:rPr>
              <a:t>点／回</a:t>
            </a:r>
            <a:r>
              <a:rPr lang="ja-JP" altLang="en-US" sz="2400" dirty="0">
                <a:latin typeface="Times New Roman" pitchFamily="18" charset="0"/>
              </a:rPr>
              <a:t>（運営寄付金ある場合）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>
                <a:latin typeface="Times New Roman" pitchFamily="18" charset="0"/>
              </a:rPr>
              <a:t>・移送：</a:t>
            </a:r>
            <a:r>
              <a:rPr lang="en-US" altLang="ja-JP" sz="2800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ja-JP" altLang="en-US" sz="2800" dirty="0">
                <a:solidFill>
                  <a:srgbClr val="FF0000"/>
                </a:solidFill>
                <a:latin typeface="Times New Roman" pitchFamily="18" charset="0"/>
              </a:rPr>
              <a:t>点／時間</a:t>
            </a:r>
            <a:r>
              <a:rPr lang="ja-JP" altLang="en-US" sz="2400" dirty="0">
                <a:latin typeface="Times New Roman" pitchFamily="18" charset="0"/>
              </a:rPr>
              <a:t>（乗車させている時間）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>
                <a:latin typeface="Times New Roman" pitchFamily="18" charset="0"/>
              </a:rPr>
              <a:t>・事務所提供：</a:t>
            </a:r>
            <a:r>
              <a:rPr lang="en-US" altLang="ja-JP" sz="2800" dirty="0">
                <a:solidFill>
                  <a:srgbClr val="FF0000"/>
                </a:solidFill>
                <a:latin typeface="Times New Roman" pitchFamily="18" charset="0"/>
              </a:rPr>
              <a:t>15</a:t>
            </a:r>
            <a:r>
              <a:rPr lang="ja-JP" altLang="en-US" sz="2800" dirty="0">
                <a:solidFill>
                  <a:srgbClr val="FF0000"/>
                </a:solidFill>
                <a:latin typeface="Times New Roman" pitchFamily="18" charset="0"/>
              </a:rPr>
              <a:t>点／月</a:t>
            </a:r>
          </a:p>
        </p:txBody>
      </p:sp>
      <p:pic>
        <p:nvPicPr>
          <p:cNvPr id="334853" name="Picture 5" descr="MC900295728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32416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1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4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4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3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33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33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0" grpId="0" autoUpdateAnimBg="0"/>
      <p:bldP spid="334851" grpId="0" autoUpdateAnimBg="0"/>
      <p:bldP spid="33485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627313" y="476250"/>
            <a:ext cx="5832475" cy="701675"/>
          </a:xfrm>
          <a:prstGeom prst="rect">
            <a:avLst/>
          </a:prstGeom>
          <a:solidFill>
            <a:srgbClr val="FFCC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>
                <a:latin typeface="Times New Roman" pitchFamily="18" charset="0"/>
              </a:rPr>
              <a:t>預託点数が無く利用する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339975" y="2420938"/>
            <a:ext cx="6480175" cy="57943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latin typeface="Times New Roman" pitchFamily="18" charset="0"/>
              </a:rPr>
              <a:t>応分の　　　　　　　　　　　　　　　寄付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403350" y="5157788"/>
            <a:ext cx="2232025" cy="863600"/>
          </a:xfrm>
          <a:prstGeom prst="foldedCorner">
            <a:avLst>
              <a:gd name="adj" fmla="val 12500"/>
            </a:avLst>
          </a:prstGeom>
          <a:solidFill>
            <a:srgbClr val="CC0000">
              <a:alpha val="52000"/>
            </a:srgbClr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ja-JP" alt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771775" y="3933825"/>
            <a:ext cx="2232025" cy="57943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latin typeface="Times New Roman" pitchFamily="18" charset="0"/>
              </a:rPr>
              <a:t>交通費実費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787900" y="3068638"/>
            <a:ext cx="86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 b="1">
                <a:latin typeface="Times New Roman" pitchFamily="18" charset="0"/>
              </a:rPr>
              <a:t>＋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003800" y="5300663"/>
            <a:ext cx="3600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latin typeface="Times New Roman" pitchFamily="18" charset="0"/>
              </a:rPr>
              <a:t>事務所運営経費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924300" y="5229225"/>
            <a:ext cx="7191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>
                <a:latin typeface="Times New Roman" pitchFamily="18" charset="0"/>
              </a:rPr>
              <a:t>＝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547813" y="5229225"/>
            <a:ext cx="201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>
                <a:latin typeface="Times New Roman" pitchFamily="18" charset="0"/>
              </a:rPr>
              <a:t>寄付金</a:t>
            </a:r>
          </a:p>
        </p:txBody>
      </p:sp>
      <p:pic>
        <p:nvPicPr>
          <p:cNvPr id="10250" name="Picture 10" descr="M_A2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644900"/>
            <a:ext cx="1655762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18732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635375" y="2420938"/>
            <a:ext cx="4319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（</a:t>
            </a:r>
            <a:r>
              <a:rPr lang="en-US" altLang="ja-JP" sz="3600"/>
              <a:t>1</a:t>
            </a:r>
            <a:r>
              <a:rPr lang="ja-JP" altLang="en-US" sz="3600"/>
              <a:t>時間５００円程度）　　　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563938" y="1412875"/>
            <a:ext cx="3024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CC0000"/>
                </a:solidFill>
              </a:rPr>
              <a:t>点数の代わり</a:t>
            </a:r>
          </a:p>
        </p:txBody>
      </p:sp>
    </p:spTree>
    <p:extLst>
      <p:ext uri="{BB962C8B-B14F-4D97-AF65-F5344CB8AC3E}">
        <p14:creationId xmlns:p14="http://schemas.microsoft.com/office/powerpoint/2010/main" val="143919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10243" grpId="0" animBg="1" autoUpdateAnimBg="0"/>
      <p:bldP spid="10244" grpId="0" animBg="1"/>
      <p:bldP spid="10245" grpId="0" animBg="1"/>
      <p:bldP spid="10246" grpId="0"/>
      <p:bldP spid="10247" grpId="0"/>
      <p:bldP spid="10248" grpId="0"/>
      <p:bldP spid="10249" grpId="0"/>
      <p:bldP spid="10252" grpId="0"/>
      <p:bldP spid="102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ishimura\Pictures\My Pictures\一太郎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376264" cy="17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2514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 b="1">
                <a:solidFill>
                  <a:srgbClr val="0000CC"/>
                </a:solidFill>
                <a:latin typeface="Times New Roman" pitchFamily="18" charset="0"/>
                <a:ea typeface="HG丸ｺﾞｼｯｸM-PRO" pitchFamily="50" charset="-128"/>
              </a:rPr>
              <a:t>預託点数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714500" y="1018667"/>
            <a:ext cx="7058025" cy="5016758"/>
          </a:xfrm>
          <a:prstGeom prst="rect">
            <a:avLst/>
          </a:prstGeom>
          <a:solidFill>
            <a:srgbClr val="CCFFFF">
              <a:alpha val="29000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dirty="0">
                <a:latin typeface="Times New Roman" pitchFamily="18" charset="0"/>
              </a:rPr>
              <a:t>・転居＝転居先の拠点で継続</a:t>
            </a:r>
          </a:p>
          <a:p>
            <a:pPr>
              <a:spcBef>
                <a:spcPct val="50000"/>
              </a:spcBef>
            </a:pPr>
            <a:r>
              <a:rPr lang="ja-JP" altLang="en-US" sz="3200" dirty="0">
                <a:latin typeface="Times New Roman" pitchFamily="18" charset="0"/>
              </a:rPr>
              <a:t>　　　　　拠点がない場合は本部</a:t>
            </a:r>
            <a:r>
              <a:rPr lang="en-US" altLang="ja-JP" sz="3200" dirty="0">
                <a:latin typeface="Times New Roman" pitchFamily="18" charset="0"/>
              </a:rPr>
              <a:t>T</a:t>
            </a:r>
            <a:r>
              <a:rPr lang="ja-JP" altLang="en-US" sz="3200" dirty="0">
                <a:latin typeface="Times New Roman" pitchFamily="18" charset="0"/>
              </a:rPr>
              <a:t>拠点</a:t>
            </a:r>
          </a:p>
          <a:p>
            <a:pPr>
              <a:spcBef>
                <a:spcPct val="50000"/>
              </a:spcBef>
            </a:pPr>
            <a:r>
              <a:rPr lang="ja-JP" altLang="en-US" sz="3200" dirty="0">
                <a:latin typeface="Times New Roman" pitchFamily="18" charset="0"/>
              </a:rPr>
              <a:t>・遠距離介護など他拠点で使用</a:t>
            </a:r>
          </a:p>
          <a:p>
            <a:pPr>
              <a:spcBef>
                <a:spcPct val="50000"/>
              </a:spcBef>
            </a:pPr>
            <a:r>
              <a:rPr lang="ja-JP" altLang="en-US" sz="3200" dirty="0">
                <a:latin typeface="Times New Roman" pitchFamily="18" charset="0"/>
              </a:rPr>
              <a:t>・退会＝点数は</a:t>
            </a:r>
            <a:r>
              <a:rPr lang="en-US" altLang="ja-JP" sz="3200" dirty="0">
                <a:latin typeface="Times New Roman" pitchFamily="18" charset="0"/>
              </a:rPr>
              <a:t>5</a:t>
            </a:r>
            <a:r>
              <a:rPr lang="ja-JP" altLang="en-US" sz="3200" dirty="0">
                <a:latin typeface="Times New Roman" pitchFamily="18" charset="0"/>
              </a:rPr>
              <a:t>年間消滅しない。</a:t>
            </a:r>
          </a:p>
          <a:p>
            <a:pPr>
              <a:spcBef>
                <a:spcPct val="50000"/>
              </a:spcBef>
            </a:pPr>
            <a:r>
              <a:rPr lang="ja-JP" altLang="en-US" sz="3200" dirty="0">
                <a:latin typeface="Times New Roman" pitchFamily="18" charset="0"/>
              </a:rPr>
              <a:t>　　　　　再入会によって利用できる</a:t>
            </a:r>
          </a:p>
          <a:p>
            <a:pPr>
              <a:spcBef>
                <a:spcPct val="50000"/>
              </a:spcBef>
            </a:pPr>
            <a:r>
              <a:rPr lang="ja-JP" altLang="en-US" sz="3200" dirty="0">
                <a:latin typeface="Times New Roman" pitchFamily="18" charset="0"/>
              </a:rPr>
              <a:t>・死亡＝配偶者・両親・に譲渡</a:t>
            </a:r>
            <a:r>
              <a:rPr lang="ja-JP" altLang="en-US" sz="3200" dirty="0" smtClean="0">
                <a:latin typeface="Times New Roman" pitchFamily="18" charset="0"/>
              </a:rPr>
              <a:t>できる</a:t>
            </a:r>
            <a:endParaRPr lang="en-US" altLang="ja-JP" sz="3200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ja-JP" altLang="en-US" sz="3200" dirty="0" smtClean="0">
                <a:latin typeface="Times New Roman" pitchFamily="18" charset="0"/>
              </a:rPr>
              <a:t>　　　　　　拠点に寄付できる</a:t>
            </a:r>
            <a:r>
              <a:rPr lang="ja-JP" altLang="en-US" sz="3200" dirty="0">
                <a:latin typeface="Times New Roman" pitchFamily="18" charset="0"/>
              </a:rPr>
              <a:t>　　　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971600" y="6013489"/>
            <a:ext cx="3671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 dirty="0">
                <a:latin typeface="Times New Roman" pitchFamily="18" charset="0"/>
              </a:rPr>
              <a:t>換金はできない</a:t>
            </a:r>
          </a:p>
        </p:txBody>
      </p:sp>
      <p:pic>
        <p:nvPicPr>
          <p:cNvPr id="12294" name="Picture 6" descr="M_A2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" y="4221088"/>
            <a:ext cx="1824038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46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1" grpId="0" animBg="1" autoUpdateAnimBg="0"/>
      <p:bldP spid="1229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矢印 1"/>
          <p:cNvSpPr/>
          <p:nvPr/>
        </p:nvSpPr>
        <p:spPr>
          <a:xfrm rot="1241131">
            <a:off x="834211" y="1293879"/>
            <a:ext cx="2892719" cy="933579"/>
          </a:xfrm>
          <a:prstGeom prst="rightArrow">
            <a:avLst/>
          </a:prstGeom>
          <a:solidFill>
            <a:srgbClr val="FFFF00">
              <a:alpha val="42000"/>
            </a:srgbClr>
          </a:solidFill>
          <a:ln>
            <a:solidFill>
              <a:schemeClr val="tx2">
                <a:lumMod val="40000"/>
                <a:lumOff val="60000"/>
                <a:alpha val="8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 rot="21000000">
            <a:off x="1258888" y="4005263"/>
            <a:ext cx="2451100" cy="762000"/>
          </a:xfrm>
          <a:prstGeom prst="rightArrow">
            <a:avLst>
              <a:gd name="adj1" fmla="val 46667"/>
              <a:gd name="adj2" fmla="val 58213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ja-JP" altLang="en-US"/>
              <a:t>ボランティア利用・提供の流れ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057400"/>
            <a:ext cx="2209800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81000" y="2667000"/>
            <a:ext cx="681038" cy="20574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b="1">
                <a:latin typeface="Times New Roman" pitchFamily="18" charset="0"/>
              </a:rPr>
              <a:t>　利用者　</a:t>
            </a:r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1194315" y="2532119"/>
            <a:ext cx="1881187" cy="762000"/>
          </a:xfrm>
          <a:prstGeom prst="rightArrow">
            <a:avLst>
              <a:gd name="adj1" fmla="val 50000"/>
              <a:gd name="adj2" fmla="val 40803"/>
            </a:avLst>
          </a:prstGeom>
          <a:solidFill>
            <a:srgbClr val="FFFF99">
              <a:alpha val="5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331913" y="2708275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dirty="0">
                <a:latin typeface="Times New Roman" pitchFamily="18" charset="0"/>
              </a:rPr>
              <a:t>利用申込</a:t>
            </a: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1116013" y="3357563"/>
            <a:ext cx="2133600" cy="533400"/>
          </a:xfrm>
          <a:prstGeom prst="leftArrow">
            <a:avLst>
              <a:gd name="adj1" fmla="val 64287"/>
              <a:gd name="adj2" fmla="val 73519"/>
            </a:avLst>
          </a:prstGeom>
          <a:solidFill>
            <a:srgbClr val="FF99CC">
              <a:alpha val="50000"/>
            </a:srgbClr>
          </a:solidFill>
          <a:ln w="9525">
            <a:solidFill>
              <a:srgbClr val="FF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87450" y="3394634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dirty="0">
                <a:latin typeface="Times New Roman" pitchFamily="18" charset="0"/>
              </a:rPr>
              <a:t>コーディネート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8229600" y="2667000"/>
            <a:ext cx="681038" cy="1752600"/>
          </a:xfrm>
          <a:prstGeom prst="rect">
            <a:avLst/>
          </a:prstGeom>
          <a:solidFill>
            <a:srgbClr val="FF9966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b="1">
                <a:latin typeface="Times New Roman" pitchFamily="18" charset="0"/>
              </a:rPr>
              <a:t>　提供者</a:t>
            </a:r>
          </a:p>
        </p:txBody>
      </p:sp>
      <p:sp>
        <p:nvSpPr>
          <p:cNvPr id="13324" name="AutoShape 12"/>
          <p:cNvSpPr>
            <a:spLocks noChangeArrowheads="1"/>
          </p:cNvSpPr>
          <p:nvPr/>
        </p:nvSpPr>
        <p:spPr bwMode="auto">
          <a:xfrm rot="3600000">
            <a:off x="6362700" y="342900"/>
            <a:ext cx="685800" cy="2590800"/>
          </a:xfrm>
          <a:prstGeom prst="downArrow">
            <a:avLst>
              <a:gd name="adj1" fmla="val 50000"/>
              <a:gd name="adj2" fmla="val 94444"/>
            </a:avLst>
          </a:prstGeom>
          <a:solidFill>
            <a:srgbClr val="FFCC99">
              <a:alpha val="50000"/>
            </a:srgbClr>
          </a:solidFill>
          <a:ln w="9525">
            <a:solidFill>
              <a:srgbClr val="FF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 rot="19800000">
            <a:off x="5562600" y="13716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dirty="0">
                <a:latin typeface="Times New Roman" pitchFamily="18" charset="0"/>
              </a:rPr>
              <a:t>ボランティア登録</a:t>
            </a:r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5580063" y="3213100"/>
            <a:ext cx="2590800" cy="685800"/>
          </a:xfrm>
          <a:prstGeom prst="leftRightArrow">
            <a:avLst>
              <a:gd name="adj1" fmla="val 50000"/>
              <a:gd name="adj2" fmla="val 75556"/>
            </a:avLst>
          </a:prstGeom>
          <a:solidFill>
            <a:srgbClr val="FFCC99">
              <a:alpha val="50000"/>
            </a:srgbClr>
          </a:solidFill>
          <a:ln w="9525">
            <a:solidFill>
              <a:srgbClr val="FF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795963" y="3284538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latin typeface="Times New Roman" pitchFamily="18" charset="0"/>
              </a:rPr>
              <a:t>活動日を調整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 rot="21000000">
            <a:off x="1331913" y="4149725"/>
            <a:ext cx="2201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latin typeface="Times New Roman" pitchFamily="18" charset="0"/>
              </a:rPr>
              <a:t>提供・活動報告</a:t>
            </a:r>
          </a:p>
        </p:txBody>
      </p:sp>
      <p:cxnSp>
        <p:nvCxnSpPr>
          <p:cNvPr id="13329" name="AutoShape 17"/>
          <p:cNvCxnSpPr>
            <a:cxnSpLocks noChangeShapeType="1"/>
          </p:cNvCxnSpPr>
          <p:nvPr/>
        </p:nvCxnSpPr>
        <p:spPr bwMode="auto">
          <a:xfrm>
            <a:off x="8532813" y="5661025"/>
            <a:ext cx="3175" cy="739775"/>
          </a:xfrm>
          <a:prstGeom prst="straightConnector1">
            <a:avLst/>
          </a:prstGeom>
          <a:noFill/>
          <a:ln w="22225">
            <a:solidFill>
              <a:srgbClr val="CC0000"/>
            </a:solidFill>
            <a:prstDash val="lg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0" name="AutoShape 18"/>
          <p:cNvCxnSpPr>
            <a:cxnSpLocks noChangeShapeType="1"/>
          </p:cNvCxnSpPr>
          <p:nvPr/>
        </p:nvCxnSpPr>
        <p:spPr bwMode="auto">
          <a:xfrm flipH="1" flipV="1">
            <a:off x="1187450" y="6381750"/>
            <a:ext cx="7346950" cy="19050"/>
          </a:xfrm>
          <a:prstGeom prst="straightConnector1">
            <a:avLst/>
          </a:prstGeom>
          <a:noFill/>
          <a:ln w="22225">
            <a:solidFill>
              <a:srgbClr val="CC000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1" name="AutoShape 19"/>
          <p:cNvCxnSpPr>
            <a:cxnSpLocks noChangeShapeType="1"/>
            <a:endCxn id="13339" idx="2"/>
          </p:cNvCxnSpPr>
          <p:nvPr/>
        </p:nvCxnSpPr>
        <p:spPr bwMode="auto">
          <a:xfrm flipH="1" flipV="1">
            <a:off x="655638" y="5946775"/>
            <a:ext cx="603250" cy="434975"/>
          </a:xfrm>
          <a:prstGeom prst="straightConnector1">
            <a:avLst/>
          </a:prstGeom>
          <a:noFill/>
          <a:ln w="22225">
            <a:solidFill>
              <a:srgbClr val="CC0000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4572000" y="6096000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solidFill>
                  <a:srgbClr val="CC0000"/>
                </a:solidFill>
                <a:latin typeface="Times New Roman" pitchFamily="18" charset="0"/>
              </a:rPr>
              <a:t>ボランティア</a:t>
            </a:r>
          </a:p>
        </p:txBody>
      </p:sp>
      <p:sp>
        <p:nvSpPr>
          <p:cNvPr id="13333" name="AutoShape 21"/>
          <p:cNvSpPr>
            <a:spLocks noChangeArrowheads="1"/>
          </p:cNvSpPr>
          <p:nvPr/>
        </p:nvSpPr>
        <p:spPr bwMode="auto">
          <a:xfrm rot="1200000">
            <a:off x="5486400" y="4724400"/>
            <a:ext cx="2514600" cy="685800"/>
          </a:xfrm>
          <a:prstGeom prst="rightArrow">
            <a:avLst>
              <a:gd name="adj1" fmla="val 50000"/>
              <a:gd name="adj2" fmla="val 91667"/>
            </a:avLst>
          </a:prstGeom>
          <a:solidFill>
            <a:srgbClr val="FF99CC">
              <a:alpha val="50000"/>
            </a:srgbClr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 rot="1200000">
            <a:off x="5562600" y="4800600"/>
            <a:ext cx="217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latin typeface="Times New Roman" pitchFamily="18" charset="0"/>
              </a:rPr>
              <a:t>預託点数付与</a:t>
            </a: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4297363" y="3886200"/>
            <a:ext cx="5492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b="1">
                <a:latin typeface="Times New Roman" pitchFamily="18" charset="0"/>
              </a:rPr>
              <a:t>拠点事務局</a:t>
            </a:r>
          </a:p>
        </p:txBody>
      </p:sp>
      <p:sp>
        <p:nvSpPr>
          <p:cNvPr id="13336" name="AutoShape 24"/>
          <p:cNvSpPr>
            <a:spLocks noChangeArrowheads="1"/>
          </p:cNvSpPr>
          <p:nvPr/>
        </p:nvSpPr>
        <p:spPr bwMode="auto">
          <a:xfrm rot="10800000">
            <a:off x="1258888" y="4868863"/>
            <a:ext cx="2416175" cy="685800"/>
          </a:xfrm>
          <a:prstGeom prst="notchedRightArrow">
            <a:avLst>
              <a:gd name="adj1" fmla="val 50000"/>
              <a:gd name="adj2" fmla="val 88079"/>
            </a:avLst>
          </a:prstGeom>
          <a:solidFill>
            <a:srgbClr val="FF99CC">
              <a:alpha val="50000"/>
            </a:srgbClr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1547813" y="4941888"/>
            <a:ext cx="2087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dirty="0">
                <a:latin typeface="Times New Roman" pitchFamily="18" charset="0"/>
              </a:rPr>
              <a:t>寄付金お願い</a:t>
            </a: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 rot="1200000">
            <a:off x="838200" y="15240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dirty="0">
                <a:latin typeface="Times New Roman" pitchFamily="18" charset="0"/>
              </a:rPr>
              <a:t>利用内容などを照会</a:t>
            </a:r>
          </a:p>
        </p:txBody>
      </p:sp>
      <p:pic>
        <p:nvPicPr>
          <p:cNvPr id="13339" name="Picture 27" descr="M_A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13325"/>
            <a:ext cx="8096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0" name="Picture 28" descr="M_A1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652963"/>
            <a:ext cx="9239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26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315" grpId="0" animBg="1"/>
      <p:bldP spid="13316" grpId="0" autoUpdateAnimBg="0"/>
      <p:bldP spid="13318" grpId="0" animBg="1" autoUpdateAnimBg="0"/>
      <p:bldP spid="13319" grpId="0" animBg="1"/>
      <p:bldP spid="13320" grpId="0" autoUpdateAnimBg="0"/>
      <p:bldP spid="13321" grpId="0" animBg="1"/>
      <p:bldP spid="13322" grpId="0" autoUpdateAnimBg="0"/>
      <p:bldP spid="13323" grpId="0" animBg="1" autoUpdateAnimBg="0"/>
      <p:bldP spid="13324" grpId="0" animBg="1"/>
      <p:bldP spid="13325" grpId="0" autoUpdateAnimBg="0"/>
      <p:bldP spid="13326" grpId="0" animBg="1"/>
      <p:bldP spid="13327" grpId="0" autoUpdateAnimBg="0"/>
      <p:bldP spid="13328" grpId="0" autoUpdateAnimBg="0"/>
      <p:bldP spid="13332" grpId="0" animBg="1" autoUpdateAnimBg="0"/>
      <p:bldP spid="13333" grpId="0" animBg="1"/>
      <p:bldP spid="13334" grpId="0"/>
      <p:bldP spid="13335" grpId="0" autoUpdateAnimBg="0"/>
      <p:bldP spid="13336" grpId="0" animBg="1"/>
      <p:bldP spid="13337" grpId="0"/>
      <p:bldP spid="1333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 rot="10800000">
            <a:off x="755650" y="2708275"/>
            <a:ext cx="2089150" cy="936625"/>
          </a:xfrm>
          <a:prstGeom prst="leftArrowCallout">
            <a:avLst>
              <a:gd name="adj1" fmla="val 25000"/>
              <a:gd name="adj2" fmla="val 25000"/>
              <a:gd name="adj3" fmla="val 37175"/>
              <a:gd name="adj4" fmla="val 66667"/>
            </a:avLst>
          </a:prstGeom>
          <a:solidFill>
            <a:srgbClr val="33CCCC">
              <a:alpha val="56862"/>
            </a:srgbClr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 rot="9478312">
            <a:off x="539750" y="3933825"/>
            <a:ext cx="2089150" cy="1008063"/>
          </a:xfrm>
          <a:prstGeom prst="leftArrowCallout">
            <a:avLst>
              <a:gd name="adj1" fmla="val 25000"/>
              <a:gd name="adj2" fmla="val 25000"/>
              <a:gd name="adj3" fmla="val 34541"/>
              <a:gd name="adj4" fmla="val 66667"/>
            </a:avLst>
          </a:prstGeom>
          <a:solidFill>
            <a:srgbClr val="FF0000">
              <a:alpha val="38039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rot="7372429">
            <a:off x="1500981" y="4782344"/>
            <a:ext cx="2519363" cy="936625"/>
          </a:xfrm>
          <a:prstGeom prst="leftArrowCallout">
            <a:avLst>
              <a:gd name="adj1" fmla="val 21083"/>
              <a:gd name="adj2" fmla="val 26833"/>
              <a:gd name="adj3" fmla="val 58242"/>
              <a:gd name="adj4" fmla="val 66667"/>
            </a:avLst>
          </a:prstGeom>
          <a:solidFill>
            <a:srgbClr val="FFCC00">
              <a:alpha val="61960"/>
            </a:srgbClr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 rot="5400000">
            <a:off x="2987676" y="4797425"/>
            <a:ext cx="2089150" cy="936625"/>
          </a:xfrm>
          <a:prstGeom prst="leftArrowCallout">
            <a:avLst>
              <a:gd name="adj1" fmla="val 25000"/>
              <a:gd name="adj2" fmla="val 25000"/>
              <a:gd name="adj3" fmla="val 37175"/>
              <a:gd name="adj4" fmla="val 66667"/>
            </a:avLst>
          </a:prstGeom>
          <a:solidFill>
            <a:srgbClr val="FF00FF">
              <a:alpha val="18039"/>
            </a:srgbClr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rot="-202398">
            <a:off x="6156325" y="3068638"/>
            <a:ext cx="2089150" cy="936625"/>
          </a:xfrm>
          <a:prstGeom prst="leftArrowCallout">
            <a:avLst>
              <a:gd name="adj1" fmla="val 25000"/>
              <a:gd name="adj2" fmla="val 25000"/>
              <a:gd name="adj3" fmla="val 37175"/>
              <a:gd name="adj4" fmla="val 66667"/>
            </a:avLst>
          </a:prstGeom>
          <a:solidFill>
            <a:srgbClr val="FFFF00">
              <a:alpha val="70979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 rot="-859727">
            <a:off x="5651500" y="1916113"/>
            <a:ext cx="2089150" cy="936625"/>
          </a:xfrm>
          <a:prstGeom prst="leftArrowCallout">
            <a:avLst>
              <a:gd name="adj1" fmla="val 25000"/>
              <a:gd name="adj2" fmla="val 25000"/>
              <a:gd name="adj3" fmla="val 37175"/>
              <a:gd name="adj4" fmla="val 66667"/>
            </a:avLst>
          </a:prstGeom>
          <a:solidFill>
            <a:srgbClr val="FFCC99">
              <a:alpha val="70979"/>
            </a:srgbClr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2843213" y="2781300"/>
            <a:ext cx="2952750" cy="1223963"/>
          </a:xfrm>
          <a:prstGeom prst="flowChartPreparation">
            <a:avLst/>
          </a:prstGeom>
          <a:solidFill>
            <a:srgbClr val="FF99CC">
              <a:alpha val="32941"/>
            </a:srgbClr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539750" y="188913"/>
            <a:ext cx="4648200" cy="579437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3200">
                <a:latin typeface="Times New Roman" pitchFamily="18" charset="0"/>
              </a:rPr>
              <a:t>預託点数が無く利用する</a:t>
            </a: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 rot="5400000">
            <a:off x="4211638" y="981075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4716463" y="908050"/>
            <a:ext cx="4191000" cy="579438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3200">
                <a:latin typeface="Times New Roman" pitchFamily="18" charset="0"/>
              </a:rPr>
              <a:t>５００円程度の寄付金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2987675" y="3068638"/>
            <a:ext cx="27368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200"/>
              <a:t>事務所運営費</a:t>
            </a: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 rot="-3860804">
            <a:off x="5595938" y="134938"/>
            <a:ext cx="304800" cy="749300"/>
          </a:xfrm>
          <a:prstGeom prst="downArrow">
            <a:avLst>
              <a:gd name="adj1" fmla="val 50093"/>
              <a:gd name="adj2" fmla="val 38161"/>
            </a:avLst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 rot="-1219979">
            <a:off x="684213" y="4292600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/>
              <a:t>助成金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 rot="-193133">
            <a:off x="6804025" y="3068638"/>
            <a:ext cx="1482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/>
              <a:t>バザー　物品販売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 rot="-898808">
            <a:off x="6300788" y="2060575"/>
            <a:ext cx="151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/>
              <a:t>収益事業</a:t>
            </a: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 rot="1845336">
            <a:off x="2268538" y="4797425"/>
            <a:ext cx="57626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/>
              <a:t>賛助会費</a:t>
            </a:r>
          </a:p>
        </p:txBody>
      </p:sp>
      <p:sp>
        <p:nvSpPr>
          <p:cNvPr id="23570" name="AutoShape 18"/>
          <p:cNvSpPr>
            <a:spLocks noChangeArrowheads="1"/>
          </p:cNvSpPr>
          <p:nvPr/>
        </p:nvSpPr>
        <p:spPr bwMode="auto">
          <a:xfrm rot="5400000">
            <a:off x="4009232" y="4855368"/>
            <a:ext cx="2565400" cy="1008063"/>
          </a:xfrm>
          <a:prstGeom prst="leftArrowCallout">
            <a:avLst>
              <a:gd name="adj1" fmla="val 28139"/>
              <a:gd name="adj2" fmla="val 34917"/>
              <a:gd name="adj3" fmla="val 56093"/>
              <a:gd name="adj4" fmla="val 66667"/>
            </a:avLst>
          </a:prstGeom>
          <a:solidFill>
            <a:srgbClr val="00FF00">
              <a:alpha val="50980"/>
            </a:srgbClr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3571" name="AutoShape 19"/>
          <p:cNvSpPr>
            <a:spLocks noChangeArrowheads="1"/>
          </p:cNvSpPr>
          <p:nvPr/>
        </p:nvSpPr>
        <p:spPr bwMode="auto">
          <a:xfrm>
            <a:off x="1476375" y="1125538"/>
            <a:ext cx="2303463" cy="720725"/>
          </a:xfrm>
          <a:prstGeom prst="wedgeRectCallout">
            <a:avLst>
              <a:gd name="adj1" fmla="val 50829"/>
              <a:gd name="adj2" fmla="val 160574"/>
            </a:avLst>
          </a:prstGeom>
          <a:solidFill>
            <a:srgbClr val="99FF66">
              <a:alpha val="52940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endParaRPr lang="ja-JP" altLang="ja-JP" sz="2400">
              <a:latin typeface="Times New Roman" pitchFamily="18" charset="0"/>
            </a:endParaRP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1547813" y="1196975"/>
            <a:ext cx="2160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5E002F"/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>
                <a:latin typeface="Times New Roman" pitchFamily="18" charset="0"/>
              </a:rPr>
              <a:t>運営寄付金</a:t>
            </a:r>
          </a:p>
        </p:txBody>
      </p:sp>
      <p:pic>
        <p:nvPicPr>
          <p:cNvPr id="23573" name="Picture 21" descr="IMG_0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149725"/>
            <a:ext cx="2735262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900113" y="2924175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 b="1"/>
              <a:t>年会費</a:t>
            </a: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3779838" y="5157788"/>
            <a:ext cx="5492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 b="1"/>
              <a:t>寄付金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5003800" y="4724400"/>
            <a:ext cx="6477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 b="1"/>
              <a:t>委託補助金</a:t>
            </a:r>
          </a:p>
        </p:txBody>
      </p:sp>
    </p:spTree>
    <p:extLst>
      <p:ext uri="{BB962C8B-B14F-4D97-AF65-F5344CB8AC3E}">
        <p14:creationId xmlns:p14="http://schemas.microsoft.com/office/powerpoint/2010/main" val="335629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5" grpId="0" animBg="1"/>
      <p:bldP spid="23556" grpId="0" animBg="1"/>
      <p:bldP spid="23557" grpId="0" animBg="1"/>
      <p:bldP spid="23558" grpId="0" animBg="1"/>
      <p:bldP spid="23559" grpId="0" animBg="1"/>
      <p:bldP spid="23560" grpId="0" animBg="1"/>
      <p:bldP spid="23561" grpId="0" animBg="1"/>
      <p:bldP spid="23562" grpId="0" animBg="1"/>
      <p:bldP spid="23563" grpId="0" animBg="1"/>
      <p:bldP spid="23564" grpId="0"/>
      <p:bldP spid="23565" grpId="0" animBg="1"/>
      <p:bldP spid="23566" grpId="0"/>
      <p:bldP spid="23567" grpId="0"/>
      <p:bldP spid="23568" grpId="0"/>
      <p:bldP spid="23569" grpId="0"/>
      <p:bldP spid="23570" grpId="0" animBg="1"/>
      <p:bldP spid="23571" grpId="0" animBg="1"/>
      <p:bldP spid="23572" grpId="0"/>
      <p:bldP spid="23574" grpId="0"/>
      <p:bldP spid="23575" grpId="0"/>
      <p:bldP spid="235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83568" y="422955"/>
            <a:ext cx="3168352" cy="646331"/>
          </a:xfrm>
          <a:prstGeom prst="rect">
            <a:avLst/>
          </a:prstGeom>
          <a:solidFill>
            <a:srgbClr val="92D050">
              <a:alpha val="13000"/>
            </a:srgb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時間預託活動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34691" y="436952"/>
            <a:ext cx="2238905" cy="646331"/>
          </a:xfrm>
          <a:prstGeom prst="rect">
            <a:avLst/>
          </a:prstGeom>
          <a:solidFill>
            <a:srgbClr val="92D050">
              <a:alpha val="13000"/>
            </a:srgb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会員同士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39952" y="442632"/>
            <a:ext cx="72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＝</a:t>
            </a:r>
            <a:endParaRPr kumimoji="1" lang="ja-JP" altLang="en-US" sz="4400" dirty="0"/>
          </a:p>
        </p:txBody>
      </p:sp>
      <p:pic>
        <p:nvPicPr>
          <p:cNvPr id="6150" name="Picture 6" descr="「手 イラスト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34" y="4509120"/>
            <a:ext cx="2736304" cy="219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「ポイント イラ...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70923"/>
            <a:ext cx="1486533" cy="148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187216" y="4119463"/>
            <a:ext cx="1431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預託点数</a:t>
            </a:r>
            <a:endParaRPr kumimoji="1" lang="ja-JP" altLang="en-US" sz="2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13142" y="5445224"/>
            <a:ext cx="677108" cy="9361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kumimoji="1" lang="ja-JP" altLang="en-US" sz="3200" dirty="0" smtClean="0"/>
              <a:t>点数</a:t>
            </a:r>
            <a:endParaRPr kumimoji="1" lang="ja-JP" altLang="en-US" sz="3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124138" y="4350295"/>
            <a:ext cx="677108" cy="22638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dirty="0" smtClean="0"/>
              <a:t>運営寄付金</a:t>
            </a:r>
            <a:endParaRPr kumimoji="1" lang="ja-JP" altLang="en-US" sz="3200" dirty="0"/>
          </a:p>
        </p:txBody>
      </p:sp>
      <p:sp>
        <p:nvSpPr>
          <p:cNvPr id="5" name="涙形 4"/>
          <p:cNvSpPr/>
          <p:nvPr/>
        </p:nvSpPr>
        <p:spPr>
          <a:xfrm rot="19907950">
            <a:off x="756422" y="1551541"/>
            <a:ext cx="2126367" cy="1756720"/>
          </a:xfrm>
          <a:prstGeom prst="teardrop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 smtClean="0">
                <a:solidFill>
                  <a:schemeClr val="tx1"/>
                </a:solidFill>
              </a:rPr>
              <a:t>ボランティア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pic>
        <p:nvPicPr>
          <p:cNvPr id="20" name="Picture 2" descr="「ポイント イラ...」の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137" y="2658142"/>
            <a:ext cx="910774" cy="91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524" y="2559118"/>
            <a:ext cx="1051693" cy="105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3003"/>
            <a:ext cx="3096344" cy="284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60398E-6 L -0.04322 0.2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1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4971E-6 L 0.08663 0.2516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12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4" grpId="0"/>
      <p:bldP spid="3" grpId="0"/>
      <p:bldP spid="11" grpId="0"/>
      <p:bldP spid="2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「花壇 イラスト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38" y="799837"/>
            <a:ext cx="4320480" cy="177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467544" y="153506"/>
            <a:ext cx="4320480" cy="646331"/>
          </a:xfrm>
          <a:prstGeom prst="rect">
            <a:avLst/>
          </a:prstGeom>
          <a:solidFill>
            <a:srgbClr val="92D050">
              <a:alpha val="13000"/>
            </a:srgb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駅前　花壇の手入れ</a:t>
            </a:r>
            <a:endParaRPr kumimoji="1" lang="ja-JP" altLang="en-US" sz="3600" dirty="0"/>
          </a:p>
        </p:txBody>
      </p:sp>
      <p:pic>
        <p:nvPicPr>
          <p:cNvPr id="7180" name="Picture 12" descr="「駅員 イラスト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001"/>
            <a:ext cx="2267744" cy="363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5057378" y="5157192"/>
            <a:ext cx="3168352" cy="646331"/>
          </a:xfrm>
          <a:prstGeom prst="rect">
            <a:avLst/>
          </a:prstGeom>
          <a:solidFill>
            <a:srgbClr val="92D050">
              <a:alpha val="1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時間預託活動</a:t>
            </a:r>
            <a:endParaRPr kumimoji="1" lang="ja-JP" altLang="en-US" sz="3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7704" y="5708264"/>
            <a:ext cx="2721685" cy="769441"/>
          </a:xfrm>
          <a:prstGeom prst="rect">
            <a:avLst/>
          </a:prstGeom>
          <a:gradFill flip="none" rotWithShape="1">
            <a:gsLst>
              <a:gs pos="0">
                <a:srgbClr val="FABE00">
                  <a:tint val="66000"/>
                  <a:satMod val="160000"/>
                </a:srgbClr>
              </a:gs>
              <a:gs pos="50000">
                <a:srgbClr val="FABE00">
                  <a:tint val="44500"/>
                  <a:satMod val="160000"/>
                </a:srgbClr>
              </a:gs>
              <a:gs pos="100000">
                <a:srgbClr val="FABE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奉仕活動</a:t>
            </a:r>
            <a:endParaRPr kumimoji="1" lang="ja-JP" altLang="en-US" sz="4400" dirty="0"/>
          </a:p>
        </p:txBody>
      </p:sp>
      <p:cxnSp>
        <p:nvCxnSpPr>
          <p:cNvPr id="3" name="直線コネクタ 2"/>
          <p:cNvCxnSpPr/>
          <p:nvPr/>
        </p:nvCxnSpPr>
        <p:spPr>
          <a:xfrm flipH="1">
            <a:off x="5580112" y="4892333"/>
            <a:ext cx="1152128" cy="132815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5938839" y="4926565"/>
            <a:ext cx="1224136" cy="132815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「お金 イラスト ...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4" y="3456254"/>
            <a:ext cx="2266900" cy="14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27" y="2492896"/>
            <a:ext cx="3847625" cy="224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7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94 -1.73953E-6 L 0.30312 -0.0261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「お金 イラスト ...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995936" y="485822"/>
            <a:ext cx="777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800" dirty="0" smtClean="0"/>
              <a:t>≠</a:t>
            </a:r>
            <a:endParaRPr kumimoji="1" lang="ja-JP" altLang="en-US" sz="8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36096" y="1010756"/>
            <a:ext cx="3168352" cy="646331"/>
          </a:xfrm>
          <a:prstGeom prst="rect">
            <a:avLst/>
          </a:prstGeom>
          <a:solidFill>
            <a:srgbClr val="92D050">
              <a:alpha val="1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時間預託活動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27687" y="2708920"/>
            <a:ext cx="2238905" cy="646331"/>
          </a:xfrm>
          <a:prstGeom prst="rect">
            <a:avLst/>
          </a:prstGeom>
          <a:solidFill>
            <a:srgbClr val="92D050">
              <a:alpha val="13000"/>
            </a:srgb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会員同士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37722" y="2478087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dirty="0" smtClean="0"/>
              <a:t>＝</a:t>
            </a:r>
            <a:endParaRPr kumimoji="1" lang="ja-JP" altLang="en-US" sz="6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48064" y="2708919"/>
            <a:ext cx="3168352" cy="646331"/>
          </a:xfrm>
          <a:prstGeom prst="rect">
            <a:avLst/>
          </a:prstGeom>
          <a:solidFill>
            <a:srgbClr val="92D050">
              <a:alpha val="1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時間預託活動</a:t>
            </a:r>
            <a:endParaRPr kumimoji="1" lang="ja-JP" altLang="en-US" sz="3600" dirty="0"/>
          </a:p>
        </p:txBody>
      </p:sp>
      <p:pic>
        <p:nvPicPr>
          <p:cNvPr id="8" name="Picture 4" descr="「花壇 イラスト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3" y="4437112"/>
            <a:ext cx="3550823" cy="14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663291" y="4957636"/>
            <a:ext cx="2584979" cy="769441"/>
          </a:xfrm>
          <a:prstGeom prst="rect">
            <a:avLst/>
          </a:prstGeom>
          <a:gradFill flip="none" rotWithShape="1">
            <a:gsLst>
              <a:gs pos="0">
                <a:srgbClr val="FABE00">
                  <a:tint val="66000"/>
                  <a:satMod val="160000"/>
                </a:srgbClr>
              </a:gs>
              <a:gs pos="50000">
                <a:srgbClr val="FABE00">
                  <a:tint val="44500"/>
                  <a:satMod val="160000"/>
                </a:srgbClr>
              </a:gs>
              <a:gs pos="100000">
                <a:srgbClr val="FABE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奉仕活動</a:t>
            </a:r>
            <a:endParaRPr kumimoji="1" lang="ja-JP" altLang="en-US" sz="4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11960" y="4788359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dirty="0" smtClean="0"/>
              <a:t>＝</a:t>
            </a:r>
            <a:endParaRPr kumimoji="1" lang="ja-JP" altLang="en-US" sz="6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27687" y="5896355"/>
            <a:ext cx="187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会員外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23591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 animBg="1"/>
      <p:bldP spid="9" grpId="0" animBg="1"/>
      <p:bldP spid="9" grpId="1" animBg="1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2"/>
          <p:cNvSpPr>
            <a:spLocks noChangeArrowheads="1"/>
          </p:cNvSpPr>
          <p:nvPr/>
        </p:nvSpPr>
        <p:spPr bwMode="auto">
          <a:xfrm>
            <a:off x="3059113" y="4652963"/>
            <a:ext cx="2160587" cy="1368425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79388" y="1844675"/>
            <a:ext cx="7559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/>
              <a:t>道路運送法の改定（</a:t>
            </a:r>
            <a:r>
              <a:rPr lang="en-US" altLang="ja-JP" sz="4000"/>
              <a:t>2006</a:t>
            </a:r>
            <a:r>
              <a:rPr lang="ja-JP" altLang="en-US" sz="4000"/>
              <a:t>年</a:t>
            </a:r>
            <a:r>
              <a:rPr lang="en-US" altLang="ja-JP" sz="4000"/>
              <a:t>10</a:t>
            </a:r>
            <a:r>
              <a:rPr lang="ja-JP" altLang="en-US" sz="4000"/>
              <a:t>月）</a:t>
            </a: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1042988" y="260350"/>
            <a:ext cx="2519362" cy="143986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ja-JP" alt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ＭＳ Ｐゴシック"/>
                <a:ea typeface="ＭＳ Ｐゴシック"/>
              </a:rPr>
              <a:t>移送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39750" y="4581525"/>
            <a:ext cx="1944688" cy="1552575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/>
              <a:t>ガソリン代</a:t>
            </a:r>
          </a:p>
          <a:p>
            <a:pPr>
              <a:spcBef>
                <a:spcPct val="50000"/>
              </a:spcBef>
            </a:pPr>
            <a:r>
              <a:rPr lang="ja-JP" altLang="en-US" sz="2400"/>
              <a:t>道路使用料</a:t>
            </a:r>
          </a:p>
          <a:p>
            <a:pPr>
              <a:spcBef>
                <a:spcPct val="50000"/>
              </a:spcBef>
            </a:pPr>
            <a:r>
              <a:rPr lang="ja-JP" altLang="en-US" sz="2400"/>
              <a:t>駐車場代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804025" y="3716338"/>
            <a:ext cx="1944688" cy="822325"/>
          </a:xfrm>
          <a:prstGeom prst="rect">
            <a:avLst/>
          </a:prstGeom>
          <a:solidFill>
            <a:srgbClr val="FFCC99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/>
              <a:t>謝礼を時間通貨で支払う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50825" y="3789363"/>
            <a:ext cx="2952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登録しない場合</a:t>
            </a: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 rot="-1604083">
            <a:off x="5364163" y="4437063"/>
            <a:ext cx="1009650" cy="358775"/>
          </a:xfrm>
          <a:prstGeom prst="rightArrow">
            <a:avLst>
              <a:gd name="adj1" fmla="val 50000"/>
              <a:gd name="adj2" fmla="val 70354"/>
            </a:avLst>
          </a:prstGeom>
          <a:solidFill>
            <a:srgbClr val="A0D4D8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7092950" y="3573463"/>
            <a:ext cx="1223963" cy="1223962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7235825" y="3573463"/>
            <a:ext cx="1152525" cy="11525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 rot="5400000">
            <a:off x="7379494" y="5087144"/>
            <a:ext cx="649287" cy="358775"/>
          </a:xfrm>
          <a:prstGeom prst="rightArrow">
            <a:avLst>
              <a:gd name="adj1" fmla="val 50000"/>
              <a:gd name="adj2" fmla="val 45243"/>
            </a:avLst>
          </a:prstGeom>
          <a:solidFill>
            <a:srgbClr val="A0D4D8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6227763" y="5734050"/>
            <a:ext cx="2736850" cy="822325"/>
          </a:xfrm>
          <a:prstGeom prst="rect">
            <a:avLst/>
          </a:prstGeom>
          <a:solidFill>
            <a:srgbClr val="FFCC99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/>
              <a:t>利用者から寄付金をもらえない</a:t>
            </a:r>
          </a:p>
        </p:txBody>
      </p:sp>
      <p:pic>
        <p:nvPicPr>
          <p:cNvPr id="3085" name="Picture 13" descr="j0287276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60350"/>
            <a:ext cx="2374900" cy="16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611188" y="2492375"/>
            <a:ext cx="820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/>
              <a:t>により登録制になり非登録の場合は</a:t>
            </a:r>
            <a:r>
              <a:rPr lang="ja-JP" altLang="en-US" sz="2400">
                <a:solidFill>
                  <a:srgbClr val="FF0000"/>
                </a:solidFill>
              </a:rPr>
              <a:t>白タク営業</a:t>
            </a:r>
            <a:r>
              <a:rPr lang="ja-JP" altLang="en-US" sz="2400"/>
              <a:t>と見なされる　　　</a:t>
            </a:r>
          </a:p>
        </p:txBody>
      </p:sp>
      <p:sp>
        <p:nvSpPr>
          <p:cNvPr id="3088" name="AutoShape 16"/>
          <p:cNvSpPr>
            <a:spLocks/>
          </p:cNvSpPr>
          <p:nvPr/>
        </p:nvSpPr>
        <p:spPr bwMode="auto">
          <a:xfrm>
            <a:off x="2700338" y="4365625"/>
            <a:ext cx="144462" cy="2232025"/>
          </a:xfrm>
          <a:prstGeom prst="rightBrace">
            <a:avLst>
              <a:gd name="adj1" fmla="val 128755"/>
              <a:gd name="adj2" fmla="val 50000"/>
            </a:avLst>
          </a:prstGeom>
          <a:noFill/>
          <a:ln w="476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3132138" y="4868863"/>
            <a:ext cx="19446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800" dirty="0"/>
              <a:t>以外受け取れない</a:t>
            </a:r>
          </a:p>
        </p:txBody>
      </p:sp>
    </p:spTree>
    <p:extLst>
      <p:ext uri="{BB962C8B-B14F-4D97-AF65-F5344CB8AC3E}">
        <p14:creationId xmlns:p14="http://schemas.microsoft.com/office/powerpoint/2010/main" val="255466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5" grpId="0"/>
      <p:bldP spid="3076" grpId="0" animBg="1"/>
      <p:bldP spid="3077" grpId="0" animBg="1"/>
      <p:bldP spid="3078" grpId="0" animBg="1"/>
      <p:bldP spid="3079" grpId="0"/>
      <p:bldP spid="3080" grpId="0" animBg="1"/>
      <p:bldP spid="3081" grpId="0" animBg="1"/>
      <p:bldP spid="3082" grpId="0" animBg="1"/>
      <p:bldP spid="3083" grpId="0" animBg="1"/>
      <p:bldP spid="3084" grpId="0" animBg="1"/>
      <p:bldP spid="3087" grpId="0"/>
      <p:bldP spid="3088" grpId="0" animBg="1"/>
      <p:bldP spid="308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クリックすると新しいウィンドウで開きます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530" y="154633"/>
            <a:ext cx="5887707" cy="441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04025" y="476250"/>
            <a:ext cx="2016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b="1"/>
              <a:t>会員相互の助け合いです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6659563" y="188913"/>
            <a:ext cx="2233612" cy="1368425"/>
          </a:xfrm>
          <a:prstGeom prst="wedgeEllipseCallout">
            <a:avLst>
              <a:gd name="adj1" fmla="val -74519"/>
              <a:gd name="adj2" fmla="val 54755"/>
            </a:avLst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ja-JP" altLang="ja-JP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68313" y="908050"/>
            <a:ext cx="3959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/>
              <a:t>移送ボランティア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11188" y="3357563"/>
            <a:ext cx="7921625" cy="1212850"/>
          </a:xfrm>
          <a:prstGeom prst="rect">
            <a:avLst/>
          </a:prstGeom>
          <a:solidFill>
            <a:srgbClr val="FFFF99">
              <a:alpha val="78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ja-JP" sz="3200"/>
              <a:t>☆</a:t>
            </a:r>
            <a:r>
              <a:rPr lang="ja-JP" altLang="en-US" sz="3200"/>
              <a:t>利用者はガソリン代・高速道路通行料金・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sz="3200"/>
              <a:t>　　駐車料金の実費を支払う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84213" y="5300663"/>
            <a:ext cx="7559675" cy="1212850"/>
          </a:xfrm>
          <a:prstGeom prst="rect">
            <a:avLst/>
          </a:prstGeom>
          <a:solidFill>
            <a:schemeClr val="accent1">
              <a:lumMod val="40000"/>
              <a:lumOff val="60000"/>
              <a:alpha val="86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ja-JP" sz="3200" dirty="0"/>
              <a:t>☆</a:t>
            </a:r>
            <a:r>
              <a:rPr lang="ja-JP" altLang="en-US" sz="3200" dirty="0"/>
              <a:t>乗車していない間の介助は１時間１点の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sz="3200" dirty="0"/>
              <a:t>　　時間預託活動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50825" y="260350"/>
            <a:ext cx="2520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>
                <a:solidFill>
                  <a:srgbClr val="006600"/>
                </a:solidFill>
              </a:rPr>
              <a:t>ナルクの</a:t>
            </a:r>
          </a:p>
        </p:txBody>
      </p:sp>
    </p:spTree>
    <p:extLst>
      <p:ext uri="{BB962C8B-B14F-4D97-AF65-F5344CB8AC3E}">
        <p14:creationId xmlns:p14="http://schemas.microsoft.com/office/powerpoint/2010/main" val="178612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0" grpId="0" animBg="1"/>
      <p:bldP spid="4101" grpId="0"/>
      <p:bldP spid="4103" grpId="0" animBg="1"/>
      <p:bldP spid="4104" grpId="0" animBg="1"/>
      <p:bldP spid="41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3059113" y="765175"/>
            <a:ext cx="33131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/>
              <a:t>ボランティアをさせていただいて</a:t>
            </a:r>
          </a:p>
        </p:txBody>
      </p:sp>
      <p:sp>
        <p:nvSpPr>
          <p:cNvPr id="265221" name="Oval 5"/>
          <p:cNvSpPr>
            <a:spLocks noChangeArrowheads="1"/>
          </p:cNvSpPr>
          <p:nvPr/>
        </p:nvSpPr>
        <p:spPr bwMode="auto">
          <a:xfrm>
            <a:off x="971550" y="5084763"/>
            <a:ext cx="1657350" cy="1439862"/>
          </a:xfrm>
          <a:prstGeom prst="ellipse">
            <a:avLst/>
          </a:prstGeom>
          <a:solidFill>
            <a:srgbClr val="FF00FF">
              <a:alpha val="3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いきがい</a:t>
            </a:r>
          </a:p>
        </p:txBody>
      </p:sp>
      <p:sp>
        <p:nvSpPr>
          <p:cNvPr id="265222" name="Oval 6"/>
          <p:cNvSpPr>
            <a:spLocks noChangeArrowheads="1"/>
          </p:cNvSpPr>
          <p:nvPr/>
        </p:nvSpPr>
        <p:spPr bwMode="auto">
          <a:xfrm>
            <a:off x="3635375" y="4149725"/>
            <a:ext cx="1657350" cy="1439863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健康</a:t>
            </a:r>
          </a:p>
        </p:txBody>
      </p:sp>
      <p:sp>
        <p:nvSpPr>
          <p:cNvPr id="265223" name="Oval 7"/>
          <p:cNvSpPr>
            <a:spLocks noChangeArrowheads="1"/>
          </p:cNvSpPr>
          <p:nvPr/>
        </p:nvSpPr>
        <p:spPr bwMode="auto">
          <a:xfrm>
            <a:off x="6877050" y="5084763"/>
            <a:ext cx="1657350" cy="1439862"/>
          </a:xfrm>
          <a:prstGeom prst="ellipse">
            <a:avLst/>
          </a:prstGeom>
          <a:solidFill>
            <a:srgbClr val="FF6600">
              <a:alpha val="1799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出会い</a:t>
            </a:r>
          </a:p>
        </p:txBody>
      </p:sp>
      <p:sp>
        <p:nvSpPr>
          <p:cNvPr id="265224" name="Text Box 8"/>
          <p:cNvSpPr txBox="1">
            <a:spLocks noChangeArrowheads="1"/>
          </p:cNvSpPr>
          <p:nvPr/>
        </p:nvSpPr>
        <p:spPr bwMode="auto">
          <a:xfrm>
            <a:off x="3203575" y="5805488"/>
            <a:ext cx="3240088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/>
              <a:t>ナルクの理念</a:t>
            </a:r>
          </a:p>
        </p:txBody>
      </p:sp>
      <p:pic>
        <p:nvPicPr>
          <p:cNvPr id="265225" name="Picture 9" descr="MC900223256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05038"/>
            <a:ext cx="2663825" cy="14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7" name="Picture 11" descr="MC900389126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2808288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9" name="Picture 13" descr="MM90030337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125538"/>
            <a:ext cx="2484437" cy="23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84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65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26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5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265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5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5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5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0" grpId="0"/>
      <p:bldP spid="265221" grpId="0" animBg="1"/>
      <p:bldP spid="265222" grpId="0" animBg="1"/>
      <p:bldP spid="265223" grpId="0" animBg="1"/>
      <p:bldP spid="2652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44675"/>
            <a:ext cx="16795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136842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12875"/>
            <a:ext cx="118427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36718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移送による預託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076700"/>
            <a:ext cx="16367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79388" y="2636838"/>
            <a:ext cx="23034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/>
              <a:t>提供者自宅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284663" y="2708275"/>
            <a:ext cx="1657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/>
              <a:t>利用者宅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7667625" y="6165850"/>
            <a:ext cx="935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/>
              <a:t>病院</a:t>
            </a: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3168">
            <a:off x="6372225" y="2349500"/>
            <a:ext cx="1655763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2" name="AutoShape 12"/>
          <p:cNvSpPr>
            <a:spLocks noChangeArrowheads="1"/>
          </p:cNvSpPr>
          <p:nvPr/>
        </p:nvSpPr>
        <p:spPr bwMode="auto">
          <a:xfrm rot="1490643">
            <a:off x="6516688" y="1196975"/>
            <a:ext cx="1871662" cy="792163"/>
          </a:xfrm>
          <a:prstGeom prst="rightArrow">
            <a:avLst>
              <a:gd name="adj1" fmla="val 50000"/>
              <a:gd name="adj2" fmla="val 59068"/>
            </a:avLst>
          </a:prstGeom>
          <a:solidFill>
            <a:srgbClr val="A0D4D8">
              <a:alpha val="33000"/>
            </a:srgbClr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 rot="1529854">
            <a:off x="6804025" y="1268413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/>
              <a:t>30</a:t>
            </a:r>
            <a:r>
              <a:rPr lang="ja-JP" altLang="en-US" sz="2400"/>
              <a:t>分</a:t>
            </a:r>
          </a:p>
        </p:txBody>
      </p:sp>
      <p:sp>
        <p:nvSpPr>
          <p:cNvPr id="5134" name="AutoShape 14"/>
          <p:cNvSpPr>
            <a:spLocks noChangeArrowheads="1"/>
          </p:cNvSpPr>
          <p:nvPr/>
        </p:nvSpPr>
        <p:spPr bwMode="auto">
          <a:xfrm rot="1600670">
            <a:off x="5795963" y="3213100"/>
            <a:ext cx="1584325" cy="865188"/>
          </a:xfrm>
          <a:prstGeom prst="leftArrow">
            <a:avLst>
              <a:gd name="adj1" fmla="val 50000"/>
              <a:gd name="adj2" fmla="val 45780"/>
            </a:avLst>
          </a:prstGeom>
          <a:solidFill>
            <a:srgbClr val="FFFF00">
              <a:alpha val="56000"/>
            </a:srgbClr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 rot="1529854">
            <a:off x="6227763" y="342900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/>
              <a:t>30</a:t>
            </a:r>
            <a:r>
              <a:rPr lang="ja-JP" altLang="en-US" sz="2400"/>
              <a:t>分</a:t>
            </a:r>
          </a:p>
        </p:txBody>
      </p: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1943894" y="3657600"/>
            <a:ext cx="1728788" cy="2016125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196306" y="3765549"/>
            <a:ext cx="12239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dirty="0"/>
              <a:t>診察検査薬など</a:t>
            </a:r>
            <a:r>
              <a:rPr lang="en-US" altLang="ja-JP" sz="2800" dirty="0">
                <a:solidFill>
                  <a:srgbClr val="FF0000"/>
                </a:solidFill>
              </a:rPr>
              <a:t>2</a:t>
            </a:r>
            <a:r>
              <a:rPr lang="ja-JP" altLang="en-US" sz="2800" dirty="0">
                <a:solidFill>
                  <a:srgbClr val="FF0000"/>
                </a:solidFill>
              </a:rPr>
              <a:t>時間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1116013" y="6116526"/>
            <a:ext cx="3384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走行距離：</a:t>
            </a:r>
            <a:r>
              <a:rPr lang="en-US" altLang="ja-JP" sz="3600"/>
              <a:t>60km</a:t>
            </a:r>
          </a:p>
        </p:txBody>
      </p:sp>
      <p:pic>
        <p:nvPicPr>
          <p:cNvPr id="10242" name="Picture 2" descr="「車椅子 イラス...」の画像検索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35" y="365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1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9" dur="500"/>
                                        <p:tgtEl>
                                          <p:spTgt spid="5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8" grpId="0"/>
      <p:bldP spid="5129" grpId="0"/>
      <p:bldP spid="5130" grpId="0"/>
      <p:bldP spid="5132" grpId="0" animBg="1"/>
      <p:bldP spid="5133" grpId="0"/>
      <p:bldP spid="5134" grpId="0" animBg="1"/>
      <p:bldP spid="5136" grpId="0" animBg="1"/>
      <p:bldP spid="5137" grpId="0"/>
      <p:bldP spid="51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41438"/>
            <a:ext cx="16795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1368425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836613"/>
            <a:ext cx="1184275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4033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1655763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5867400" y="476250"/>
            <a:ext cx="1366838" cy="792163"/>
          </a:xfrm>
          <a:prstGeom prst="rightArrow">
            <a:avLst>
              <a:gd name="adj1" fmla="val 50000"/>
              <a:gd name="adj2" fmla="val 43136"/>
            </a:avLst>
          </a:prstGeom>
          <a:solidFill>
            <a:srgbClr val="A0D4D8">
              <a:alpha val="33000"/>
            </a:srgbClr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5795963" y="1989138"/>
            <a:ext cx="1368425" cy="790575"/>
          </a:xfrm>
          <a:prstGeom prst="leftArrow">
            <a:avLst>
              <a:gd name="adj1" fmla="val 50000"/>
              <a:gd name="adj2" fmla="val 43273"/>
            </a:avLst>
          </a:prstGeom>
          <a:solidFill>
            <a:srgbClr val="FFFF00">
              <a:alpha val="56000"/>
            </a:srgbClr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7524750" y="1989138"/>
            <a:ext cx="1296988" cy="360362"/>
          </a:xfrm>
          <a:prstGeom prst="bracketPair">
            <a:avLst>
              <a:gd name="adj" fmla="val 16667"/>
            </a:avLst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50825" y="188913"/>
            <a:ext cx="1728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提供者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23850" y="2997200"/>
            <a:ext cx="2232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0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預託点数</a:t>
            </a: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611188" y="4149725"/>
            <a:ext cx="1657350" cy="792163"/>
          </a:xfrm>
          <a:prstGeom prst="rightArrow">
            <a:avLst>
              <a:gd name="adj1" fmla="val 50000"/>
              <a:gd name="adj2" fmla="val 52305"/>
            </a:avLst>
          </a:prstGeom>
          <a:solidFill>
            <a:srgbClr val="A0D4D8">
              <a:alpha val="33000"/>
            </a:srgbClr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611188" y="5013325"/>
            <a:ext cx="1584325" cy="865188"/>
          </a:xfrm>
          <a:prstGeom prst="leftArrow">
            <a:avLst>
              <a:gd name="adj1" fmla="val 50000"/>
              <a:gd name="adj2" fmla="val 45780"/>
            </a:avLst>
          </a:prstGeom>
          <a:solidFill>
            <a:srgbClr val="FFFF00">
              <a:alpha val="56000"/>
            </a:srgbClr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011863" y="620713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/>
              <a:t>30</a:t>
            </a:r>
            <a:r>
              <a:rPr lang="ja-JP" altLang="en-US" sz="2400"/>
              <a:t>分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6227763" y="213360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/>
              <a:t>30</a:t>
            </a:r>
            <a:r>
              <a:rPr lang="ja-JP" altLang="en-US" sz="2400"/>
              <a:t>分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900113" y="429260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/>
              <a:t>30</a:t>
            </a:r>
            <a:r>
              <a:rPr lang="ja-JP" altLang="en-US" sz="2400"/>
              <a:t>分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1116013" y="5229225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/>
              <a:t>30</a:t>
            </a:r>
            <a:r>
              <a:rPr lang="ja-JP" altLang="en-US" sz="2400"/>
              <a:t>分</a:t>
            </a:r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900113" y="5949950"/>
            <a:ext cx="10937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800">
                <a:solidFill>
                  <a:srgbClr val="FF0000"/>
                </a:solidFill>
              </a:rPr>
              <a:t>2</a:t>
            </a:r>
            <a:r>
              <a:rPr lang="ja-JP" altLang="en-US" sz="2800">
                <a:solidFill>
                  <a:srgbClr val="FF0000"/>
                </a:solidFill>
              </a:rPr>
              <a:t>時間</a:t>
            </a:r>
          </a:p>
        </p:txBody>
      </p:sp>
      <p:sp>
        <p:nvSpPr>
          <p:cNvPr id="6163" name="AutoShape 19"/>
          <p:cNvSpPr>
            <a:spLocks/>
          </p:cNvSpPr>
          <p:nvPr/>
        </p:nvSpPr>
        <p:spPr bwMode="auto">
          <a:xfrm>
            <a:off x="2339975" y="4149725"/>
            <a:ext cx="360363" cy="2303463"/>
          </a:xfrm>
          <a:prstGeom prst="rightBrace">
            <a:avLst>
              <a:gd name="adj1" fmla="val 53267"/>
              <a:gd name="adj2" fmla="val 50000"/>
            </a:avLst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2771775" y="4941888"/>
            <a:ext cx="2590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/>
              <a:t>3</a:t>
            </a:r>
            <a:r>
              <a:rPr lang="ja-JP" altLang="en-US" sz="3200"/>
              <a:t>時間＝</a:t>
            </a:r>
            <a:r>
              <a:rPr lang="en-US" altLang="ja-JP" sz="3200"/>
              <a:t>3</a:t>
            </a:r>
            <a:r>
              <a:rPr lang="ja-JP" altLang="en-US" sz="3200"/>
              <a:t>点</a:t>
            </a:r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7740650" y="1989138"/>
            <a:ext cx="96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FF0000"/>
                </a:solidFill>
              </a:rPr>
              <a:t>2</a:t>
            </a:r>
            <a:r>
              <a:rPr lang="ja-JP" altLang="en-US" sz="2400" b="1">
                <a:solidFill>
                  <a:srgbClr val="FF0000"/>
                </a:solidFill>
              </a:rPr>
              <a:t>時間</a:t>
            </a:r>
          </a:p>
        </p:txBody>
      </p:sp>
      <p:cxnSp>
        <p:nvCxnSpPr>
          <p:cNvPr id="6166" name="AutoShape 22"/>
          <p:cNvCxnSpPr>
            <a:cxnSpLocks noChangeShapeType="1"/>
          </p:cNvCxnSpPr>
          <p:nvPr/>
        </p:nvCxnSpPr>
        <p:spPr bwMode="auto">
          <a:xfrm>
            <a:off x="971550" y="2276475"/>
            <a:ext cx="7488238" cy="792163"/>
          </a:xfrm>
          <a:prstGeom prst="bentConnector3">
            <a:avLst>
              <a:gd name="adj1" fmla="val 49991"/>
            </a:avLst>
          </a:prstGeom>
          <a:noFill/>
          <a:ln w="25400">
            <a:solidFill>
              <a:srgbClr val="0000FF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67" name="AutoShape 23"/>
          <p:cNvCxnSpPr>
            <a:cxnSpLocks noChangeShapeType="1"/>
          </p:cNvCxnSpPr>
          <p:nvPr/>
        </p:nvCxnSpPr>
        <p:spPr bwMode="auto">
          <a:xfrm flipV="1">
            <a:off x="8459788" y="2565400"/>
            <a:ext cx="0" cy="503238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68" name="Line 24"/>
          <p:cNvSpPr>
            <a:spLocks noChangeShapeType="1"/>
          </p:cNvSpPr>
          <p:nvPr/>
        </p:nvSpPr>
        <p:spPr bwMode="auto">
          <a:xfrm flipV="1">
            <a:off x="971550" y="1989138"/>
            <a:ext cx="0" cy="2873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69" name="Oval 25"/>
          <p:cNvSpPr>
            <a:spLocks noChangeArrowheads="1"/>
          </p:cNvSpPr>
          <p:nvPr/>
        </p:nvSpPr>
        <p:spPr bwMode="auto">
          <a:xfrm>
            <a:off x="3132138" y="2349500"/>
            <a:ext cx="1511300" cy="792163"/>
          </a:xfrm>
          <a:prstGeom prst="ellipse">
            <a:avLst/>
          </a:prstGeom>
          <a:solidFill>
            <a:srgbClr val="FFCC99">
              <a:alpha val="33000"/>
            </a:srgbClr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3200"/>
              <a:t>６０ｋｍ</a:t>
            </a:r>
          </a:p>
        </p:txBody>
      </p:sp>
      <p:sp>
        <p:nvSpPr>
          <p:cNvPr id="6170" name="AutoShape 26"/>
          <p:cNvSpPr>
            <a:spLocks noChangeArrowheads="1"/>
          </p:cNvSpPr>
          <p:nvPr/>
        </p:nvSpPr>
        <p:spPr bwMode="auto">
          <a:xfrm>
            <a:off x="6011863" y="4797425"/>
            <a:ext cx="2089150" cy="935038"/>
          </a:xfrm>
          <a:prstGeom prst="foldedCorner">
            <a:avLst>
              <a:gd name="adj" fmla="val 12500"/>
            </a:avLst>
          </a:prstGeom>
          <a:solidFill>
            <a:srgbClr val="FF99CC">
              <a:alpha val="49001"/>
            </a:srgbClr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6156325" y="4941888"/>
            <a:ext cx="1655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0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交通費</a:t>
            </a: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4140200" y="6021388"/>
            <a:ext cx="4679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3200"/>
              <a:t>60km×30</a:t>
            </a:r>
            <a:r>
              <a:rPr lang="ja-JP" altLang="en-US" sz="3200"/>
              <a:t>円＝</a:t>
            </a:r>
            <a:r>
              <a:rPr lang="en-US" altLang="ja-JP" sz="3200"/>
              <a:t>1,800</a:t>
            </a:r>
            <a:r>
              <a:rPr lang="ja-JP" altLang="en-US" sz="3200"/>
              <a:t>円</a:t>
            </a:r>
          </a:p>
        </p:txBody>
      </p:sp>
      <p:sp>
        <p:nvSpPr>
          <p:cNvPr id="6173" name="AutoShape 29"/>
          <p:cNvSpPr>
            <a:spLocks noChangeArrowheads="1"/>
          </p:cNvSpPr>
          <p:nvPr/>
        </p:nvSpPr>
        <p:spPr bwMode="auto">
          <a:xfrm>
            <a:off x="323850" y="2852738"/>
            <a:ext cx="2089150" cy="935037"/>
          </a:xfrm>
          <a:prstGeom prst="foldedCorner">
            <a:avLst>
              <a:gd name="adj" fmla="val 12500"/>
            </a:avLst>
          </a:prstGeom>
          <a:solidFill>
            <a:srgbClr val="FF99CC">
              <a:alpha val="38000"/>
            </a:srgbClr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74" name="Oval 30"/>
          <p:cNvSpPr>
            <a:spLocks noChangeArrowheads="1"/>
          </p:cNvSpPr>
          <p:nvPr/>
        </p:nvSpPr>
        <p:spPr bwMode="auto">
          <a:xfrm>
            <a:off x="250825" y="4221163"/>
            <a:ext cx="2089150" cy="1655762"/>
          </a:xfrm>
          <a:prstGeom prst="ellipse">
            <a:avLst/>
          </a:prstGeom>
          <a:noFill/>
          <a:ln w="22225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3346450" y="3753534"/>
            <a:ext cx="55439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 dirty="0"/>
              <a:t>拠点で</a:t>
            </a:r>
            <a:r>
              <a:rPr lang="ja-JP" altLang="en-US" sz="3600" dirty="0" smtClean="0"/>
              <a:t>付与＝</a:t>
            </a:r>
            <a:r>
              <a:rPr lang="ja-JP" altLang="en-US" sz="3600" dirty="0" smtClean="0">
                <a:solidFill>
                  <a:srgbClr val="FF0000"/>
                </a:solidFill>
              </a:rPr>
              <a:t>サポート点数</a:t>
            </a:r>
            <a:endParaRPr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6176" name="Line 32"/>
          <p:cNvSpPr>
            <a:spLocks noChangeShapeType="1"/>
          </p:cNvSpPr>
          <p:nvPr/>
        </p:nvSpPr>
        <p:spPr bwMode="auto">
          <a:xfrm flipV="1">
            <a:off x="2411413" y="4076700"/>
            <a:ext cx="935037" cy="5397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77" name="Line 33"/>
          <p:cNvSpPr>
            <a:spLocks noChangeShapeType="1"/>
          </p:cNvSpPr>
          <p:nvPr/>
        </p:nvSpPr>
        <p:spPr bwMode="auto">
          <a:xfrm flipV="1">
            <a:off x="2484438" y="4221163"/>
            <a:ext cx="935037" cy="5397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78" name="Line 34"/>
          <p:cNvSpPr>
            <a:spLocks noChangeShapeType="1"/>
          </p:cNvSpPr>
          <p:nvPr/>
        </p:nvSpPr>
        <p:spPr bwMode="auto">
          <a:xfrm flipV="1">
            <a:off x="1042988" y="1989138"/>
            <a:ext cx="0" cy="2159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6179" name="AutoShape 35"/>
          <p:cNvCxnSpPr>
            <a:cxnSpLocks noChangeShapeType="1"/>
          </p:cNvCxnSpPr>
          <p:nvPr/>
        </p:nvCxnSpPr>
        <p:spPr bwMode="auto">
          <a:xfrm>
            <a:off x="971550" y="2205038"/>
            <a:ext cx="7488238" cy="792162"/>
          </a:xfrm>
          <a:prstGeom prst="bentConnector3">
            <a:avLst>
              <a:gd name="adj1" fmla="val 49991"/>
            </a:avLst>
          </a:prstGeom>
          <a:noFill/>
          <a:ln w="25400">
            <a:solidFill>
              <a:srgbClr val="8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80" name="AutoShape 36"/>
          <p:cNvCxnSpPr>
            <a:cxnSpLocks noChangeShapeType="1"/>
          </p:cNvCxnSpPr>
          <p:nvPr/>
        </p:nvCxnSpPr>
        <p:spPr bwMode="auto">
          <a:xfrm flipV="1">
            <a:off x="8532813" y="2565400"/>
            <a:ext cx="0" cy="503238"/>
          </a:xfrm>
          <a:prstGeom prst="straightConnector1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4223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10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7" dur="5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1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10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6" dur="20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0" dur="10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1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8" dur="2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2" dur="1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7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2" dur="2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/>
      <p:bldP spid="6152" grpId="0" animBg="1"/>
      <p:bldP spid="6153" grpId="0" animBg="1"/>
      <p:bldP spid="6154" grpId="0"/>
      <p:bldP spid="6155" grpId="0"/>
      <p:bldP spid="6156" grpId="0" animBg="1"/>
      <p:bldP spid="6157" grpId="0" animBg="1"/>
      <p:bldP spid="6158" grpId="0"/>
      <p:bldP spid="6159" grpId="0"/>
      <p:bldP spid="6160" grpId="0"/>
      <p:bldP spid="6161" grpId="0"/>
      <p:bldP spid="6162" grpId="0"/>
      <p:bldP spid="6163" grpId="0" animBg="1"/>
      <p:bldP spid="6164" grpId="0"/>
      <p:bldP spid="6165" grpId="0"/>
      <p:bldP spid="6168" grpId="0" animBg="1"/>
      <p:bldP spid="6169" grpId="0" animBg="1"/>
      <p:bldP spid="6170" grpId="0" animBg="1"/>
      <p:bldP spid="6171" grpId="0"/>
      <p:bldP spid="6172" grpId="0"/>
      <p:bldP spid="6173" grpId="0" animBg="1"/>
      <p:bldP spid="6174" grpId="0" animBg="1"/>
      <p:bldP spid="6175" grpId="0"/>
      <p:bldP spid="6176" grpId="0" animBg="1"/>
      <p:bldP spid="6177" grpId="0" animBg="1"/>
      <p:bldP spid="617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468313" y="5516563"/>
            <a:ext cx="2809875" cy="720725"/>
          </a:xfrm>
          <a:prstGeom prst="foldedCorner">
            <a:avLst>
              <a:gd name="adj" fmla="val 12500"/>
            </a:avLst>
          </a:prstGeom>
          <a:solidFill>
            <a:srgbClr val="FFCC00">
              <a:alpha val="49001"/>
            </a:srgbClr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50825" y="2997200"/>
            <a:ext cx="2592388" cy="720725"/>
          </a:xfrm>
          <a:prstGeom prst="foldedCorner">
            <a:avLst>
              <a:gd name="adj" fmla="val 12500"/>
            </a:avLst>
          </a:prstGeom>
          <a:solidFill>
            <a:srgbClr val="FFCC00">
              <a:alpha val="49001"/>
            </a:srgbClr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41438"/>
            <a:ext cx="16795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136842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836613"/>
            <a:ext cx="1184275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4033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1655763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5867400" y="476250"/>
            <a:ext cx="1366838" cy="792163"/>
          </a:xfrm>
          <a:prstGeom prst="rightArrow">
            <a:avLst>
              <a:gd name="adj1" fmla="val 50000"/>
              <a:gd name="adj2" fmla="val 43136"/>
            </a:avLst>
          </a:prstGeom>
          <a:solidFill>
            <a:srgbClr val="A0D4D8">
              <a:alpha val="33000"/>
            </a:srgbClr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5795963" y="1916113"/>
            <a:ext cx="1368425" cy="790575"/>
          </a:xfrm>
          <a:prstGeom prst="leftArrow">
            <a:avLst>
              <a:gd name="adj1" fmla="val 50000"/>
              <a:gd name="adj2" fmla="val 43273"/>
            </a:avLst>
          </a:prstGeom>
          <a:solidFill>
            <a:srgbClr val="FFFF00">
              <a:alpha val="56000"/>
            </a:srgbClr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7667625" y="1989138"/>
            <a:ext cx="1154113" cy="360362"/>
          </a:xfrm>
          <a:prstGeom prst="bracketPair">
            <a:avLst>
              <a:gd name="adj" fmla="val 16667"/>
            </a:avLst>
          </a:prstGeom>
          <a:noFill/>
          <a:ln w="127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50825" y="188913"/>
            <a:ext cx="43926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/>
              <a:t>利用者（利用料）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250825" y="2997200"/>
            <a:ext cx="266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0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支払い点数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011863" y="620713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/>
              <a:t>30</a:t>
            </a:r>
            <a:r>
              <a:rPr lang="ja-JP" altLang="en-US" sz="2400"/>
              <a:t>分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227763" y="2060575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/>
              <a:t>30</a:t>
            </a:r>
            <a:r>
              <a:rPr lang="ja-JP" altLang="en-US" sz="2400"/>
              <a:t>分</a:t>
            </a: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684213" y="4076700"/>
            <a:ext cx="10937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800">
                <a:solidFill>
                  <a:srgbClr val="FF0000"/>
                </a:solidFill>
              </a:rPr>
              <a:t>2</a:t>
            </a:r>
            <a:r>
              <a:rPr lang="ja-JP" altLang="en-US" sz="2800">
                <a:solidFill>
                  <a:srgbClr val="FF0000"/>
                </a:solidFill>
              </a:rPr>
              <a:t>時間</a:t>
            </a: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7667625" y="1916113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2400" b="1">
                <a:solidFill>
                  <a:srgbClr val="003399"/>
                </a:solidFill>
              </a:rPr>
              <a:t>2</a:t>
            </a:r>
            <a:r>
              <a:rPr lang="ja-JP" altLang="en-US" sz="2400" b="1">
                <a:solidFill>
                  <a:srgbClr val="003399"/>
                </a:solidFill>
              </a:rPr>
              <a:t>時間</a:t>
            </a:r>
          </a:p>
        </p:txBody>
      </p:sp>
      <p:sp>
        <p:nvSpPr>
          <p:cNvPr id="7186" name="Oval 18"/>
          <p:cNvSpPr>
            <a:spLocks noChangeArrowheads="1"/>
          </p:cNvSpPr>
          <p:nvPr/>
        </p:nvSpPr>
        <p:spPr bwMode="auto">
          <a:xfrm>
            <a:off x="3132138" y="2349500"/>
            <a:ext cx="1511300" cy="792163"/>
          </a:xfrm>
          <a:prstGeom prst="ellipse">
            <a:avLst/>
          </a:prstGeom>
          <a:solidFill>
            <a:srgbClr val="FFCC99">
              <a:alpha val="33000"/>
            </a:srgbClr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3200"/>
              <a:t>６０ｋｍ</a:t>
            </a:r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auto">
          <a:xfrm>
            <a:off x="5651500" y="3357563"/>
            <a:ext cx="2089150" cy="935037"/>
          </a:xfrm>
          <a:prstGeom prst="foldedCorner">
            <a:avLst>
              <a:gd name="adj" fmla="val 12500"/>
            </a:avLst>
          </a:prstGeom>
          <a:solidFill>
            <a:srgbClr val="FFCC00">
              <a:alpha val="49001"/>
            </a:srgbClr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5795963" y="3500438"/>
            <a:ext cx="1655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0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交通費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4716463" y="4437063"/>
            <a:ext cx="3960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800"/>
              <a:t>60km×50</a:t>
            </a:r>
            <a:r>
              <a:rPr lang="ja-JP" altLang="en-US" sz="2800"/>
              <a:t>円＝</a:t>
            </a:r>
            <a:r>
              <a:rPr lang="en-US" altLang="ja-JP" sz="2800"/>
              <a:t>3,000</a:t>
            </a:r>
            <a:r>
              <a:rPr lang="ja-JP" altLang="en-US" sz="2800"/>
              <a:t>円</a:t>
            </a:r>
          </a:p>
        </p:txBody>
      </p:sp>
      <p:sp>
        <p:nvSpPr>
          <p:cNvPr id="7190" name="Oval 22"/>
          <p:cNvSpPr>
            <a:spLocks noChangeArrowheads="1"/>
          </p:cNvSpPr>
          <p:nvPr/>
        </p:nvSpPr>
        <p:spPr bwMode="auto">
          <a:xfrm>
            <a:off x="395288" y="3789363"/>
            <a:ext cx="1655762" cy="10080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91" name="Oval 23"/>
          <p:cNvSpPr>
            <a:spLocks noChangeArrowheads="1"/>
          </p:cNvSpPr>
          <p:nvPr/>
        </p:nvSpPr>
        <p:spPr bwMode="auto">
          <a:xfrm>
            <a:off x="7308850" y="1628775"/>
            <a:ext cx="1655763" cy="100806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 flipH="1">
            <a:off x="2051050" y="2420938"/>
            <a:ext cx="5473700" cy="19446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539750" y="5516563"/>
            <a:ext cx="273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>
                    <a:alpha val="50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支払い合計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3635375" y="5589588"/>
            <a:ext cx="4968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>
                <a:solidFill>
                  <a:srgbClr val="FF0000"/>
                </a:solidFill>
              </a:rPr>
              <a:t>1,000</a:t>
            </a:r>
            <a:r>
              <a:rPr lang="ja-JP" altLang="en-US" sz="2800"/>
              <a:t>＋</a:t>
            </a:r>
            <a:r>
              <a:rPr lang="en-US" altLang="ja-JP" sz="2800"/>
              <a:t>3,000</a:t>
            </a:r>
            <a:r>
              <a:rPr lang="ja-JP" altLang="en-US" sz="2800"/>
              <a:t>＝</a:t>
            </a:r>
            <a:r>
              <a:rPr lang="en-US" altLang="ja-JP" sz="2800"/>
              <a:t>4,000</a:t>
            </a:r>
            <a:r>
              <a:rPr lang="ja-JP" altLang="en-US" sz="2800"/>
              <a:t>円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611188" y="4868863"/>
            <a:ext cx="2663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/>
              <a:t>2</a:t>
            </a:r>
            <a:r>
              <a:rPr lang="ja-JP" altLang="en-US" sz="2800"/>
              <a:t>点＝</a:t>
            </a:r>
            <a:r>
              <a:rPr lang="en-US" altLang="ja-JP" sz="2800">
                <a:solidFill>
                  <a:srgbClr val="FF0000"/>
                </a:solidFill>
              </a:rPr>
              <a:t>1,000</a:t>
            </a:r>
            <a:r>
              <a:rPr lang="ja-JP" altLang="en-US" sz="2800">
                <a:solidFill>
                  <a:srgbClr val="FF0000"/>
                </a:solidFill>
              </a:rPr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337003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4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1" grpId="0" animBg="1"/>
      <p:bldP spid="7177" grpId="0" animBg="1"/>
      <p:bldP spid="7178" grpId="0" animBg="1"/>
      <p:bldP spid="7179" grpId="0" animBg="1"/>
      <p:bldP spid="7180" grpId="0"/>
      <p:bldP spid="7181" grpId="0"/>
      <p:bldP spid="7182" grpId="0"/>
      <p:bldP spid="7183" grpId="0"/>
      <p:bldP spid="7184" grpId="0"/>
      <p:bldP spid="7185" grpId="0"/>
      <p:bldP spid="7186" grpId="0" animBg="1"/>
      <p:bldP spid="7186" grpId="1" animBg="1"/>
      <p:bldP spid="7187" grpId="0" animBg="1"/>
      <p:bldP spid="7188" grpId="0"/>
      <p:bldP spid="7189" grpId="0"/>
      <p:bldP spid="7190" grpId="0" animBg="1"/>
      <p:bldP spid="7191" grpId="0" animBg="1"/>
      <p:bldP spid="7192" grpId="0" animBg="1"/>
      <p:bldP spid="7193" grpId="0"/>
      <p:bldP spid="7194" grpId="0"/>
      <p:bldP spid="719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6516688" y="4221163"/>
            <a:ext cx="1944687" cy="1152525"/>
          </a:xfrm>
          <a:prstGeom prst="downArrowCallout">
            <a:avLst>
              <a:gd name="adj1" fmla="val 42293"/>
              <a:gd name="adj2" fmla="val 43316"/>
              <a:gd name="adj3" fmla="val 15426"/>
              <a:gd name="adj4" fmla="val 66667"/>
            </a:avLst>
          </a:prstGeom>
          <a:solidFill>
            <a:srgbClr val="A0D4D8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539750" y="4149725"/>
            <a:ext cx="2089150" cy="936625"/>
          </a:xfrm>
          <a:prstGeom prst="foldedCorner">
            <a:avLst>
              <a:gd name="adj" fmla="val 12500"/>
            </a:avLst>
          </a:prstGeom>
          <a:solidFill>
            <a:srgbClr val="FFCC00">
              <a:alpha val="49001"/>
            </a:srgbClr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6300788" y="2781300"/>
            <a:ext cx="2089150" cy="936625"/>
          </a:xfrm>
          <a:prstGeom prst="foldedCorner">
            <a:avLst>
              <a:gd name="adj" fmla="val 12500"/>
            </a:avLst>
          </a:prstGeom>
          <a:solidFill>
            <a:srgbClr val="FFCC00">
              <a:alpha val="49001"/>
            </a:srgbClr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395288" y="2781300"/>
            <a:ext cx="2089150" cy="935038"/>
          </a:xfrm>
          <a:prstGeom prst="foldedCorner">
            <a:avLst>
              <a:gd name="adj" fmla="val 12500"/>
            </a:avLst>
          </a:prstGeom>
          <a:solidFill>
            <a:srgbClr val="FF99CC">
              <a:alpha val="38000"/>
            </a:srgbClr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971550" y="404813"/>
            <a:ext cx="1728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提供者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227763" y="404813"/>
            <a:ext cx="1728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利用者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95288" y="1341438"/>
            <a:ext cx="34559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/>
              <a:t>受け取る交通費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539750" y="2924175"/>
            <a:ext cx="20875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/>
              <a:t>1,800</a:t>
            </a:r>
            <a:r>
              <a:rPr lang="ja-JP" altLang="en-US" sz="3200"/>
              <a:t>円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516688" y="2997200"/>
            <a:ext cx="172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/>
              <a:t>3,000</a:t>
            </a:r>
            <a:r>
              <a:rPr lang="ja-JP" altLang="en-US" sz="3200"/>
              <a:t>円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6011863" y="1412875"/>
            <a:ext cx="2736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/>
              <a:t>支払う交通費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684213" y="4292600"/>
            <a:ext cx="20875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/>
              <a:t>3,000</a:t>
            </a:r>
            <a:r>
              <a:rPr lang="ja-JP" altLang="en-US" sz="3200"/>
              <a:t>円</a:t>
            </a:r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3563938" y="4221163"/>
            <a:ext cx="2089150" cy="935037"/>
          </a:xfrm>
          <a:prstGeom prst="foldedCorner">
            <a:avLst>
              <a:gd name="adj" fmla="val 12500"/>
            </a:avLst>
          </a:prstGeom>
          <a:solidFill>
            <a:srgbClr val="FF99CC">
              <a:alpha val="38000"/>
            </a:srgbClr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635375" y="4365625"/>
            <a:ext cx="20875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/>
              <a:t>1,800</a:t>
            </a:r>
            <a:r>
              <a:rPr lang="ja-JP" altLang="en-US" sz="3200"/>
              <a:t>円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771775" y="4292600"/>
            <a:ext cx="647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/>
              <a:t>－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5724525" y="4292600"/>
            <a:ext cx="647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/>
              <a:t>＝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516688" y="4292600"/>
            <a:ext cx="194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600"/>
              <a:t>1,200</a:t>
            </a:r>
            <a:r>
              <a:rPr lang="ja-JP" altLang="en-US" sz="3600"/>
              <a:t>円</a:t>
            </a:r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5724525" y="5445125"/>
            <a:ext cx="3241675" cy="1008063"/>
          </a:xfrm>
          <a:prstGeom prst="ellipse">
            <a:avLst/>
          </a:prstGeom>
          <a:solidFill>
            <a:srgbClr val="FFFF00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3200"/>
              <a:t>運営費寄付金</a:t>
            </a:r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684213" y="188913"/>
            <a:ext cx="2232025" cy="936625"/>
          </a:xfrm>
          <a:prstGeom prst="ellipse">
            <a:avLst/>
          </a:prstGeom>
          <a:solidFill>
            <a:srgbClr val="FF99CC">
              <a:alpha val="37000"/>
            </a:srgbClr>
          </a:solidFill>
          <a:ln w="9525" algn="ctr"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99CC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8212" name="Oval 20"/>
          <p:cNvSpPr>
            <a:spLocks noChangeArrowheads="1"/>
          </p:cNvSpPr>
          <p:nvPr/>
        </p:nvSpPr>
        <p:spPr bwMode="auto">
          <a:xfrm>
            <a:off x="5867400" y="260350"/>
            <a:ext cx="2160588" cy="1079500"/>
          </a:xfrm>
          <a:prstGeom prst="ellipse">
            <a:avLst/>
          </a:prstGeom>
          <a:solidFill>
            <a:srgbClr val="FF9900">
              <a:alpha val="22000"/>
            </a:srgbClr>
          </a:solidFill>
          <a:ln w="9525" algn="ctr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pic>
        <p:nvPicPr>
          <p:cNvPr id="8213" name="Picture 21" descr="j032669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14513"/>
            <a:ext cx="2808288" cy="22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611188" y="2060575"/>
            <a:ext cx="2089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/>
              <a:t>30</a:t>
            </a:r>
            <a:r>
              <a:rPr lang="ja-JP" altLang="en-US" sz="2800"/>
              <a:t>円／ｋｍ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6372225" y="2060575"/>
            <a:ext cx="2305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0D4D8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/>
              <a:t>50</a:t>
            </a:r>
            <a:r>
              <a:rPr lang="ja-JP" altLang="en-US" sz="2800"/>
              <a:t>円／ｋｍ</a:t>
            </a:r>
          </a:p>
        </p:txBody>
      </p:sp>
    </p:spTree>
    <p:extLst>
      <p:ext uri="{BB962C8B-B14F-4D97-AF65-F5344CB8AC3E}">
        <p14:creationId xmlns:p14="http://schemas.microsoft.com/office/powerpoint/2010/main" val="2911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5" grpId="0" animBg="1"/>
      <p:bldP spid="8196" grpId="0" animBg="1"/>
      <p:bldP spid="8197" grpId="0" animBg="1"/>
      <p:bldP spid="8198" grpId="0"/>
      <p:bldP spid="8199" grpId="0"/>
      <p:bldP spid="8200" grpId="0"/>
      <p:bldP spid="8201" grpId="0"/>
      <p:bldP spid="8202" grpId="0"/>
      <p:bldP spid="8203" grpId="0"/>
      <p:bldP spid="8204" grpId="0"/>
      <p:bldP spid="8205" grpId="0" animBg="1"/>
      <p:bldP spid="8206" grpId="0"/>
      <p:bldP spid="8207" grpId="0"/>
      <p:bldP spid="8208" grpId="0"/>
      <p:bldP spid="8209" grpId="0"/>
      <p:bldP spid="8210" grpId="0" animBg="1"/>
      <p:bldP spid="8211" grpId="0" animBg="1"/>
      <p:bldP spid="8212" grpId="0" animBg="1"/>
      <p:bldP spid="8214" grpId="0"/>
      <p:bldP spid="82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val 2"/>
          <p:cNvSpPr>
            <a:spLocks noChangeArrowheads="1"/>
          </p:cNvSpPr>
          <p:nvPr/>
        </p:nvSpPr>
        <p:spPr bwMode="auto">
          <a:xfrm>
            <a:off x="6156325" y="620713"/>
            <a:ext cx="2667000" cy="1600200"/>
          </a:xfrm>
          <a:prstGeom prst="ellipse">
            <a:avLst/>
          </a:prstGeom>
          <a:solidFill>
            <a:srgbClr val="FFCC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2800"/>
          </a:p>
        </p:txBody>
      </p:sp>
      <p:sp>
        <p:nvSpPr>
          <p:cNvPr id="41987" name="Oval 3"/>
          <p:cNvSpPr>
            <a:spLocks noChangeArrowheads="1"/>
          </p:cNvSpPr>
          <p:nvPr/>
        </p:nvSpPr>
        <p:spPr bwMode="auto">
          <a:xfrm>
            <a:off x="539750" y="1125538"/>
            <a:ext cx="1752600" cy="990600"/>
          </a:xfrm>
          <a:prstGeom prst="ellipse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280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051050" y="260350"/>
            <a:ext cx="373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4000">
                <a:solidFill>
                  <a:srgbClr val="336600"/>
                </a:solidFill>
                <a:latin typeface="Times New Roman" pitchFamily="18" charset="0"/>
              </a:rPr>
              <a:t>ＣＯＯＲＤＩＮＡＴＥ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11188" y="1341438"/>
            <a:ext cx="17811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i="1">
                <a:latin typeface="Times New Roman" pitchFamily="18" charset="0"/>
              </a:rPr>
              <a:t>ＨＥＬＰ！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516688" y="981075"/>
            <a:ext cx="2133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>
                <a:latin typeface="Times New Roman" pitchFamily="18" charset="0"/>
              </a:rPr>
              <a:t>ボランティアをしたい</a:t>
            </a:r>
          </a:p>
        </p:txBody>
      </p:sp>
      <p:sp>
        <p:nvSpPr>
          <p:cNvPr id="41991" name="AutoShape 7"/>
          <p:cNvSpPr>
            <a:spLocks noChangeArrowheads="1"/>
          </p:cNvSpPr>
          <p:nvPr/>
        </p:nvSpPr>
        <p:spPr bwMode="auto">
          <a:xfrm>
            <a:off x="2555875" y="4149725"/>
            <a:ext cx="3816350" cy="503238"/>
          </a:xfrm>
          <a:prstGeom prst="leftRightArrow">
            <a:avLst>
              <a:gd name="adj1" fmla="val 50000"/>
              <a:gd name="adj2" fmla="val 15167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2800"/>
          </a:p>
        </p:txBody>
      </p:sp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1668463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3" name="Picture 9" descr="j0331657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492375"/>
            <a:ext cx="23050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2484438" y="2708275"/>
            <a:ext cx="396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4400">
                <a:solidFill>
                  <a:srgbClr val="FF0000"/>
                </a:solidFill>
                <a:latin typeface="Times New Roman" pitchFamily="18" charset="0"/>
              </a:rPr>
              <a:t>双方に満足感</a:t>
            </a:r>
          </a:p>
        </p:txBody>
      </p:sp>
    </p:spTree>
    <p:extLst>
      <p:ext uri="{BB962C8B-B14F-4D97-AF65-F5344CB8AC3E}">
        <p14:creationId xmlns:p14="http://schemas.microsoft.com/office/powerpoint/2010/main" val="157012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nimBg="1"/>
      <p:bldP spid="41988" grpId="0" autoUpdateAnimBg="0"/>
      <p:bldP spid="41989" grpId="0" autoUpdateAnimBg="0"/>
      <p:bldP spid="41990" grpId="0" autoUpdateAnimBg="0"/>
      <p:bldP spid="41991" grpId="0" animBg="1"/>
      <p:bldP spid="4199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565400"/>
            <a:ext cx="18637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5" name="AutoShape 3"/>
          <p:cNvSpPr>
            <a:spLocks noChangeArrowheads="1"/>
          </p:cNvSpPr>
          <p:nvPr/>
        </p:nvSpPr>
        <p:spPr bwMode="auto">
          <a:xfrm>
            <a:off x="971550" y="188913"/>
            <a:ext cx="3311525" cy="1511300"/>
          </a:xfrm>
          <a:prstGeom prst="wedgeEllipseCallout">
            <a:avLst>
              <a:gd name="adj1" fmla="val -28282"/>
              <a:gd name="adj2" fmla="val 113023"/>
            </a:avLst>
          </a:prstGeom>
          <a:noFill/>
          <a:ln w="9525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助かったワー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ありがとう！</a:t>
            </a:r>
          </a:p>
        </p:txBody>
      </p:sp>
      <p:pic>
        <p:nvPicPr>
          <p:cNvPr id="64516" name="Picture 4" descr="j0428103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781300"/>
            <a:ext cx="21812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AutoShape 5"/>
          <p:cNvSpPr>
            <a:spLocks noChangeArrowheads="1"/>
          </p:cNvSpPr>
          <p:nvPr/>
        </p:nvSpPr>
        <p:spPr bwMode="auto">
          <a:xfrm>
            <a:off x="5435600" y="188913"/>
            <a:ext cx="3455988" cy="2160587"/>
          </a:xfrm>
          <a:prstGeom prst="cloudCallout">
            <a:avLst>
              <a:gd name="adj1" fmla="val -25194"/>
              <a:gd name="adj2" fmla="val 82477"/>
            </a:avLst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お役に立ててよかったーとっても良い気分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8243888" y="2636838"/>
            <a:ext cx="671512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/>
              <a:t>生きがい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042988" y="5734050"/>
            <a:ext cx="1511300" cy="579438"/>
          </a:xfrm>
          <a:prstGeom prst="rect">
            <a:avLst/>
          </a:prstGeom>
          <a:solidFill>
            <a:srgbClr val="FF99CC">
              <a:alpha val="5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/>
              <a:t>利用者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6659563" y="5734050"/>
            <a:ext cx="1512887" cy="579438"/>
          </a:xfrm>
          <a:prstGeom prst="rect">
            <a:avLst/>
          </a:prstGeom>
          <a:solidFill>
            <a:srgbClr val="FFCCFF">
              <a:alpha val="7686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/>
              <a:t>提供者</a:t>
            </a:r>
          </a:p>
        </p:txBody>
      </p:sp>
      <p:pic>
        <p:nvPicPr>
          <p:cNvPr id="64521" name="Picture 9" descr="j033588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941888"/>
            <a:ext cx="16002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79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 animBg="1"/>
      <p:bldP spid="64518" grpId="0"/>
      <p:bldP spid="64519" grpId="0" animBg="1"/>
      <p:bldP spid="645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170238" y="1987550"/>
            <a:ext cx="3024187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/>
              <a:t>利用照会・依頼</a:t>
            </a:r>
          </a:p>
        </p:txBody>
      </p:sp>
      <p:pic>
        <p:nvPicPr>
          <p:cNvPr id="81925" name="Picture 5" descr="person_02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23050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 descr="health_01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557338"/>
            <a:ext cx="17240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539750" y="260350"/>
            <a:ext cx="3097213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社協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包括支援センター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6084888" y="476250"/>
            <a:ext cx="12969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個人</a:t>
            </a:r>
          </a:p>
        </p:txBody>
      </p:sp>
      <p:sp>
        <p:nvSpPr>
          <p:cNvPr id="81929" name="AutoShape 9"/>
          <p:cNvSpPr>
            <a:spLocks noChangeArrowheads="1"/>
          </p:cNvSpPr>
          <p:nvPr/>
        </p:nvSpPr>
        <p:spPr bwMode="auto">
          <a:xfrm>
            <a:off x="4643438" y="4149725"/>
            <a:ext cx="287337" cy="1008063"/>
          </a:xfrm>
          <a:prstGeom prst="downArrow">
            <a:avLst>
              <a:gd name="adj1" fmla="val 50000"/>
              <a:gd name="adj2" fmla="val 87707"/>
            </a:avLst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2800"/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2879725" y="5353050"/>
            <a:ext cx="3816350" cy="519113"/>
          </a:xfrm>
          <a:prstGeom prst="rect">
            <a:avLst/>
          </a:prstGeom>
          <a:solidFill>
            <a:srgbClr val="FFCC99">
              <a:alpha val="4392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担当コーディネーター</a:t>
            </a: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852738"/>
            <a:ext cx="1689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27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animBg="1"/>
      <p:bldP spid="81927" grpId="0"/>
      <p:bldP spid="81928" grpId="0"/>
      <p:bldP spid="81929" grpId="0" animBg="1"/>
      <p:bldP spid="819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23850" y="333375"/>
            <a:ext cx="4248150" cy="701675"/>
          </a:xfrm>
          <a:prstGeom prst="rect">
            <a:avLst/>
          </a:prstGeom>
          <a:solidFill>
            <a:srgbClr val="CC99FF">
              <a:alpha val="5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4000"/>
              <a:t>利用者とコンタクト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611188" y="2349500"/>
            <a:ext cx="32400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/>
              <a:t>被提供者は誰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39750" y="1484313"/>
            <a:ext cx="33845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/>
              <a:t>入会は可能か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11188" y="4005263"/>
            <a:ext cx="24479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/>
              <a:t>訪問の日時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611188" y="3141663"/>
            <a:ext cx="3168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/>
              <a:t>何をして欲しい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323850" y="5229225"/>
            <a:ext cx="4032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/>
              <a:t>被提供者の同席</a:t>
            </a:r>
          </a:p>
        </p:txBody>
      </p:sp>
      <p:pic>
        <p:nvPicPr>
          <p:cNvPr id="614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58665"/>
            <a:ext cx="3428380" cy="365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2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 animBg="1"/>
      <p:bldP spid="6156" grpId="0"/>
      <p:bldP spid="6157" grpId="0"/>
      <p:bldP spid="6158" grpId="0"/>
      <p:bldP spid="6159" grpId="0"/>
      <p:bldP spid="616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252413" y="333375"/>
            <a:ext cx="2305050" cy="1511300"/>
          </a:xfrm>
          <a:prstGeom prst="flowChartMultidocument">
            <a:avLst/>
          </a:prstGeom>
          <a:solidFill>
            <a:srgbClr val="FF99CC">
              <a:alpha val="4392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2800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52413" y="836613"/>
            <a:ext cx="2279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/>
              <a:t>登録票の整理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2844800" y="1052513"/>
            <a:ext cx="768350" cy="269875"/>
          </a:xfrm>
          <a:prstGeom prst="rightArrow">
            <a:avLst>
              <a:gd name="adj1" fmla="val 50000"/>
              <a:gd name="adj2" fmla="val 7117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2800"/>
          </a:p>
        </p:txBody>
      </p:sp>
      <p:pic>
        <p:nvPicPr>
          <p:cNvPr id="9221" name="Picture 5" descr="j0295817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781050"/>
            <a:ext cx="2181225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563938" y="260350"/>
            <a:ext cx="2663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 b="1"/>
              <a:t>依頼・問い合わせ</a:t>
            </a: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827088" y="2997200"/>
            <a:ext cx="1008062" cy="360363"/>
          </a:xfrm>
          <a:prstGeom prst="rightArrow">
            <a:avLst>
              <a:gd name="adj1" fmla="val 50000"/>
              <a:gd name="adj2" fmla="val 69934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2800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6443663" y="260350"/>
            <a:ext cx="2376487" cy="1081088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2800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6443663" y="404813"/>
            <a:ext cx="2447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 b="1"/>
              <a:t>当番はコーディネーターに連絡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5508625" y="4868863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訪問</a:t>
            </a:r>
          </a:p>
        </p:txBody>
      </p:sp>
      <p:sp>
        <p:nvSpPr>
          <p:cNvPr id="23564" name="AutoShape 12"/>
          <p:cNvSpPr>
            <a:spLocks noChangeArrowheads="1"/>
          </p:cNvSpPr>
          <p:nvPr/>
        </p:nvSpPr>
        <p:spPr bwMode="auto">
          <a:xfrm rot="2245153">
            <a:off x="5651500" y="3429000"/>
            <a:ext cx="1008063" cy="360363"/>
          </a:xfrm>
          <a:prstGeom prst="rightArrow">
            <a:avLst>
              <a:gd name="adj1" fmla="val 50000"/>
              <a:gd name="adj2" fmla="val 69934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2800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2484438" y="2852738"/>
            <a:ext cx="316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利用者とコンタクト</a:t>
            </a:r>
          </a:p>
        </p:txBody>
      </p:sp>
      <p:pic>
        <p:nvPicPr>
          <p:cNvPr id="14" name="Picture 15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93" y="2856828"/>
            <a:ext cx="136842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59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/>
      <p:bldP spid="2356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79388" y="188913"/>
            <a:ext cx="59055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solidFill>
                  <a:srgbClr val="660033"/>
                </a:solidFill>
              </a:rPr>
              <a:t>コーディネート時の注意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39750" y="908050"/>
            <a:ext cx="47513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>
                <a:solidFill>
                  <a:srgbClr val="CC00CC"/>
                </a:solidFill>
              </a:rPr>
              <a:t>△</a:t>
            </a:r>
            <a:r>
              <a:rPr lang="ja-JP" altLang="en-US">
                <a:solidFill>
                  <a:srgbClr val="CC00CC"/>
                </a:solidFill>
              </a:rPr>
              <a:t>時間預託制度の理解</a:t>
            </a:r>
          </a:p>
          <a:p>
            <a:pPr eaLnBrk="1" hangingPunct="1">
              <a:buFontTx/>
              <a:buNone/>
            </a:pPr>
            <a:endParaRPr lang="ja-JP" altLang="en-US"/>
          </a:p>
          <a:p>
            <a:pPr eaLnBrk="1" hangingPunct="1">
              <a:buFontTx/>
              <a:buNone/>
            </a:pPr>
            <a:endParaRPr lang="ja-JP" altLang="en-US"/>
          </a:p>
          <a:p>
            <a:pPr eaLnBrk="1" hangingPunct="1">
              <a:buFontTx/>
              <a:buNone/>
            </a:pPr>
            <a:endParaRPr lang="ja-JP" altLang="en-US" sz="2800"/>
          </a:p>
          <a:p>
            <a:pPr eaLnBrk="1" hangingPunct="1">
              <a:buFontTx/>
              <a:buNone/>
            </a:pPr>
            <a:endParaRPr lang="ja-JP" altLang="en-US"/>
          </a:p>
          <a:p>
            <a:pPr eaLnBrk="1" hangingPunct="1">
              <a:buFontTx/>
              <a:buNone/>
            </a:pPr>
            <a:endParaRPr lang="en-US" altLang="ja-JP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042988" y="1557338"/>
            <a:ext cx="76327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ja-JP" altLang="en-US">
                <a:latin typeface="Times New Roman" pitchFamily="18" charset="0"/>
              </a:rPr>
              <a:t>会員相互の助け合いであり、安いヘルパー　　　ではない</a:t>
            </a:r>
          </a:p>
        </p:txBody>
      </p:sp>
    </p:spTree>
    <p:extLst>
      <p:ext uri="{BB962C8B-B14F-4D97-AF65-F5344CB8AC3E}">
        <p14:creationId xmlns:p14="http://schemas.microsoft.com/office/powerpoint/2010/main" val="347641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7171" grpId="0" build="p" autoUpdateAnimBg="0" advAuto="0"/>
      <p:bldP spid="717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80" name="Object 8"/>
          <p:cNvGraphicFramePr>
            <a:graphicFrameLocks noChangeAspect="1"/>
          </p:cNvGraphicFramePr>
          <p:nvPr/>
        </p:nvGraphicFramePr>
        <p:xfrm>
          <a:off x="1619250" y="1412875"/>
          <a:ext cx="5041900" cy="484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画像 ﾌｧｲﾙ" r:id="rId3" imgW="1078903" imgH="1036059" progId="ImageExpertImage">
                  <p:embed/>
                </p:oleObj>
              </mc:Choice>
              <mc:Fallback>
                <p:oleObj name="画像 ﾌｧｲﾙ" r:id="rId3" imgW="1078903" imgH="1036059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1412875"/>
                        <a:ext cx="5041900" cy="484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円/楕円 3"/>
          <p:cNvSpPr/>
          <p:nvPr/>
        </p:nvSpPr>
        <p:spPr>
          <a:xfrm>
            <a:off x="4427984" y="1412776"/>
            <a:ext cx="2160240" cy="201622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36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144463"/>
            <a:ext cx="23685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6" name="AutoShape 36"/>
          <p:cNvSpPr>
            <a:spLocks noChangeArrowheads="1"/>
          </p:cNvSpPr>
          <p:nvPr/>
        </p:nvSpPr>
        <p:spPr bwMode="auto">
          <a:xfrm>
            <a:off x="7740650" y="4508500"/>
            <a:ext cx="576263" cy="6492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19" name="AutoShape 19"/>
          <p:cNvSpPr>
            <a:spLocks noChangeArrowheads="1"/>
          </p:cNvSpPr>
          <p:nvPr/>
        </p:nvSpPr>
        <p:spPr bwMode="auto">
          <a:xfrm>
            <a:off x="1908175" y="1844675"/>
            <a:ext cx="576263" cy="5048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9525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3708400" y="3933825"/>
            <a:ext cx="2089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b="1">
                <a:solidFill>
                  <a:schemeClr val="bg1"/>
                </a:solidFill>
              </a:rPr>
              <a:t>預託点数</a:t>
            </a:r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1865312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2" name="Picture 12" descr="j0416758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266382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1476375" y="1989138"/>
            <a:ext cx="1655763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800" b="1"/>
              <a:t>ボランティアして貯めた点数</a:t>
            </a:r>
          </a:p>
        </p:txBody>
      </p:sp>
      <p:pic>
        <p:nvPicPr>
          <p:cNvPr id="25623" name="Picture 23" descr="j02327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868863"/>
            <a:ext cx="130175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24" descr="MCj0435468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013325"/>
            <a:ext cx="16573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4284663" y="5157788"/>
            <a:ext cx="1150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400"/>
              <a:t>500</a:t>
            </a:r>
            <a:r>
              <a:rPr lang="ja-JP" altLang="en-US" sz="2400"/>
              <a:t>円</a:t>
            </a:r>
          </a:p>
        </p:txBody>
      </p:sp>
      <p:sp>
        <p:nvSpPr>
          <p:cNvPr id="25628" name="AutoShape 28"/>
          <p:cNvSpPr>
            <a:spLocks noChangeArrowheads="1"/>
          </p:cNvSpPr>
          <p:nvPr/>
        </p:nvSpPr>
        <p:spPr bwMode="auto">
          <a:xfrm rot="10800000">
            <a:off x="3563938" y="1557338"/>
            <a:ext cx="3097212" cy="431800"/>
          </a:xfrm>
          <a:prstGeom prst="chevron">
            <a:avLst>
              <a:gd name="adj" fmla="val 179320"/>
            </a:avLst>
          </a:prstGeom>
          <a:solidFill>
            <a:srgbClr val="FF99CC">
              <a:alpha val="70195"/>
            </a:srgbClr>
          </a:solidFill>
          <a:ln w="9525" algn="ctr">
            <a:solidFill>
              <a:srgbClr val="FF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ボランティア</a:t>
            </a:r>
          </a:p>
        </p:txBody>
      </p:sp>
      <p:pic>
        <p:nvPicPr>
          <p:cNvPr id="25634" name="Picture 34" descr="j03965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265613"/>
            <a:ext cx="25923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8316913" y="5084763"/>
            <a:ext cx="611187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事務所</a:t>
            </a:r>
          </a:p>
        </p:txBody>
      </p:sp>
    </p:spTree>
    <p:extLst>
      <p:ext uri="{BB962C8B-B14F-4D97-AF65-F5344CB8AC3E}">
        <p14:creationId xmlns:p14="http://schemas.microsoft.com/office/powerpoint/2010/main" val="26496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repeatCount="3000" accel="50000" decel="5000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66667E-6 -3.7037E-7 C 0.1691 -0.01736 0.3382 -0.03449 0.42413 -0.05972 C 0.51007 -0.08495 0.48611 -0.13657 0.51545 -0.15185 C 0.54479 -0.16713 0.58594 -0.15185 0.6 -0.1518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8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1829 L 0.22431 -0.341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1615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0.01042 L 0.21268 -0.316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431 -0.34143 L 0.28733 -0.110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1155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67 -0.3169 L 0.2757 -0.0965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6" dur="20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36" grpId="0" animBg="1"/>
      <p:bldP spid="25636" grpId="1" animBg="1"/>
      <p:bldP spid="25619" grpId="0" animBg="1"/>
      <p:bldP spid="25619" grpId="1" animBg="1"/>
      <p:bldP spid="25613" grpId="0" animBg="1"/>
      <p:bldP spid="25625" grpId="0"/>
      <p:bldP spid="25625" grpId="1"/>
      <p:bldP spid="25625" grpId="2"/>
      <p:bldP spid="25628" grpId="0" animBg="1"/>
      <p:bldP spid="256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  <a:pattFill prst="pct2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79388" y="188913"/>
            <a:ext cx="59055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/>
              <a:t>コーディネート時の注意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8050"/>
            <a:ext cx="47513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dirty="0"/>
              <a:t>△</a:t>
            </a:r>
            <a:r>
              <a:rPr lang="ja-JP" altLang="en-US" dirty="0"/>
              <a:t>時間預託制度の理解</a:t>
            </a:r>
          </a:p>
          <a:p>
            <a:pPr eaLnBrk="1" hangingPunct="1">
              <a:buFontTx/>
              <a:buNone/>
            </a:pPr>
            <a:endParaRPr lang="ja-JP" altLang="en-US" dirty="0"/>
          </a:p>
          <a:p>
            <a:pPr eaLnBrk="1" hangingPunct="1">
              <a:buFontTx/>
              <a:buNone/>
            </a:pPr>
            <a:endParaRPr lang="ja-JP" altLang="en-US" dirty="0"/>
          </a:p>
          <a:p>
            <a:pPr eaLnBrk="1" hangingPunct="1">
              <a:buFontTx/>
              <a:buNone/>
            </a:pPr>
            <a:endParaRPr lang="ja-JP" altLang="en-US" sz="2800" dirty="0"/>
          </a:p>
          <a:p>
            <a:pPr eaLnBrk="1" hangingPunct="1">
              <a:buFontTx/>
              <a:buNone/>
            </a:pPr>
            <a:endParaRPr lang="ja-JP" altLang="en-US" dirty="0"/>
          </a:p>
          <a:p>
            <a:pPr eaLnBrk="1" hangingPunct="1">
              <a:buFontTx/>
              <a:buNone/>
            </a:pPr>
            <a:endParaRPr lang="en-US" altLang="ja-JP" dirty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042988" y="1557338"/>
            <a:ext cx="76327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ja-JP" altLang="en-US" dirty="0">
                <a:latin typeface="Times New Roman" pitchFamily="18" charset="0"/>
              </a:rPr>
              <a:t>会員相互の助け合いであり、安いヘルパー　　　ではない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395288" y="4724400"/>
            <a:ext cx="828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dirty="0">
                <a:latin typeface="Times New Roman" pitchFamily="18" charset="0"/>
              </a:rPr>
              <a:t>△</a:t>
            </a:r>
            <a:r>
              <a:rPr lang="ja-JP" altLang="en-US" dirty="0">
                <a:latin typeface="Times New Roman" pitchFamily="18" charset="0"/>
              </a:rPr>
              <a:t>曖昧な表現は避ける（できる事・できない事）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323850" y="5445125"/>
            <a:ext cx="8064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>
                <a:latin typeface="Times New Roman" pitchFamily="18" charset="0"/>
              </a:rPr>
              <a:t>△</a:t>
            </a:r>
            <a:r>
              <a:rPr lang="ja-JP" altLang="en-US">
                <a:latin typeface="Times New Roman" pitchFamily="18" charset="0"/>
              </a:rPr>
              <a:t>難しいこと・ハードなケア十分検討してから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395288" y="2781300"/>
            <a:ext cx="8424862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dirty="0">
                <a:latin typeface="Times New Roman" pitchFamily="18" charset="0"/>
              </a:rPr>
              <a:t>△</a:t>
            </a:r>
            <a:r>
              <a:rPr lang="ja-JP" altLang="en-US" dirty="0">
                <a:latin typeface="Times New Roman" pitchFamily="18" charset="0"/>
              </a:rPr>
              <a:t>どのような状況下、どんな支援を求めている</a:t>
            </a:r>
          </a:p>
          <a:p>
            <a:pPr eaLnBrk="1" hangingPunct="1">
              <a:buFontTx/>
              <a:buNone/>
            </a:pPr>
            <a:r>
              <a:rPr lang="ja-JP" altLang="en-US" dirty="0">
                <a:latin typeface="Times New Roman" pitchFamily="18" charset="0"/>
              </a:rPr>
              <a:t>　　のかをしっかり把握する（話を聞く）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395288" y="3933825"/>
            <a:ext cx="8064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dirty="0">
                <a:latin typeface="Times New Roman" pitchFamily="18" charset="0"/>
              </a:rPr>
              <a:t>△</a:t>
            </a:r>
            <a:r>
              <a:rPr lang="ja-JP" altLang="en-US" dirty="0">
                <a:latin typeface="Times New Roman" pitchFamily="18" charset="0"/>
              </a:rPr>
              <a:t>被提供者の状態をよく観察する</a:t>
            </a:r>
          </a:p>
        </p:txBody>
      </p:sp>
    </p:spTree>
    <p:extLst>
      <p:ext uri="{BB962C8B-B14F-4D97-AF65-F5344CB8AC3E}">
        <p14:creationId xmlns:p14="http://schemas.microsoft.com/office/powerpoint/2010/main" val="349631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autoUpdateAnimBg="0"/>
      <p:bldP spid="43014" grpId="0" autoUpdateAnimBg="0"/>
      <p:bldP spid="43015" grpId="0" autoUpdateAnimBg="0"/>
      <p:bldP spid="43016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g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" b="17340"/>
          <a:stretch>
            <a:fillRect/>
          </a:stretch>
        </p:blipFill>
        <p:spPr bwMode="auto">
          <a:xfrm>
            <a:off x="323850" y="404813"/>
            <a:ext cx="4652963" cy="59055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AutoShape 3"/>
          <p:cNvSpPr>
            <a:spLocks noChangeArrowheads="1"/>
          </p:cNvSpPr>
          <p:nvPr/>
        </p:nvSpPr>
        <p:spPr bwMode="auto">
          <a:xfrm rot="1684350">
            <a:off x="4500563" y="5013325"/>
            <a:ext cx="1295400" cy="215900"/>
          </a:xfrm>
          <a:prstGeom prst="leftArrow">
            <a:avLst>
              <a:gd name="adj1" fmla="val 50000"/>
              <a:gd name="adj2" fmla="val 150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5795963" y="4941888"/>
            <a:ext cx="26289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 sz="2400" b="1"/>
              <a:t>地図は別添で詳しく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5292725" y="476250"/>
            <a:ext cx="3309938" cy="4230688"/>
          </a:xfrm>
          <a:prstGeom prst="rect">
            <a:avLst/>
          </a:prstGeom>
          <a:noFill/>
          <a:ln w="28575">
            <a:solidFill>
              <a:srgbClr val="FF00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400"/>
              <a:t>・何を提供するのか　　　　　　　　　　　（利用内容）。利用者の希望・留意点</a:t>
            </a:r>
          </a:p>
          <a:p>
            <a:pPr>
              <a:spcBef>
                <a:spcPct val="50000"/>
              </a:spcBef>
            </a:pPr>
            <a:r>
              <a:rPr lang="ja-JP" altLang="en-US" sz="2400"/>
              <a:t>　　</a:t>
            </a:r>
            <a:r>
              <a:rPr lang="ja-JP" altLang="en-US" sz="2800" b="1"/>
              <a:t>　具体的に</a:t>
            </a:r>
          </a:p>
          <a:p>
            <a:pPr>
              <a:spcBef>
                <a:spcPct val="50000"/>
              </a:spcBef>
            </a:pPr>
            <a:r>
              <a:rPr lang="ja-JP" altLang="en-US" sz="2400"/>
              <a:t>・いつ提供するのか　　　（曜日・時間帯）</a:t>
            </a:r>
          </a:p>
          <a:p>
            <a:pPr>
              <a:spcBef>
                <a:spcPct val="50000"/>
              </a:spcBef>
            </a:pPr>
            <a:r>
              <a:rPr lang="ja-JP" altLang="en-US" sz="2400"/>
              <a:t>・被提供者の状態は詳しくチェック</a:t>
            </a:r>
          </a:p>
          <a:p>
            <a:pPr>
              <a:spcBef>
                <a:spcPct val="50000"/>
              </a:spcBef>
            </a:pPr>
            <a:endParaRPr lang="en-US" altLang="ja-JP" sz="2400"/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508625" y="5734050"/>
            <a:ext cx="33115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>
                <a:solidFill>
                  <a:srgbClr val="FF0000"/>
                </a:solidFill>
              </a:rPr>
              <a:t>コーディネート記録完成で</a:t>
            </a:r>
            <a:r>
              <a:rPr lang="en-US" altLang="ja-JP" sz="2800" b="1">
                <a:solidFill>
                  <a:srgbClr val="FF0000"/>
                </a:solidFill>
              </a:rPr>
              <a:t>1</a:t>
            </a:r>
            <a:r>
              <a:rPr lang="ja-JP" altLang="en-US" sz="2800" b="1">
                <a:solidFill>
                  <a:srgbClr val="FF0000"/>
                </a:solidFill>
              </a:rPr>
              <a:t>点付与</a:t>
            </a:r>
          </a:p>
        </p:txBody>
      </p:sp>
    </p:spTree>
    <p:extLst>
      <p:ext uri="{BB962C8B-B14F-4D97-AF65-F5344CB8AC3E}">
        <p14:creationId xmlns:p14="http://schemas.microsoft.com/office/powerpoint/2010/main" val="8437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4" grpId="0"/>
      <p:bldP spid="61445" grpId="0" animBg="1"/>
      <p:bldP spid="6144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g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 b="18422"/>
          <a:stretch>
            <a:fillRect/>
          </a:stretch>
        </p:blipFill>
        <p:spPr bwMode="auto">
          <a:xfrm>
            <a:off x="1331913" y="333375"/>
            <a:ext cx="5856287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Oval 3"/>
          <p:cNvSpPr>
            <a:spLocks noChangeArrowheads="1"/>
          </p:cNvSpPr>
          <p:nvPr/>
        </p:nvSpPr>
        <p:spPr bwMode="auto">
          <a:xfrm>
            <a:off x="2627313" y="3789363"/>
            <a:ext cx="3960812" cy="6477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72" name="Oval 4"/>
          <p:cNvSpPr>
            <a:spLocks noChangeArrowheads="1"/>
          </p:cNvSpPr>
          <p:nvPr/>
        </p:nvSpPr>
        <p:spPr bwMode="auto">
          <a:xfrm>
            <a:off x="3132138" y="4724400"/>
            <a:ext cx="3744912" cy="12239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2195513" y="1916113"/>
            <a:ext cx="151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西村　きい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268538" y="1268413"/>
            <a:ext cx="151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西村　順子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4787900" y="5157788"/>
            <a:ext cx="151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西村　順子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2555875" y="4941888"/>
            <a:ext cx="431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/>
              <a:t>28 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3203575" y="4941888"/>
            <a:ext cx="431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/>
              <a:t>11</a:t>
            </a:r>
            <a:endParaRPr lang="en-US" altLang="ja-JP" sz="1600" dirty="0"/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3708400" y="4941888"/>
            <a:ext cx="431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/>
              <a:t>1</a:t>
            </a:r>
            <a:r>
              <a:rPr lang="en-US" altLang="ja-JP" sz="1600" dirty="0" smtClean="0"/>
              <a:t>4</a:t>
            </a:r>
            <a:endParaRPr lang="en-US" altLang="ja-JP" sz="1600" dirty="0"/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3059113" y="3813175"/>
            <a:ext cx="2089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/>
              <a:t>090-1234-5678</a:t>
            </a: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2987675" y="4076700"/>
            <a:ext cx="2089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/>
              <a:t>090-5678-9012</a:t>
            </a: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5076825" y="3789363"/>
            <a:ext cx="151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/>
              <a:t>西村　好弘</a:t>
            </a:r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5076825" y="4076700"/>
            <a:ext cx="151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/>
              <a:t>西村　順子</a:t>
            </a:r>
          </a:p>
        </p:txBody>
      </p:sp>
      <p:sp>
        <p:nvSpPr>
          <p:cNvPr id="83983" name="Oval 15"/>
          <p:cNvSpPr>
            <a:spLocks noChangeArrowheads="1"/>
          </p:cNvSpPr>
          <p:nvPr/>
        </p:nvSpPr>
        <p:spPr bwMode="auto">
          <a:xfrm>
            <a:off x="5940425" y="5013325"/>
            <a:ext cx="503238" cy="576263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>
                <a:solidFill>
                  <a:srgbClr val="FF0000"/>
                </a:solidFill>
              </a:rPr>
              <a:t>西</a:t>
            </a:r>
          </a:p>
          <a:p>
            <a:pPr algn="ctr"/>
            <a:r>
              <a:rPr lang="ja-JP" altLang="en-US">
                <a:solidFill>
                  <a:srgbClr val="FF0000"/>
                </a:solidFill>
              </a:rPr>
              <a:t>村</a:t>
            </a:r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468313" y="981075"/>
            <a:ext cx="611187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/>
              <a:t>利用者本人か家族が記入</a:t>
            </a:r>
          </a:p>
        </p:txBody>
      </p:sp>
      <p:sp>
        <p:nvSpPr>
          <p:cNvPr id="83987" name="Text Box 19"/>
          <p:cNvSpPr txBox="1">
            <a:spLocks noChangeArrowheads="1"/>
          </p:cNvSpPr>
          <p:nvPr/>
        </p:nvSpPr>
        <p:spPr bwMode="auto">
          <a:xfrm>
            <a:off x="7812088" y="3213100"/>
            <a:ext cx="61118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/>
              <a:t>コピーを利用者に</a:t>
            </a:r>
          </a:p>
        </p:txBody>
      </p:sp>
    </p:spTree>
    <p:extLst>
      <p:ext uri="{BB962C8B-B14F-4D97-AF65-F5344CB8AC3E}">
        <p14:creationId xmlns:p14="http://schemas.microsoft.com/office/powerpoint/2010/main" val="6987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animBg="1"/>
      <p:bldP spid="83972" grpId="0" animBg="1"/>
      <p:bldP spid="83973" grpId="0"/>
      <p:bldP spid="83974" grpId="0"/>
      <p:bldP spid="83975" grpId="0"/>
      <p:bldP spid="83976" grpId="0"/>
      <p:bldP spid="83977" grpId="0"/>
      <p:bldP spid="83978" grpId="0"/>
      <p:bldP spid="83979" grpId="0"/>
      <p:bldP spid="83980" grpId="0"/>
      <p:bldP spid="83981" grpId="0"/>
      <p:bldP spid="83982" grpId="0"/>
      <p:bldP spid="83983" grpId="0" animBg="1"/>
      <p:bldP spid="83985" grpId="0"/>
      <p:bldP spid="8398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3816350" cy="7016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rgbClr val="FFFF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ja-JP" altLang="en-US" sz="4000" b="1">
                <a:ea typeface="ＭＳ Ｐゴシック" charset="-128"/>
              </a:rPr>
              <a:t>提供者の選定</a:t>
            </a:r>
          </a:p>
        </p:txBody>
      </p:sp>
      <p:pic>
        <p:nvPicPr>
          <p:cNvPr id="66563" name="Picture 3" descr="img0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" b="16969"/>
          <a:stretch>
            <a:fillRect/>
          </a:stretch>
        </p:blipFill>
        <p:spPr bwMode="auto">
          <a:xfrm>
            <a:off x="4138613" y="404813"/>
            <a:ext cx="5005387" cy="6119812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581525"/>
            <a:ext cx="19923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179388" y="1196975"/>
            <a:ext cx="3889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ja-JP" altLang="en-US">
                <a:solidFill>
                  <a:srgbClr val="660066"/>
                </a:solidFill>
                <a:latin typeface="Times New Roman" pitchFamily="18" charset="0"/>
              </a:rPr>
              <a:t>提供活動可能者の登録票を参考に選ぶ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79388" y="2924175"/>
            <a:ext cx="3744912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ja-JP" altLang="en-US" sz="2800" b="1">
                <a:solidFill>
                  <a:srgbClr val="003300"/>
                </a:solidFill>
                <a:latin typeface="Times New Roman" pitchFamily="18" charset="0"/>
              </a:rPr>
              <a:t>シフトを組むときには適材適所。特定の人に偏らない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4572000" y="1052513"/>
            <a:ext cx="1512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600"/>
              <a:t>西村　順子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284663" y="2060575"/>
            <a:ext cx="288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6948488" y="4437063"/>
            <a:ext cx="288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5076825" y="4581525"/>
            <a:ext cx="288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5076825" y="4378325"/>
            <a:ext cx="288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5076825" y="4076700"/>
            <a:ext cx="288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6948488" y="3500438"/>
            <a:ext cx="288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5076825" y="5373688"/>
            <a:ext cx="288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5076825" y="5013325"/>
            <a:ext cx="288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5076825" y="4868863"/>
            <a:ext cx="288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5076825" y="4724400"/>
            <a:ext cx="288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6948488" y="5373688"/>
            <a:ext cx="288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79" name="Text Box 19"/>
          <p:cNvSpPr txBox="1">
            <a:spLocks noChangeArrowheads="1"/>
          </p:cNvSpPr>
          <p:nvPr/>
        </p:nvSpPr>
        <p:spPr bwMode="auto">
          <a:xfrm>
            <a:off x="5076825" y="5516563"/>
            <a:ext cx="288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5076825" y="5661025"/>
            <a:ext cx="288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6948488" y="5516563"/>
            <a:ext cx="288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5076825" y="6237288"/>
            <a:ext cx="288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6804025" y="2060575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600"/>
              <a:t>３</a:t>
            </a:r>
          </a:p>
        </p:txBody>
      </p:sp>
      <p:sp>
        <p:nvSpPr>
          <p:cNvPr id="66584" name="Text Box 24"/>
          <p:cNvSpPr txBox="1">
            <a:spLocks noChangeArrowheads="1"/>
          </p:cNvSpPr>
          <p:nvPr/>
        </p:nvSpPr>
        <p:spPr bwMode="auto">
          <a:xfrm>
            <a:off x="7235825" y="2060575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600"/>
              <a:t>３</a:t>
            </a:r>
          </a:p>
        </p:txBody>
      </p:sp>
      <p:sp>
        <p:nvSpPr>
          <p:cNvPr id="66585" name="Text Box 25"/>
          <p:cNvSpPr txBox="1">
            <a:spLocks noChangeArrowheads="1"/>
          </p:cNvSpPr>
          <p:nvPr/>
        </p:nvSpPr>
        <p:spPr bwMode="auto">
          <a:xfrm>
            <a:off x="7524750" y="2205038"/>
            <a:ext cx="43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400"/>
              <a:t>水</a:t>
            </a:r>
          </a:p>
        </p:txBody>
      </p:sp>
      <p:sp>
        <p:nvSpPr>
          <p:cNvPr id="66586" name="Text Box 26"/>
          <p:cNvSpPr txBox="1">
            <a:spLocks noChangeArrowheads="1"/>
          </p:cNvSpPr>
          <p:nvPr/>
        </p:nvSpPr>
        <p:spPr bwMode="auto">
          <a:xfrm>
            <a:off x="7812088" y="2205038"/>
            <a:ext cx="43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400"/>
              <a:t>金</a:t>
            </a:r>
          </a:p>
        </p:txBody>
      </p:sp>
      <p:sp>
        <p:nvSpPr>
          <p:cNvPr id="66587" name="Text Box 27"/>
          <p:cNvSpPr txBox="1">
            <a:spLocks noChangeArrowheads="1"/>
          </p:cNvSpPr>
          <p:nvPr/>
        </p:nvSpPr>
        <p:spPr bwMode="auto">
          <a:xfrm>
            <a:off x="5076825" y="4221163"/>
            <a:ext cx="288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>
                <a:latin typeface="ＭＳ 明朝" pitchFamily="17" charset="-128"/>
                <a:ea typeface="ＭＳ 明朝" pitchFamily="17" charset="-128"/>
              </a:rPr>
              <a:t>✓</a:t>
            </a:r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390657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nimBg="1"/>
      <p:bldP spid="66565" grpId="0" autoUpdateAnimBg="0"/>
      <p:bldP spid="66566" grpId="0" autoUpdateAnimBg="0"/>
      <p:bldP spid="66567" grpId="0"/>
      <p:bldP spid="66568" grpId="0"/>
      <p:bldP spid="66569" grpId="0"/>
      <p:bldP spid="66570" grpId="0"/>
      <p:bldP spid="66571" grpId="0"/>
      <p:bldP spid="66572" grpId="0"/>
      <p:bldP spid="66573" grpId="0"/>
      <p:bldP spid="66574" grpId="0"/>
      <p:bldP spid="66575" grpId="0"/>
      <p:bldP spid="66576" grpId="0"/>
      <p:bldP spid="66577" grpId="0"/>
      <p:bldP spid="66577" grpId="1"/>
      <p:bldP spid="66577" grpId="2"/>
      <p:bldP spid="66578" grpId="0"/>
      <p:bldP spid="66579" grpId="0"/>
      <p:bldP spid="66580" grpId="0"/>
      <p:bldP spid="66581" grpId="0"/>
      <p:bldP spid="66582" grpId="0"/>
      <p:bldP spid="66583" grpId="0"/>
      <p:bldP spid="66584" grpId="0"/>
      <p:bldP spid="66585" grpId="0"/>
      <p:bldP spid="66586" grpId="0"/>
      <p:bldP spid="66587" grpId="0"/>
      <p:bldP spid="6658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462213"/>
            <a:ext cx="144145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2339975" y="188913"/>
            <a:ext cx="36004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ja-JP" alt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提供者の確保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468313" y="1125538"/>
            <a:ext cx="6264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◎新入会員にはすぐに動いてもらう</a:t>
            </a:r>
          </a:p>
        </p:txBody>
      </p:sp>
      <p:pic>
        <p:nvPicPr>
          <p:cNvPr id="17422" name="Picture 1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1658938"/>
            <a:ext cx="215582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5" descr="PART_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77863"/>
            <a:ext cx="10795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860800"/>
            <a:ext cx="34893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81013" y="1878013"/>
            <a:ext cx="584676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◎休眠会員 → 顔の見える信頼関係</a:t>
            </a:r>
            <a:endParaRPr lang="en-US" altLang="ja-JP" sz="2800"/>
          </a:p>
        </p:txBody>
      </p:sp>
      <p:sp>
        <p:nvSpPr>
          <p:cNvPr id="3" name="ハート 2"/>
          <p:cNvSpPr/>
          <p:nvPr/>
        </p:nvSpPr>
        <p:spPr bwMode="auto">
          <a:xfrm>
            <a:off x="6554788" y="4446588"/>
            <a:ext cx="1820862" cy="1806575"/>
          </a:xfrm>
          <a:prstGeom prst="heart">
            <a:avLst/>
          </a:prstGeom>
          <a:solidFill>
            <a:srgbClr val="FFCCFF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eaVert" anchor="ctr">
            <a:normAutofit/>
          </a:bodyPr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6800850" y="4702175"/>
            <a:ext cx="4921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000" b="1"/>
              <a:t>頼み易い</a:t>
            </a: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7602538" y="4751388"/>
            <a:ext cx="49212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000" b="1"/>
              <a:t>断り難い</a:t>
            </a:r>
          </a:p>
        </p:txBody>
      </p:sp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684213" y="4435475"/>
            <a:ext cx="22002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地区会</a:t>
            </a:r>
            <a:endParaRPr lang="en-US" altLang="ja-JP" sz="2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同好会など</a:t>
            </a:r>
          </a:p>
        </p:txBody>
      </p:sp>
    </p:spTree>
    <p:extLst>
      <p:ext uri="{BB962C8B-B14F-4D97-AF65-F5344CB8AC3E}">
        <p14:creationId xmlns:p14="http://schemas.microsoft.com/office/powerpoint/2010/main" val="369640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autoUpdateAnimBg="0"/>
      <p:bldP spid="17420" grpId="0" autoUpdateAnimBg="0"/>
      <p:bldP spid="15" grpId="0" autoUpdateAnimBg="0"/>
      <p:bldP spid="4" grpId="0" autoUpdateAnimBg="0"/>
      <p:bldP spid="19" grpId="0" autoUpdateAnimBg="0"/>
      <p:bldP spid="2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1331913" y="333375"/>
            <a:ext cx="5943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ja-JP" alt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2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ＭＳ Ｐゴシック"/>
                <a:ea typeface="ＭＳ Ｐゴシック"/>
              </a:rPr>
              <a:t>コーディネーターと提供者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68313" y="1181100"/>
            <a:ext cx="5399087" cy="519113"/>
          </a:xfrm>
          <a:prstGeom prst="rect">
            <a:avLst/>
          </a:prstGeom>
          <a:solidFill>
            <a:srgbClr val="FF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>
                <a:latin typeface="Times New Roman" pitchFamily="18" charset="0"/>
              </a:rPr>
              <a:t>提供者は同じ内容の提供活動を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268538" y="1700213"/>
            <a:ext cx="5400675" cy="519112"/>
          </a:xfrm>
          <a:prstGeom prst="rect">
            <a:avLst/>
          </a:prstGeom>
          <a:solidFill>
            <a:srgbClr val="FF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>
                <a:latin typeface="Times New Roman" pitchFamily="18" charset="0"/>
              </a:rPr>
              <a:t>コーディネートの範囲内に止める</a:t>
            </a:r>
          </a:p>
        </p:txBody>
      </p:sp>
    </p:spTree>
    <p:extLst>
      <p:ext uri="{BB962C8B-B14F-4D97-AF65-F5344CB8AC3E}">
        <p14:creationId xmlns:p14="http://schemas.microsoft.com/office/powerpoint/2010/main" val="39537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テキスト ボックス 1"/>
          <p:cNvSpPr txBox="1">
            <a:spLocks noChangeArrowheads="1"/>
          </p:cNvSpPr>
          <p:nvPr/>
        </p:nvSpPr>
        <p:spPr bwMode="auto">
          <a:xfrm>
            <a:off x="2987675" y="1474788"/>
            <a:ext cx="54006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利用者（山田さん）宅の掃除</a:t>
            </a:r>
            <a:endParaRPr lang="en-US" altLang="ja-JP" sz="2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週１回・３人（川上・中川・下川）の　　提供者でサポート</a:t>
            </a:r>
          </a:p>
        </p:txBody>
      </p:sp>
      <p:sp>
        <p:nvSpPr>
          <p:cNvPr id="21507" name="テキスト ボックス 2"/>
          <p:cNvSpPr txBox="1">
            <a:spLocks noChangeArrowheads="1"/>
          </p:cNvSpPr>
          <p:nvPr/>
        </p:nvSpPr>
        <p:spPr bwMode="auto">
          <a:xfrm>
            <a:off x="684213" y="3716338"/>
            <a:ext cx="4852987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２時間</a:t>
            </a:r>
            <a:endParaRPr lang="en-US" altLang="ja-JP" sz="2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居間・・・掃除機、雑巾がけ</a:t>
            </a:r>
            <a:endParaRPr lang="en-US" altLang="ja-JP" sz="2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台所・・・モップがけ</a:t>
            </a:r>
            <a:endParaRPr lang="en-US" altLang="ja-JP" sz="2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浴室・・・そうじ</a:t>
            </a:r>
          </a:p>
        </p:txBody>
      </p:sp>
      <p:pic>
        <p:nvPicPr>
          <p:cNvPr id="2150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49625"/>
            <a:ext cx="2665413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フローチャート : カード 5"/>
          <p:cNvSpPr>
            <a:spLocks noChangeArrowheads="1"/>
          </p:cNvSpPr>
          <p:nvPr/>
        </p:nvSpPr>
        <p:spPr bwMode="auto">
          <a:xfrm>
            <a:off x="3109913" y="325438"/>
            <a:ext cx="3622675" cy="879475"/>
          </a:xfrm>
          <a:prstGeom prst="flowChartPunchedCard">
            <a:avLst/>
          </a:prstGeom>
          <a:solidFill>
            <a:srgbClr val="66FFCC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4000"/>
              <a:t>コーディネート</a:t>
            </a:r>
          </a:p>
        </p:txBody>
      </p:sp>
      <p:pic>
        <p:nvPicPr>
          <p:cNvPr id="21510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2400"/>
            <a:ext cx="216058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59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64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  <p:bldP spid="21507" grpId="1"/>
      <p:bldP spid="2150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テキスト ボックス 1"/>
          <p:cNvSpPr txBox="1">
            <a:spLocks noChangeArrowheads="1"/>
          </p:cNvSpPr>
          <p:nvPr/>
        </p:nvSpPr>
        <p:spPr bwMode="auto">
          <a:xfrm>
            <a:off x="250825" y="247650"/>
            <a:ext cx="3673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提供者①　川上さん</a:t>
            </a:r>
          </a:p>
        </p:txBody>
      </p:sp>
      <p:sp>
        <p:nvSpPr>
          <p:cNvPr id="22531" name="テキスト ボックス 2"/>
          <p:cNvSpPr txBox="1">
            <a:spLocks noChangeArrowheads="1"/>
          </p:cNvSpPr>
          <p:nvPr/>
        </p:nvSpPr>
        <p:spPr bwMode="auto">
          <a:xfrm>
            <a:off x="1030288" y="981075"/>
            <a:ext cx="6192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・コーディネーターの指示通り活動終了</a:t>
            </a:r>
          </a:p>
        </p:txBody>
      </p:sp>
      <p:sp>
        <p:nvSpPr>
          <p:cNvPr id="22532" name="テキスト ボックス 3"/>
          <p:cNvSpPr txBox="1">
            <a:spLocks noChangeArrowheads="1"/>
          </p:cNvSpPr>
          <p:nvPr/>
        </p:nvSpPr>
        <p:spPr bwMode="auto">
          <a:xfrm>
            <a:off x="280988" y="2074863"/>
            <a:ext cx="367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提供者②　中川さん</a:t>
            </a:r>
          </a:p>
        </p:txBody>
      </p:sp>
      <p:sp>
        <p:nvSpPr>
          <p:cNvPr id="22533" name="テキスト ボックス 4"/>
          <p:cNvSpPr txBox="1">
            <a:spLocks noChangeArrowheads="1"/>
          </p:cNvSpPr>
          <p:nvPr/>
        </p:nvSpPr>
        <p:spPr bwMode="auto">
          <a:xfrm>
            <a:off x="323850" y="4724400"/>
            <a:ext cx="3671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提供者③　下川さん</a:t>
            </a:r>
          </a:p>
        </p:txBody>
      </p:sp>
      <p:sp>
        <p:nvSpPr>
          <p:cNvPr id="22534" name="テキスト ボックス 5"/>
          <p:cNvSpPr txBox="1">
            <a:spLocks noChangeArrowheads="1"/>
          </p:cNvSpPr>
          <p:nvPr/>
        </p:nvSpPr>
        <p:spPr bwMode="auto">
          <a:xfrm>
            <a:off x="1065213" y="2951163"/>
            <a:ext cx="6602412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・コーディネーターの指示通り活動終了後</a:t>
            </a:r>
            <a:endParaRPr lang="en-US" altLang="ja-JP" sz="2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気づいた箇所も掃除</a:t>
            </a:r>
          </a:p>
        </p:txBody>
      </p:sp>
      <p:sp>
        <p:nvSpPr>
          <p:cNvPr id="22535" name="テキスト ボックス 6"/>
          <p:cNvSpPr txBox="1">
            <a:spLocks noChangeArrowheads="1"/>
          </p:cNvSpPr>
          <p:nvPr/>
        </p:nvSpPr>
        <p:spPr bwMode="auto">
          <a:xfrm>
            <a:off x="1068388" y="5497513"/>
            <a:ext cx="6192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・コーディネーターの指示通り活動終了</a:t>
            </a:r>
          </a:p>
        </p:txBody>
      </p:sp>
      <p:pic>
        <p:nvPicPr>
          <p:cNvPr id="2253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74688"/>
            <a:ext cx="11334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349875"/>
            <a:ext cx="1119187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3554413"/>
            <a:ext cx="1133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3554413"/>
            <a:ext cx="1133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78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/>
      <p:bldP spid="22532" grpId="0"/>
      <p:bldP spid="22533" grpId="0"/>
      <p:bldP spid="22534" grpId="0"/>
      <p:bldP spid="2253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1331913" y="333375"/>
            <a:ext cx="5943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ja-JP" alt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2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ＭＳ Ｐゴシック"/>
                <a:ea typeface="ＭＳ Ｐゴシック"/>
              </a:rPr>
              <a:t>コーディネーターと提供者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68313" y="1181100"/>
            <a:ext cx="5399087" cy="519113"/>
          </a:xfrm>
          <a:prstGeom prst="rect">
            <a:avLst/>
          </a:prstGeom>
          <a:solidFill>
            <a:srgbClr val="FF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>
                <a:latin typeface="Times New Roman" pitchFamily="18" charset="0"/>
              </a:rPr>
              <a:t>提供者は同じ内容の提供活動を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68313" y="2420938"/>
            <a:ext cx="4751387" cy="519112"/>
          </a:xfrm>
          <a:prstGeom prst="rect">
            <a:avLst/>
          </a:prstGeom>
          <a:solidFill>
            <a:srgbClr val="66FFCC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>
                <a:latin typeface="Times New Roman" pitchFamily="18" charset="0"/>
              </a:rPr>
              <a:t>提供者の進言には耳を貸す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68313" y="4005263"/>
            <a:ext cx="4248150" cy="519112"/>
          </a:xfrm>
          <a:prstGeom prst="rect">
            <a:avLst/>
          </a:prstGeom>
          <a:solidFill>
            <a:srgbClr val="66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>
                <a:latin typeface="Times New Roman" pitchFamily="18" charset="0"/>
              </a:rPr>
              <a:t>活動中のトラブルの対処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68313" y="3213100"/>
            <a:ext cx="6191250" cy="519113"/>
          </a:xfrm>
          <a:prstGeom prst="rect">
            <a:avLst/>
          </a:prstGeom>
          <a:solidFill>
            <a:srgbClr val="FF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利用者との直接連絡は避けるよう指示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68313" y="4797425"/>
            <a:ext cx="6119812" cy="51911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肌の合わない提供活動は我慢させない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268538" y="1700213"/>
            <a:ext cx="5400675" cy="519112"/>
          </a:xfrm>
          <a:prstGeom prst="rect">
            <a:avLst/>
          </a:prstGeom>
          <a:solidFill>
            <a:srgbClr val="FF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>
                <a:latin typeface="Times New Roman" pitchFamily="18" charset="0"/>
              </a:rPr>
              <a:t>コーディネートの範囲内に止める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222750"/>
            <a:ext cx="2255837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7" grpId="0" animBg="1"/>
      <p:bldP spid="13318" grpId="0" animBg="1"/>
      <p:bldP spid="13319" grpId="0" animBg="1"/>
      <p:bldP spid="133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3222103" y="1507816"/>
            <a:ext cx="2514600" cy="2209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 rot="-7200000">
            <a:off x="2307933" y="3187700"/>
            <a:ext cx="2514600" cy="2209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>
              <a:alpha val="50195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 rot="7200000">
            <a:off x="4252150" y="3187700"/>
            <a:ext cx="2514600" cy="2209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00">
              <a:alpha val="50195"/>
            </a:srgbClr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507059" y="1952702"/>
            <a:ext cx="1944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200" dirty="0">
                <a:latin typeface="Times New Roman" pitchFamily="18" charset="0"/>
              </a:rPr>
              <a:t>時間預託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124721" y="3789040"/>
            <a:ext cx="12239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200">
                <a:latin typeface="Times New Roman" pitchFamily="18" charset="0"/>
              </a:rPr>
              <a:t>奉仕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478619" y="3715970"/>
            <a:ext cx="18208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200" dirty="0">
                <a:latin typeface="Times New Roman" pitchFamily="18" charset="0"/>
              </a:rPr>
              <a:t>親睦　　　サークル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389051" y="260648"/>
            <a:ext cx="200501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800" b="1">
                <a:latin typeface="Times New Roman" pitchFamily="18" charset="0"/>
              </a:rPr>
              <a:t>活　動</a:t>
            </a:r>
          </a:p>
        </p:txBody>
      </p:sp>
      <p:sp>
        <p:nvSpPr>
          <p:cNvPr id="2" name="円/楕円 1"/>
          <p:cNvSpPr/>
          <p:nvPr/>
        </p:nvSpPr>
        <p:spPr>
          <a:xfrm>
            <a:off x="3251271" y="1242382"/>
            <a:ext cx="2456261" cy="2416447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48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  <p:bldP spid="4100" grpId="0" animBg="1"/>
      <p:bldP spid="4101" grpId="0" autoUpdateAnimBg="0"/>
      <p:bldP spid="4102" grpId="0" autoUpdateAnimBg="0"/>
      <p:bldP spid="4103" grpId="0" autoUpdateAnimBg="0"/>
      <p:bldP spid="4106" grpId="0" autoUpdateAnimBg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14300" y="2398713"/>
            <a:ext cx="5970588" cy="646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ja-JP" altLang="en-US" sz="3600" dirty="0"/>
              <a:t>社協、地域包括支援センター</a:t>
            </a:r>
          </a:p>
        </p:txBody>
      </p:sp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1403350" y="333375"/>
            <a:ext cx="58308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4000"/>
              <a:t>介護保険改訂への対応</a:t>
            </a:r>
          </a:p>
        </p:txBody>
      </p: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6261894" y="6137275"/>
            <a:ext cx="1944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/>
              <a:t>生活支援</a:t>
            </a:r>
          </a:p>
        </p:txBody>
      </p:sp>
      <p:pic>
        <p:nvPicPr>
          <p:cNvPr id="5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3757582"/>
            <a:ext cx="1825625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65538"/>
            <a:ext cx="36258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884238" y="5946775"/>
            <a:ext cx="180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介護予防</a:t>
            </a:r>
          </a:p>
        </p:txBody>
      </p:sp>
      <p:sp>
        <p:nvSpPr>
          <p:cNvPr id="26632" name="テキスト ボックス 5"/>
          <p:cNvSpPr txBox="1">
            <a:spLocks noChangeArrowheads="1"/>
          </p:cNvSpPr>
          <p:nvPr/>
        </p:nvSpPr>
        <p:spPr bwMode="auto">
          <a:xfrm>
            <a:off x="4067175" y="6330950"/>
            <a:ext cx="720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1200"/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509588" y="1341438"/>
            <a:ext cx="1276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000"/>
              <a:t>要支援</a:t>
            </a:r>
            <a:r>
              <a:rPr lang="en-US" altLang="ja-JP" sz="2000"/>
              <a:t>Ⅰ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000"/>
              <a:t>要支援</a:t>
            </a:r>
            <a:r>
              <a:rPr lang="en-US" altLang="ja-JP" sz="2000"/>
              <a:t>Ⅱ</a:t>
            </a:r>
            <a:endParaRPr lang="ja-JP" altLang="en-US" sz="2000"/>
          </a:p>
        </p:txBody>
      </p:sp>
      <p:sp>
        <p:nvSpPr>
          <p:cNvPr id="9" name="右大かっこ 8"/>
          <p:cNvSpPr/>
          <p:nvPr/>
        </p:nvSpPr>
        <p:spPr>
          <a:xfrm>
            <a:off x="1752219" y="1395943"/>
            <a:ext cx="46037" cy="74295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1854200" y="1463675"/>
            <a:ext cx="952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/>
              <a:t>軽度</a:t>
            </a:r>
          </a:p>
        </p:txBody>
      </p:sp>
      <p:sp>
        <p:nvSpPr>
          <p:cNvPr id="12" name="円/楕円 11"/>
          <p:cNvSpPr/>
          <p:nvPr/>
        </p:nvSpPr>
        <p:spPr>
          <a:xfrm>
            <a:off x="3132138" y="1304925"/>
            <a:ext cx="935037" cy="8286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3600" dirty="0">
                <a:solidFill>
                  <a:schemeClr val="tx1"/>
                </a:solidFill>
              </a:rPr>
              <a:t>国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5662613" y="1228725"/>
            <a:ext cx="2106612" cy="10398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3200" dirty="0">
                <a:solidFill>
                  <a:schemeClr val="tx1"/>
                </a:solidFill>
              </a:rPr>
              <a:t>自治体</a:t>
            </a:r>
          </a:p>
        </p:txBody>
      </p:sp>
      <p:sp>
        <p:nvSpPr>
          <p:cNvPr id="15" name="ストライプ矢印 14"/>
          <p:cNvSpPr/>
          <p:nvPr/>
        </p:nvSpPr>
        <p:spPr>
          <a:xfrm>
            <a:off x="4348163" y="1389063"/>
            <a:ext cx="1227137" cy="719137"/>
          </a:xfrm>
          <a:prstGeom prst="striped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6" name="雲 15"/>
          <p:cNvSpPr/>
          <p:nvPr/>
        </p:nvSpPr>
        <p:spPr bwMode="auto">
          <a:xfrm>
            <a:off x="5796136" y="2721769"/>
            <a:ext cx="3141467" cy="1264980"/>
          </a:xfrm>
          <a:prstGeom prst="cloud">
            <a:avLst/>
          </a:prstGeom>
          <a:solidFill>
            <a:srgbClr val="FFCC99">
              <a:alpha val="63000"/>
            </a:srgbClr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ja-JP" altLang="en-US" sz="2400" dirty="0">
                <a:ea typeface="ＭＳ Ｐゴシック" pitchFamily="50" charset="-128"/>
              </a:rPr>
              <a:t>地域</a:t>
            </a:r>
            <a:r>
              <a:rPr lang="ja-JP" altLang="en-US" sz="2400" dirty="0" smtClean="0">
                <a:ea typeface="ＭＳ Ｐゴシック" pitchFamily="50" charset="-128"/>
              </a:rPr>
              <a:t>の</a:t>
            </a:r>
            <a:endParaRPr lang="en-US" altLang="ja-JP" sz="2400" dirty="0" smtClean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2400" dirty="0" smtClean="0">
                <a:ea typeface="ＭＳ Ｐゴシック" pitchFamily="50" charset="-128"/>
              </a:rPr>
              <a:t>社会</a:t>
            </a:r>
            <a:r>
              <a:rPr lang="ja-JP" altLang="en-US" sz="2400" dirty="0">
                <a:ea typeface="ＭＳ Ｐゴシック" pitchFamily="50" charset="-128"/>
              </a:rPr>
              <a:t>資源</a:t>
            </a:r>
            <a:r>
              <a:rPr lang="ja-JP" altLang="en-US" sz="2400" dirty="0" smtClean="0">
                <a:ea typeface="ＭＳ Ｐゴシック" pitchFamily="50" charset="-128"/>
              </a:rPr>
              <a:t>活用</a:t>
            </a:r>
            <a:endParaRPr lang="ja-JP" altLang="en-US" sz="2400" dirty="0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016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7" grpId="0"/>
      <p:bldP spid="8" grpId="0"/>
      <p:bldP spid="9" grpId="0" animBg="1"/>
      <p:bldP spid="10" grpId="0"/>
      <p:bldP spid="12" grpId="0" animBg="1"/>
      <p:bldP spid="14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2192">
            <a:off x="66675" y="495300"/>
            <a:ext cx="108108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900113" y="115888"/>
            <a:ext cx="28813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3600"/>
              <a:t>少子高齢化</a:t>
            </a:r>
          </a:p>
        </p:txBody>
      </p:sp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1475656" y="836712"/>
            <a:ext cx="68580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800" dirty="0"/>
              <a:t>2025</a:t>
            </a:r>
            <a:r>
              <a:rPr lang="ja-JP" altLang="en-US" sz="2800" dirty="0"/>
              <a:t>年には団塊世代が後期高齢者に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/>
              <a:t>施設が足りない　→　地域で暮らせるように　　</a:t>
            </a:r>
          </a:p>
        </p:txBody>
      </p:sp>
      <p:pic>
        <p:nvPicPr>
          <p:cNvPr id="8" name="Picture 13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1663"/>
            <a:ext cx="8893175" cy="34496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円/楕円 3"/>
          <p:cNvSpPr>
            <a:spLocks noChangeArrowheads="1"/>
          </p:cNvSpPr>
          <p:nvPr/>
        </p:nvSpPr>
        <p:spPr bwMode="auto">
          <a:xfrm>
            <a:off x="1187450" y="4437063"/>
            <a:ext cx="1943100" cy="576262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2800"/>
          </a:p>
        </p:txBody>
      </p:sp>
      <p:sp>
        <p:nvSpPr>
          <p:cNvPr id="25607" name="円/楕円 6"/>
          <p:cNvSpPr>
            <a:spLocks noChangeArrowheads="1"/>
          </p:cNvSpPr>
          <p:nvPr/>
        </p:nvSpPr>
        <p:spPr bwMode="auto">
          <a:xfrm>
            <a:off x="6227763" y="5661025"/>
            <a:ext cx="1943100" cy="576263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ja-JP" altLang="en-US" sz="2800"/>
          </a:p>
        </p:txBody>
      </p:sp>
      <p:sp>
        <p:nvSpPr>
          <p:cNvPr id="9" name="雲 8"/>
          <p:cNvSpPr/>
          <p:nvPr/>
        </p:nvSpPr>
        <p:spPr bwMode="auto">
          <a:xfrm>
            <a:off x="3275856" y="1977570"/>
            <a:ext cx="2017514" cy="1077575"/>
          </a:xfrm>
          <a:prstGeom prst="cloud">
            <a:avLst/>
          </a:prstGeom>
          <a:solidFill>
            <a:srgbClr val="FFCC99">
              <a:alpha val="63000"/>
            </a:srgbClr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ja-JP" altLang="en-US" sz="2000" dirty="0">
                <a:ea typeface="ＭＳ Ｐゴシック" pitchFamily="50" charset="-128"/>
              </a:rPr>
              <a:t>地域</a:t>
            </a:r>
            <a:r>
              <a:rPr lang="ja-JP" altLang="en-US" sz="2000" dirty="0" smtClean="0">
                <a:ea typeface="ＭＳ Ｐゴシック" pitchFamily="50" charset="-128"/>
              </a:rPr>
              <a:t>の</a:t>
            </a:r>
            <a:endParaRPr lang="en-US" altLang="ja-JP" sz="2000" dirty="0" smtClean="0">
              <a:ea typeface="ＭＳ Ｐゴシック" pitchFamily="50" charset="-128"/>
            </a:endParaRPr>
          </a:p>
          <a:p>
            <a:pPr algn="ctr">
              <a:defRPr/>
            </a:pPr>
            <a:r>
              <a:rPr lang="ja-JP" altLang="en-US" sz="2000" dirty="0" smtClean="0">
                <a:ea typeface="ＭＳ Ｐゴシック" pitchFamily="50" charset="-128"/>
              </a:rPr>
              <a:t>社会資源</a:t>
            </a:r>
            <a:endParaRPr lang="ja-JP" altLang="en-US" sz="2000" dirty="0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15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5606" grpId="0" animBg="1"/>
      <p:bldP spid="25606" grpId="1" animBg="1"/>
      <p:bldP spid="25607" grpId="0" animBg="1"/>
      <p:bldP spid="25607" grpId="1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2"/>
          <p:cNvSpPr txBox="1">
            <a:spLocks noChangeArrowheads="1"/>
          </p:cNvSpPr>
          <p:nvPr/>
        </p:nvSpPr>
        <p:spPr bwMode="auto">
          <a:xfrm>
            <a:off x="360363" y="2798763"/>
            <a:ext cx="3209925" cy="1570037"/>
          </a:xfrm>
          <a:prstGeom prst="rect">
            <a:avLst/>
          </a:prstGeom>
          <a:solidFill>
            <a:srgbClr val="FFCC99">
              <a:alpha val="52156"/>
            </a:srgb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/>
              <a:t>ボランティア団体・</a:t>
            </a:r>
            <a:r>
              <a:rPr lang="en-US" altLang="ja-JP" sz="2400"/>
              <a:t>NPO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/>
              <a:t>自治会</a:t>
            </a:r>
            <a:endParaRPr lang="en-US" altLang="ja-JP" sz="24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/>
              <a:t>婦人会　ｅｔｃ．</a:t>
            </a:r>
          </a:p>
        </p:txBody>
      </p:sp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1476375" y="1966913"/>
            <a:ext cx="8620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4400"/>
              <a:t>＝</a:t>
            </a:r>
          </a:p>
        </p:txBody>
      </p:sp>
      <p:sp>
        <p:nvSpPr>
          <p:cNvPr id="7" name="雲 6"/>
          <p:cNvSpPr/>
          <p:nvPr/>
        </p:nvSpPr>
        <p:spPr bwMode="auto">
          <a:xfrm>
            <a:off x="360363" y="391528"/>
            <a:ext cx="2879725" cy="1452384"/>
          </a:xfrm>
          <a:prstGeom prst="cloud">
            <a:avLst/>
          </a:prstGeom>
          <a:solidFill>
            <a:srgbClr val="FFCC99">
              <a:alpha val="63000"/>
            </a:srgbClr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2800" dirty="0">
                <a:ea typeface="ＭＳ Ｐゴシック" pitchFamily="50" charset="-128"/>
              </a:rPr>
              <a:t>地域</a:t>
            </a:r>
            <a:r>
              <a:rPr lang="ja-JP" altLang="en-US" sz="2800" dirty="0" smtClean="0">
                <a:ea typeface="ＭＳ Ｐゴシック" pitchFamily="50" charset="-128"/>
              </a:rPr>
              <a:t>の</a:t>
            </a:r>
            <a:endParaRPr lang="en-US" altLang="ja-JP" sz="2800" dirty="0" smtClean="0">
              <a:ea typeface="ＭＳ Ｐゴシック" pitchFamily="50" charset="-128"/>
            </a:endParaRPr>
          </a:p>
          <a:p>
            <a:pPr>
              <a:defRPr/>
            </a:pPr>
            <a:r>
              <a:rPr lang="ja-JP" altLang="en-US" sz="2800" dirty="0" smtClean="0">
                <a:ea typeface="ＭＳ Ｐゴシック" pitchFamily="50" charset="-128"/>
              </a:rPr>
              <a:t>社会</a:t>
            </a:r>
            <a:r>
              <a:rPr lang="ja-JP" altLang="en-US" sz="2800" dirty="0">
                <a:ea typeface="ＭＳ Ｐゴシック" pitchFamily="50" charset="-128"/>
              </a:rPr>
              <a:t>資源</a:t>
            </a:r>
          </a:p>
        </p:txBody>
      </p:sp>
      <p:sp>
        <p:nvSpPr>
          <p:cNvPr id="8" name="ストライプ矢印 7"/>
          <p:cNvSpPr/>
          <p:nvPr/>
        </p:nvSpPr>
        <p:spPr bwMode="auto">
          <a:xfrm>
            <a:off x="3492500" y="836613"/>
            <a:ext cx="1470025" cy="863600"/>
          </a:xfrm>
          <a:prstGeom prst="stripedRightArrow">
            <a:avLst/>
          </a:prstGeom>
          <a:solidFill>
            <a:srgbClr val="66FFCC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26630" name="フローチャート : 書類 8"/>
          <p:cNvSpPr>
            <a:spLocks noChangeArrowheads="1"/>
          </p:cNvSpPr>
          <p:nvPr/>
        </p:nvSpPr>
        <p:spPr bwMode="auto">
          <a:xfrm>
            <a:off x="5033963" y="452438"/>
            <a:ext cx="2590800" cy="1452562"/>
          </a:xfrm>
          <a:prstGeom prst="flowChartDocument">
            <a:avLst/>
          </a:prstGeom>
          <a:solidFill>
            <a:srgbClr val="CCECFF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地域包括支援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センター</a:t>
            </a:r>
          </a:p>
        </p:txBody>
      </p:sp>
      <p:pic>
        <p:nvPicPr>
          <p:cNvPr id="26631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1927225"/>
            <a:ext cx="190658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テキスト ボックス 11"/>
          <p:cNvSpPr txBox="1">
            <a:spLocks noChangeArrowheads="1"/>
          </p:cNvSpPr>
          <p:nvPr/>
        </p:nvSpPr>
        <p:spPr bwMode="auto">
          <a:xfrm>
            <a:off x="5429250" y="4010025"/>
            <a:ext cx="32702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/>
              <a:t>☆ちょっとした生活支援</a:t>
            </a:r>
            <a:endParaRPr lang="en-US" altLang="ja-JP" sz="24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/>
              <a:t>　　　家事援助、ゴミ出し</a:t>
            </a:r>
            <a:endParaRPr lang="en-US" altLang="ja-JP" sz="24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/>
              <a:t>　　　安否確認、配食</a:t>
            </a:r>
            <a:endParaRPr lang="en-US" altLang="ja-JP" sz="2400"/>
          </a:p>
        </p:txBody>
      </p:sp>
      <p:cxnSp>
        <p:nvCxnSpPr>
          <p:cNvPr id="26633" name="直線コネクタ 13"/>
          <p:cNvCxnSpPr>
            <a:cxnSpLocks noChangeShapeType="1"/>
          </p:cNvCxnSpPr>
          <p:nvPr/>
        </p:nvCxnSpPr>
        <p:spPr bwMode="auto">
          <a:xfrm flipH="1">
            <a:off x="827088" y="1268413"/>
            <a:ext cx="7386637" cy="5040312"/>
          </a:xfrm>
          <a:prstGeom prst="line">
            <a:avLst/>
          </a:prstGeom>
          <a:noFill/>
          <a:ln w="25400" algn="ctr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634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981450"/>
            <a:ext cx="15843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4962525" y="5580063"/>
            <a:ext cx="35433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☆介護予防</a:t>
            </a:r>
            <a:endParaRPr lang="en-US" altLang="ja-JP" sz="2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　　同好会　→　サロン</a:t>
            </a:r>
          </a:p>
        </p:txBody>
      </p:sp>
    </p:spTree>
    <p:extLst>
      <p:ext uri="{BB962C8B-B14F-4D97-AF65-F5344CB8AC3E}">
        <p14:creationId xmlns:p14="http://schemas.microsoft.com/office/powerpoint/2010/main" val="379593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26630" grpId="0" animBg="1"/>
      <p:bldP spid="2663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5003800" y="1513455"/>
            <a:ext cx="30972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/>
              <a:t>会員の高齢化</a:t>
            </a:r>
          </a:p>
        </p:txBody>
      </p:sp>
      <p:pic>
        <p:nvPicPr>
          <p:cNvPr id="44035" name="Picture 3" descr="health_01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2601912"/>
            <a:ext cx="26733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health_01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94" y="2922587"/>
            <a:ext cx="27114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23850" y="260350"/>
            <a:ext cx="39601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dirty="0" smtClean="0"/>
              <a:t>総合事業への参画</a:t>
            </a:r>
            <a:endParaRPr lang="ja-JP" altLang="en-US" dirty="0"/>
          </a:p>
        </p:txBody>
      </p:sp>
      <p:pic>
        <p:nvPicPr>
          <p:cNvPr id="44038" name="Picture 6" descr="health_01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25538"/>
            <a:ext cx="3095625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539750" y="5445125"/>
            <a:ext cx="2952750" cy="6492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>
                <a:solidFill>
                  <a:schemeClr val="hlink"/>
                </a:solidFill>
              </a:rPr>
              <a:t>コーディネーター</a:t>
            </a:r>
          </a:p>
        </p:txBody>
      </p:sp>
      <p:sp>
        <p:nvSpPr>
          <p:cNvPr id="44041" name="AutoShape 9"/>
          <p:cNvSpPr>
            <a:spLocks noChangeArrowheads="1"/>
          </p:cNvSpPr>
          <p:nvPr/>
        </p:nvSpPr>
        <p:spPr bwMode="auto">
          <a:xfrm>
            <a:off x="539750" y="3933825"/>
            <a:ext cx="2735263" cy="1192213"/>
          </a:xfrm>
          <a:prstGeom prst="downArrowCallout">
            <a:avLst>
              <a:gd name="adj1" fmla="val 33501"/>
              <a:gd name="adj2" fmla="val 33437"/>
              <a:gd name="adj3" fmla="val 18199"/>
              <a:gd name="adj4" fmla="val 68042"/>
            </a:avLst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利用者増加</a:t>
            </a:r>
          </a:p>
        </p:txBody>
      </p:sp>
    </p:spTree>
    <p:extLst>
      <p:ext uri="{BB962C8B-B14F-4D97-AF65-F5344CB8AC3E}">
        <p14:creationId xmlns:p14="http://schemas.microsoft.com/office/powerpoint/2010/main" val="10068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7" grpId="0"/>
      <p:bldP spid="90123" grpId="0" animBg="1"/>
      <p:bldP spid="440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87" y="3882370"/>
            <a:ext cx="2896987" cy="287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 rot="-1643430">
            <a:off x="867044" y="4611051"/>
            <a:ext cx="649287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5E002F"/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400" dirty="0">
                <a:latin typeface="Times New Roman" pitchFamily="18" charset="0"/>
              </a:rPr>
              <a:t>カラオケ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8184887" y="1293289"/>
            <a:ext cx="55109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5E002F"/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90000" tIns="46800" rIns="90000" bIns="46800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 dirty="0" smtClean="0">
                <a:latin typeface="Times New Roman" pitchFamily="18" charset="0"/>
              </a:rPr>
              <a:t>健康マージャン</a:t>
            </a:r>
            <a:endParaRPr lang="ja-JP" altLang="en-US" sz="2400" dirty="0">
              <a:latin typeface="Times New Roman" pitchFamily="18" charset="0"/>
            </a:endParaRP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089291" y="6232184"/>
            <a:ext cx="20955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 dirty="0"/>
              <a:t>トレッキング</a:t>
            </a:r>
          </a:p>
        </p:txBody>
      </p:sp>
      <p:pic>
        <p:nvPicPr>
          <p:cNvPr id="2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94" y="1366961"/>
            <a:ext cx="2136626" cy="215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516520" y="292420"/>
            <a:ext cx="74398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ja-JP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会員同士の親睦を促す同好会</a:t>
            </a:r>
            <a:endParaRPr lang="ja-JP" alt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05" y="3589998"/>
            <a:ext cx="2964815" cy="296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4" y="1629566"/>
            <a:ext cx="1941770" cy="194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52222" y="1366961"/>
            <a:ext cx="579303" cy="224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5E002F"/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wordArtVertRtl" wrap="square" lIns="90000" tIns="46800" rIns="90000" bIns="46800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 dirty="0">
                <a:latin typeface="Times New Roman" pitchFamily="18" charset="0"/>
              </a:rPr>
              <a:t>パソコン教室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47864" y="3453231"/>
            <a:ext cx="244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AR PハイカラＰＯＰ体H" panose="020B0600010101010101" pitchFamily="50" charset="-128"/>
                <a:ea typeface="AR PハイカラＰＯＰ体H" panose="020B0600010101010101" pitchFamily="50" charset="-128"/>
              </a:rPr>
              <a:t>グランドゴルフ</a:t>
            </a:r>
            <a:endParaRPr kumimoji="1" lang="ja-JP" altLang="en-US" sz="2400" dirty="0">
              <a:latin typeface="AR PハイカラＰＯＰ体H" panose="020B0600010101010101" pitchFamily="50" charset="-128"/>
              <a:ea typeface="AR PハイカラＰＯＰ体H" panose="020B0600010101010101" pitchFamily="50" charset="-128"/>
            </a:endParaRPr>
          </a:p>
        </p:txBody>
      </p:sp>
      <p:pic>
        <p:nvPicPr>
          <p:cNvPr id="15" name="Picture 8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867" y="1187816"/>
            <a:ext cx="2920316" cy="234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92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5130" grpId="0"/>
      <p:bldP spid="4" grpId="0"/>
      <p:bldP spid="5124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AutoShape 2"/>
          <p:cNvSpPr>
            <a:spLocks noChangeArrowheads="1"/>
          </p:cNvSpPr>
          <p:nvPr/>
        </p:nvSpPr>
        <p:spPr bwMode="auto">
          <a:xfrm>
            <a:off x="179388" y="1916113"/>
            <a:ext cx="3492500" cy="1296987"/>
          </a:xfrm>
          <a:prstGeom prst="leftRightArrow">
            <a:avLst>
              <a:gd name="adj1" fmla="val 50000"/>
              <a:gd name="adj2" fmla="val 53856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ja-JP" altLang="en-US"/>
          </a:p>
        </p:txBody>
      </p:sp>
      <p:sp>
        <p:nvSpPr>
          <p:cNvPr id="272387" name="AutoShape 3"/>
          <p:cNvSpPr>
            <a:spLocks noChangeArrowheads="1"/>
          </p:cNvSpPr>
          <p:nvPr/>
        </p:nvSpPr>
        <p:spPr bwMode="auto">
          <a:xfrm rot="10800000">
            <a:off x="5830888" y="1989138"/>
            <a:ext cx="3313112" cy="1152525"/>
          </a:xfrm>
          <a:prstGeom prst="leftArrow">
            <a:avLst>
              <a:gd name="adj1" fmla="val 50000"/>
              <a:gd name="adj2" fmla="val 71866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ja-JP" altLang="en-US"/>
          </a:p>
        </p:txBody>
      </p:sp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611188" y="2276475"/>
            <a:ext cx="28813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b="1">
                <a:solidFill>
                  <a:schemeClr val="bg1"/>
                </a:solidFill>
                <a:latin typeface="Times New Roman" pitchFamily="18" charset="0"/>
              </a:rPr>
              <a:t>時間預託活動</a:t>
            </a: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6227763" y="2205038"/>
            <a:ext cx="18716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b="1">
                <a:solidFill>
                  <a:schemeClr val="bg1"/>
                </a:solidFill>
                <a:latin typeface="Times New Roman" pitchFamily="18" charset="0"/>
              </a:rPr>
              <a:t>奉仕活動</a:t>
            </a:r>
          </a:p>
        </p:txBody>
      </p:sp>
      <p:sp>
        <p:nvSpPr>
          <p:cNvPr id="272390" name="Oval 6"/>
          <p:cNvSpPr>
            <a:spLocks noChangeArrowheads="1"/>
          </p:cNvSpPr>
          <p:nvPr/>
        </p:nvSpPr>
        <p:spPr bwMode="auto">
          <a:xfrm>
            <a:off x="3708400" y="620713"/>
            <a:ext cx="1943100" cy="3240087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ja-JP" altLang="en-US"/>
          </a:p>
        </p:txBody>
      </p:sp>
      <p:sp>
        <p:nvSpPr>
          <p:cNvPr id="272391" name="Text Box 7"/>
          <p:cNvSpPr txBox="1">
            <a:spLocks noChangeArrowheads="1"/>
          </p:cNvSpPr>
          <p:nvPr/>
        </p:nvSpPr>
        <p:spPr bwMode="auto">
          <a:xfrm>
            <a:off x="4067175" y="908050"/>
            <a:ext cx="1279525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chemeClr val="bg1"/>
                </a:solidFill>
                <a:latin typeface="Times New Roman" pitchFamily="18" charset="0"/>
              </a:rPr>
              <a:t>ナルクの　　　ボランティア</a:t>
            </a:r>
          </a:p>
        </p:txBody>
      </p:sp>
      <p:sp>
        <p:nvSpPr>
          <p:cNvPr id="272393" name="Text Box 9"/>
          <p:cNvSpPr txBox="1">
            <a:spLocks noChangeArrowheads="1"/>
          </p:cNvSpPr>
          <p:nvPr/>
        </p:nvSpPr>
        <p:spPr bwMode="auto">
          <a:xfrm>
            <a:off x="1538288" y="476250"/>
            <a:ext cx="7302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>
                <a:latin typeface="Times New Roman" pitchFamily="18" charset="0"/>
              </a:rPr>
              <a:t>双方向</a:t>
            </a:r>
          </a:p>
        </p:txBody>
      </p:sp>
      <p:sp>
        <p:nvSpPr>
          <p:cNvPr id="272394" name="Text Box 10"/>
          <p:cNvSpPr txBox="1">
            <a:spLocks noChangeArrowheads="1"/>
          </p:cNvSpPr>
          <p:nvPr/>
        </p:nvSpPr>
        <p:spPr bwMode="auto">
          <a:xfrm>
            <a:off x="6804025" y="549275"/>
            <a:ext cx="7302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>
                <a:latin typeface="Times New Roman" pitchFamily="18" charset="0"/>
              </a:rPr>
              <a:t>片方向</a:t>
            </a:r>
          </a:p>
        </p:txBody>
      </p:sp>
      <p:sp>
        <p:nvSpPr>
          <p:cNvPr id="272395" name="Text Box 11"/>
          <p:cNvSpPr txBox="1">
            <a:spLocks noChangeArrowheads="1"/>
          </p:cNvSpPr>
          <p:nvPr/>
        </p:nvSpPr>
        <p:spPr bwMode="auto">
          <a:xfrm>
            <a:off x="468313" y="3789363"/>
            <a:ext cx="26638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>
                <a:latin typeface="Times New Roman" pitchFamily="18" charset="0"/>
              </a:rPr>
              <a:t>会員同士の</a:t>
            </a:r>
            <a:r>
              <a:rPr lang="ja-JP" altLang="en-US" sz="3600" u="sng">
                <a:solidFill>
                  <a:srgbClr val="FF0066"/>
                </a:solidFill>
                <a:latin typeface="Times New Roman" pitchFamily="18" charset="0"/>
              </a:rPr>
              <a:t>助け合い</a:t>
            </a:r>
          </a:p>
        </p:txBody>
      </p:sp>
      <p:sp>
        <p:nvSpPr>
          <p:cNvPr id="272396" name="Text Box 12"/>
          <p:cNvSpPr txBox="1">
            <a:spLocks noChangeArrowheads="1"/>
          </p:cNvSpPr>
          <p:nvPr/>
        </p:nvSpPr>
        <p:spPr bwMode="auto">
          <a:xfrm>
            <a:off x="6011863" y="3573463"/>
            <a:ext cx="2376487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latin typeface="Times New Roman" pitchFamily="18" charset="0"/>
              </a:rPr>
              <a:t>会員外</a:t>
            </a:r>
          </a:p>
          <a:p>
            <a:pPr>
              <a:spcBef>
                <a:spcPct val="50000"/>
              </a:spcBef>
            </a:pPr>
            <a:r>
              <a:rPr lang="ja-JP" altLang="en-US" sz="3600">
                <a:latin typeface="Times New Roman" pitchFamily="18" charset="0"/>
              </a:rPr>
              <a:t>預託点数にならない</a:t>
            </a:r>
          </a:p>
          <a:p>
            <a:pPr>
              <a:spcBef>
                <a:spcPct val="50000"/>
              </a:spcBef>
            </a:pPr>
            <a:r>
              <a:rPr lang="ja-JP" altLang="en-US" sz="3600">
                <a:latin typeface="Times New Roman" pitchFamily="18" charset="0"/>
              </a:rPr>
              <a:t>　　</a:t>
            </a:r>
            <a:r>
              <a:rPr lang="ja-JP" altLang="en-US" sz="3600" u="sng">
                <a:solidFill>
                  <a:srgbClr val="FF0066"/>
                </a:solidFill>
                <a:latin typeface="Times New Roman" pitchFamily="18" charset="0"/>
              </a:rPr>
              <a:t>奉仕</a:t>
            </a:r>
          </a:p>
        </p:txBody>
      </p:sp>
      <p:sp>
        <p:nvSpPr>
          <p:cNvPr id="272397" name="Text Box 13"/>
          <p:cNvSpPr txBox="1">
            <a:spLocks noChangeArrowheads="1"/>
          </p:cNvSpPr>
          <p:nvPr/>
        </p:nvSpPr>
        <p:spPr bwMode="auto">
          <a:xfrm rot="5400000">
            <a:off x="1563688" y="5133975"/>
            <a:ext cx="5349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＝</a:t>
            </a:r>
          </a:p>
        </p:txBody>
      </p:sp>
      <p:sp>
        <p:nvSpPr>
          <p:cNvPr id="272398" name="Text Box 14"/>
          <p:cNvSpPr txBox="1">
            <a:spLocks noChangeArrowheads="1"/>
          </p:cNvSpPr>
          <p:nvPr/>
        </p:nvSpPr>
        <p:spPr bwMode="auto">
          <a:xfrm>
            <a:off x="827088" y="5734050"/>
            <a:ext cx="2232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預託点数</a:t>
            </a:r>
          </a:p>
        </p:txBody>
      </p:sp>
      <p:pic>
        <p:nvPicPr>
          <p:cNvPr id="614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1" y="4221088"/>
            <a:ext cx="2581277" cy="24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7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7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27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7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7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27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6" grpId="0" animBg="1"/>
      <p:bldP spid="272387" grpId="0" animBg="1"/>
      <p:bldP spid="272388" grpId="0"/>
      <p:bldP spid="272389" grpId="0"/>
      <p:bldP spid="272390" grpId="0" animBg="1"/>
      <p:bldP spid="272391" grpId="0"/>
      <p:bldP spid="272393" grpId="0"/>
      <p:bldP spid="272394" grpId="0"/>
      <p:bldP spid="272395" grpId="0"/>
      <p:bldP spid="272396" grpId="0"/>
      <p:bldP spid="272397" grpId="0"/>
      <p:bldP spid="2723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176" y="2363474"/>
            <a:ext cx="3283026" cy="250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2663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44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charset="-128"/>
              </a:rPr>
              <a:t>奉仕活動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27088" y="908050"/>
            <a:ext cx="66976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5E002F"/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800">
                <a:latin typeface="Times New Roman" pitchFamily="18" charset="0"/>
              </a:rPr>
              <a:t>①</a:t>
            </a:r>
            <a:r>
              <a:rPr lang="ja-JP" altLang="en-US" sz="2800">
                <a:latin typeface="Times New Roman" pitchFamily="18" charset="0"/>
              </a:rPr>
              <a:t>福祉：特養・老健施設、市・社協への協力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27088" y="1700213"/>
            <a:ext cx="712946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5E002F"/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800">
                <a:latin typeface="Times New Roman" pitchFamily="18" charset="0"/>
              </a:rPr>
              <a:t>②</a:t>
            </a:r>
            <a:r>
              <a:rPr lang="ja-JP" altLang="en-US" sz="2800">
                <a:latin typeface="Times New Roman" pitchFamily="18" charset="0"/>
              </a:rPr>
              <a:t>子育て：乳児院、学童保育、通学路の見守り、　玩具病院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27088" y="2852738"/>
            <a:ext cx="51133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5E002F"/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800">
                <a:latin typeface="Times New Roman" pitchFamily="18" charset="0"/>
              </a:rPr>
              <a:t>③</a:t>
            </a:r>
            <a:r>
              <a:rPr lang="ja-JP" altLang="en-US" sz="2800">
                <a:latin typeface="Times New Roman" pitchFamily="18" charset="0"/>
              </a:rPr>
              <a:t>環境：河川・公園・道路の掃除、森林保護、植樹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827089" y="4221163"/>
            <a:ext cx="5401096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5E002F"/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800" dirty="0">
                <a:latin typeface="Times New Roman" pitchFamily="18" charset="0"/>
              </a:rPr>
              <a:t>④</a:t>
            </a:r>
            <a:r>
              <a:rPr lang="ja-JP" altLang="en-US" sz="2800" dirty="0">
                <a:latin typeface="Times New Roman" pitchFamily="18" charset="0"/>
              </a:rPr>
              <a:t>その他：災害救助、街頭</a:t>
            </a:r>
            <a:r>
              <a:rPr lang="ja-JP" altLang="en-US" sz="2800" dirty="0" smtClean="0">
                <a:latin typeface="Times New Roman" pitchFamily="18" charset="0"/>
              </a:rPr>
              <a:t>募金　　　　ガイド</a:t>
            </a:r>
            <a:r>
              <a:rPr lang="ja-JP" altLang="en-US" sz="2800" dirty="0">
                <a:latin typeface="Times New Roman" pitchFamily="18" charset="0"/>
              </a:rPr>
              <a:t>、通訳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827088" y="5516563"/>
            <a:ext cx="80660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5E002F"/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800">
                <a:latin typeface="Times New Roman" pitchFamily="18" charset="0"/>
              </a:rPr>
              <a:t>⑤</a:t>
            </a:r>
            <a:r>
              <a:rPr lang="ja-JP" altLang="en-US" sz="2800">
                <a:latin typeface="Times New Roman" pitchFamily="18" charset="0"/>
              </a:rPr>
              <a:t>拠点活動：会報配布、イベント、学習会など</a:t>
            </a:r>
          </a:p>
        </p:txBody>
      </p:sp>
    </p:spTree>
    <p:extLst>
      <p:ext uri="{BB962C8B-B14F-4D97-AF65-F5344CB8AC3E}">
        <p14:creationId xmlns:p14="http://schemas.microsoft.com/office/powerpoint/2010/main" val="17197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/>
      <p:bldP spid="7172" grpId="0"/>
      <p:bldP spid="7174" grpId="0"/>
      <p:bldP spid="7175" grpId="0"/>
      <p:bldP spid="71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ext Box 2"/>
          <p:cNvSpPr txBox="1">
            <a:spLocks noChangeArrowheads="1"/>
          </p:cNvSpPr>
          <p:nvPr/>
        </p:nvSpPr>
        <p:spPr bwMode="auto">
          <a:xfrm>
            <a:off x="395288" y="333375"/>
            <a:ext cx="2663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50000">
                      <a:srgbClr val="CC0066">
                        <a:gamma/>
                        <a:shade val="46275"/>
                        <a:invGamma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ja-JP" altLang="en-US" sz="440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奉仕点数</a:t>
            </a:r>
          </a:p>
        </p:txBody>
      </p:sp>
      <p:sp>
        <p:nvSpPr>
          <p:cNvPr id="333827" name="Text Box 3"/>
          <p:cNvSpPr txBox="1">
            <a:spLocks noChangeArrowheads="1"/>
          </p:cNvSpPr>
          <p:nvPr/>
        </p:nvSpPr>
        <p:spPr bwMode="auto">
          <a:xfrm>
            <a:off x="2339975" y="1628775"/>
            <a:ext cx="4105275" cy="519113"/>
          </a:xfrm>
          <a:prstGeom prst="rect">
            <a:avLst/>
          </a:prstGeom>
          <a:solidFill>
            <a:srgbClr val="FF66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800"/>
              <a:t>1</a:t>
            </a:r>
            <a:r>
              <a:rPr lang="ja-JP" altLang="en-US" sz="2800"/>
              <a:t>時間＝</a:t>
            </a:r>
            <a:r>
              <a:rPr lang="en-US" altLang="ja-JP" sz="2800"/>
              <a:t>1</a:t>
            </a:r>
            <a:r>
              <a:rPr lang="ja-JP" altLang="en-US" sz="2800"/>
              <a:t>点としてカウント</a:t>
            </a:r>
          </a:p>
        </p:txBody>
      </p:sp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2339975" y="3789363"/>
            <a:ext cx="4176713" cy="519112"/>
          </a:xfrm>
          <a:prstGeom prst="rect">
            <a:avLst/>
          </a:prstGeom>
          <a:solidFill>
            <a:srgbClr val="00FF00">
              <a:alpha val="3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個人や拠点の記録に重点</a:t>
            </a:r>
          </a:p>
        </p:txBody>
      </p:sp>
      <p:sp>
        <p:nvSpPr>
          <p:cNvPr id="333829" name="Text Box 5"/>
          <p:cNvSpPr txBox="1">
            <a:spLocks noChangeArrowheads="1"/>
          </p:cNvSpPr>
          <p:nvPr/>
        </p:nvSpPr>
        <p:spPr bwMode="auto">
          <a:xfrm>
            <a:off x="2339975" y="2781300"/>
            <a:ext cx="4321175" cy="51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/>
              <a:t>貯めた点数は利用できない</a:t>
            </a:r>
          </a:p>
        </p:txBody>
      </p:sp>
      <p:sp>
        <p:nvSpPr>
          <p:cNvPr id="333830" name="Oval 6"/>
          <p:cNvSpPr>
            <a:spLocks noChangeArrowheads="1"/>
          </p:cNvSpPr>
          <p:nvPr/>
        </p:nvSpPr>
        <p:spPr bwMode="auto">
          <a:xfrm>
            <a:off x="1258888" y="4868863"/>
            <a:ext cx="2520950" cy="1081087"/>
          </a:xfrm>
          <a:prstGeom prst="ellipse">
            <a:avLst/>
          </a:prstGeom>
          <a:solidFill>
            <a:srgbClr val="FFCC99">
              <a:alpha val="58823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/>
              <a:t>励み</a:t>
            </a:r>
          </a:p>
        </p:txBody>
      </p:sp>
      <p:sp>
        <p:nvSpPr>
          <p:cNvPr id="333831" name="Oval 7"/>
          <p:cNvSpPr>
            <a:spLocks noChangeArrowheads="1"/>
          </p:cNvSpPr>
          <p:nvPr/>
        </p:nvSpPr>
        <p:spPr bwMode="auto">
          <a:xfrm>
            <a:off x="4500563" y="4797425"/>
            <a:ext cx="3167062" cy="1081088"/>
          </a:xfrm>
          <a:prstGeom prst="ellipse">
            <a:avLst/>
          </a:prstGeom>
          <a:solidFill>
            <a:srgbClr val="FFCC99">
              <a:alpha val="58823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/>
              <a:t>NPO</a:t>
            </a:r>
            <a:r>
              <a:rPr lang="ja-JP" altLang="en-US" sz="2800"/>
              <a:t>としての責任</a:t>
            </a:r>
          </a:p>
        </p:txBody>
      </p:sp>
    </p:spTree>
    <p:extLst>
      <p:ext uri="{BB962C8B-B14F-4D97-AF65-F5344CB8AC3E}">
        <p14:creationId xmlns:p14="http://schemas.microsoft.com/office/powerpoint/2010/main" val="142597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3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33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6" grpId="0"/>
      <p:bldP spid="333827" grpId="0" animBg="1"/>
      <p:bldP spid="333828" grpId="0" animBg="1"/>
      <p:bldP spid="333829" grpId="0" animBg="1"/>
      <p:bldP spid="333830" grpId="0" animBg="1"/>
      <p:bldP spid="333831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</TotalTime>
  <Words>1128</Words>
  <Application>Microsoft Office PowerPoint</Application>
  <PresentationFormat>画面に合わせる (4:3)</PresentationFormat>
  <Paragraphs>385</Paragraphs>
  <Slides>53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53</vt:i4>
      </vt:variant>
    </vt:vector>
  </HeadingPairs>
  <TitlesOfParts>
    <vt:vector size="55" baseType="lpstr">
      <vt:lpstr>Office ​​テーマ</vt:lpstr>
      <vt:lpstr>画像 ﾌｧｲﾙ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家事援助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子育て支援</vt:lpstr>
      <vt:lpstr>PowerPoint プレゼンテーション</vt:lpstr>
      <vt:lpstr>PowerPoint プレゼンテーション</vt:lpstr>
      <vt:lpstr>PowerPoint プレゼンテーション</vt:lpstr>
      <vt:lpstr>ボランティア利用・提供の流れ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nishimura</dc:creator>
  <cp:lastModifiedBy>nishimura</cp:lastModifiedBy>
  <cp:revision>114</cp:revision>
  <cp:lastPrinted>2016-11-10T02:29:21Z</cp:lastPrinted>
  <dcterms:created xsi:type="dcterms:W3CDTF">2014-03-02T06:51:59Z</dcterms:created>
  <dcterms:modified xsi:type="dcterms:W3CDTF">2016-11-18T06:00:41Z</dcterms:modified>
</cp:coreProperties>
</file>